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7" r:id="rId2"/>
    <p:sldId id="492" r:id="rId3"/>
    <p:sldId id="493" r:id="rId4"/>
    <p:sldId id="494" r:id="rId5"/>
    <p:sldId id="495" r:id="rId6"/>
    <p:sldId id="456" r:id="rId7"/>
    <p:sldId id="491" r:id="rId8"/>
    <p:sldId id="497" r:id="rId9"/>
    <p:sldId id="498" r:id="rId10"/>
    <p:sldId id="496" r:id="rId11"/>
    <p:sldId id="499" r:id="rId12"/>
    <p:sldId id="500" r:id="rId13"/>
    <p:sldId id="502" r:id="rId14"/>
    <p:sldId id="570" r:id="rId15"/>
    <p:sldId id="648" r:id="rId16"/>
    <p:sldId id="584" r:id="rId17"/>
    <p:sldId id="692" r:id="rId18"/>
    <p:sldId id="501" r:id="rId19"/>
    <p:sldId id="751" r:id="rId20"/>
    <p:sldId id="569" r:id="rId21"/>
    <p:sldId id="782" r:id="rId22"/>
    <p:sldId id="505" r:id="rId23"/>
    <p:sldId id="507" r:id="rId24"/>
    <p:sldId id="506" r:id="rId25"/>
    <p:sldId id="689" r:id="rId26"/>
    <p:sldId id="652" r:id="rId27"/>
    <p:sldId id="628" r:id="rId28"/>
    <p:sldId id="728" r:id="rId29"/>
    <p:sldId id="736" r:id="rId30"/>
    <p:sldId id="784" r:id="rId31"/>
    <p:sldId id="746" r:id="rId32"/>
    <p:sldId id="696" r:id="rId33"/>
    <p:sldId id="732" r:id="rId34"/>
    <p:sldId id="575" r:id="rId35"/>
    <p:sldId id="763" r:id="rId36"/>
    <p:sldId id="747" r:id="rId37"/>
    <p:sldId id="578" r:id="rId38"/>
    <p:sldId id="777" r:id="rId39"/>
    <p:sldId id="778" r:id="rId40"/>
  </p:sldIdLst>
  <p:sldSz cx="9144000" cy="6858000" type="screen4x3"/>
  <p:notesSz cx="6742113" cy="9872663"/>
  <p:defaultTextStyle>
    <a:defPPr>
      <a:defRPr lang="fr-FR"/>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00">
          <p15:clr>
            <a:srgbClr val="A4A3A4"/>
          </p15:clr>
        </p15:guide>
        <p15:guide id="3" pos="21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F9000"/>
    <a:srgbClr val="CC9900"/>
    <a:srgbClr val="008000"/>
    <a:srgbClr val="F8F8F8"/>
    <a:srgbClr val="990000"/>
    <a:srgbClr val="FF9900"/>
    <a:srgbClr val="FEC200"/>
    <a:srgbClr val="7F6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autoAdjust="0"/>
    <p:restoredTop sz="85514" autoAdjust="0"/>
  </p:normalViewPr>
  <p:slideViewPr>
    <p:cSldViewPr>
      <p:cViewPr varScale="1">
        <p:scale>
          <a:sx n="60" d="100"/>
          <a:sy n="60" d="100"/>
        </p:scale>
        <p:origin x="1304" y="176"/>
      </p:cViewPr>
      <p:guideLst>
        <p:guide orient="horz" pos="2160"/>
        <p:guide pos="2880"/>
      </p:guideLst>
    </p:cSldViewPr>
  </p:slideViewPr>
  <p:notesTextViewPr>
    <p:cViewPr>
      <p:scale>
        <a:sx n="66" d="100"/>
        <a:sy n="66" d="100"/>
      </p:scale>
      <p:origin x="0" y="0"/>
    </p:cViewPr>
  </p:notesTextViewPr>
  <p:notesViewPr>
    <p:cSldViewPr>
      <p:cViewPr varScale="1">
        <p:scale>
          <a:sx n="79" d="100"/>
          <a:sy n="79" d="100"/>
        </p:scale>
        <p:origin x="-3330" y="-90"/>
      </p:cViewPr>
      <p:guideLst>
        <p:guide orient="horz" pos="3109"/>
        <p:guide pos="2100"/>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4.xml.rels><?xml version="1.0" encoding="UTF-8" standalone="yes"?>
<Relationships xmlns="http://schemas.openxmlformats.org/package/2006/relationships"><Relationship Id="rId2" Type="http://schemas.openxmlformats.org/officeDocument/2006/relationships/package" Target="../embeddings/Feuille_de_calcul_Microsoft_Excel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47507723116747685"/>
          <c:y val="2.990177150337631E-2"/>
          <c:w val="0.5249227688325232"/>
          <c:h val="0.94019645699324739"/>
        </c:manualLayout>
      </c:layout>
      <c:barChart>
        <c:barDir val="bar"/>
        <c:grouping val="stacked"/>
        <c:varyColors val="0"/>
        <c:ser>
          <c:idx val="0"/>
          <c:order val="0"/>
          <c:tx>
            <c:strRef>
              <c:f>Feuil1!$B$1</c:f>
              <c:strCache>
                <c:ptCount val="1"/>
                <c:pt idx="0">
                  <c:v>Oui</c:v>
                </c:pt>
              </c:strCache>
            </c:strRef>
          </c:tx>
          <c:invertIfNegative val="0"/>
          <c:dPt>
            <c:idx val="0"/>
            <c:invertIfNegative val="0"/>
            <c:bubble3D val="0"/>
            <c:spPr>
              <a:solidFill>
                <a:schemeClr val="accent3">
                  <a:lumMod val="75000"/>
                </a:schemeClr>
              </a:solidFill>
            </c:spPr>
            <c:extLst>
              <c:ext xmlns:c16="http://schemas.microsoft.com/office/drawing/2014/chart" uri="{C3380CC4-5D6E-409C-BE32-E72D297353CC}">
                <c16:uniqueId val="{00000001-1DFE-CC43-91F4-E656F98B0287}"/>
              </c:ext>
            </c:extLst>
          </c:dPt>
          <c:dPt>
            <c:idx val="1"/>
            <c:invertIfNegative val="0"/>
            <c:bubble3D val="0"/>
            <c:spPr>
              <a:solidFill>
                <a:schemeClr val="accent3">
                  <a:lumMod val="75000"/>
                </a:schemeClr>
              </a:solidFill>
            </c:spPr>
            <c:extLst>
              <c:ext xmlns:c16="http://schemas.microsoft.com/office/drawing/2014/chart" uri="{C3380CC4-5D6E-409C-BE32-E72D297353CC}">
                <c16:uniqueId val="{00000003-1DFE-CC43-91F4-E656F98B0287}"/>
              </c:ext>
            </c:extLst>
          </c:dPt>
          <c:dPt>
            <c:idx val="2"/>
            <c:invertIfNegative val="0"/>
            <c:bubble3D val="0"/>
            <c:spPr>
              <a:solidFill>
                <a:schemeClr val="accent3">
                  <a:lumMod val="75000"/>
                </a:schemeClr>
              </a:solidFill>
            </c:spPr>
            <c:extLst>
              <c:ext xmlns:c16="http://schemas.microsoft.com/office/drawing/2014/chart" uri="{C3380CC4-5D6E-409C-BE32-E72D297353CC}">
                <c16:uniqueId val="{00000005-1DFE-CC43-91F4-E656F98B0287}"/>
              </c:ext>
            </c:extLst>
          </c:dPt>
          <c:dPt>
            <c:idx val="3"/>
            <c:invertIfNegative val="0"/>
            <c:bubble3D val="0"/>
            <c:spPr>
              <a:solidFill>
                <a:schemeClr val="accent3">
                  <a:lumMod val="75000"/>
                </a:schemeClr>
              </a:solidFill>
            </c:spPr>
            <c:extLst>
              <c:ext xmlns:c16="http://schemas.microsoft.com/office/drawing/2014/chart" uri="{C3380CC4-5D6E-409C-BE32-E72D297353CC}">
                <c16:uniqueId val="{00000007-1DFE-CC43-91F4-E656F98B0287}"/>
              </c:ext>
            </c:extLst>
          </c:dPt>
          <c:dPt>
            <c:idx val="4"/>
            <c:invertIfNegative val="0"/>
            <c:bubble3D val="0"/>
            <c:spPr>
              <a:solidFill>
                <a:schemeClr val="accent3">
                  <a:lumMod val="75000"/>
                </a:schemeClr>
              </a:solidFill>
            </c:spPr>
            <c:extLst>
              <c:ext xmlns:c16="http://schemas.microsoft.com/office/drawing/2014/chart" uri="{C3380CC4-5D6E-409C-BE32-E72D297353CC}">
                <c16:uniqueId val="{00000009-1DFE-CC43-91F4-E656F98B0287}"/>
              </c:ext>
            </c:extLst>
          </c:dPt>
          <c:dPt>
            <c:idx val="5"/>
            <c:invertIfNegative val="0"/>
            <c:bubble3D val="0"/>
            <c:spPr>
              <a:solidFill>
                <a:schemeClr val="accent3">
                  <a:lumMod val="75000"/>
                </a:schemeClr>
              </a:solidFill>
            </c:spPr>
            <c:extLst>
              <c:ext xmlns:c16="http://schemas.microsoft.com/office/drawing/2014/chart" uri="{C3380CC4-5D6E-409C-BE32-E72D297353CC}">
                <c16:uniqueId val="{0000000B-1DFE-CC43-91F4-E656F98B0287}"/>
              </c:ext>
            </c:extLst>
          </c:dPt>
          <c:dPt>
            <c:idx val="6"/>
            <c:invertIfNegative val="0"/>
            <c:bubble3D val="0"/>
            <c:spPr>
              <a:solidFill>
                <a:schemeClr val="accent3">
                  <a:lumMod val="75000"/>
                </a:schemeClr>
              </a:solidFill>
            </c:spPr>
            <c:extLst>
              <c:ext xmlns:c16="http://schemas.microsoft.com/office/drawing/2014/chart" uri="{C3380CC4-5D6E-409C-BE32-E72D297353CC}">
                <c16:uniqueId val="{0000000D-1DFE-CC43-91F4-E656F98B0287}"/>
              </c:ext>
            </c:extLst>
          </c:dPt>
          <c:dPt>
            <c:idx val="7"/>
            <c:invertIfNegative val="0"/>
            <c:bubble3D val="0"/>
            <c:spPr>
              <a:solidFill>
                <a:schemeClr val="accent3">
                  <a:lumMod val="75000"/>
                </a:schemeClr>
              </a:solidFill>
            </c:spPr>
            <c:extLst>
              <c:ext xmlns:c16="http://schemas.microsoft.com/office/drawing/2014/chart" uri="{C3380CC4-5D6E-409C-BE32-E72D297353CC}">
                <c16:uniqueId val="{0000000F-1DFE-CC43-91F4-E656F98B0287}"/>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meilleurs au goût</c:v>
                </c:pt>
                <c:pt idx="1">
                  <c:v>des produits récents</c:v>
                </c:pt>
                <c:pt idx="2">
                  <c:v>donnent envie</c:v>
                </c:pt>
                <c:pt idx="3">
                  <c:v>bons pour l'environnement</c:v>
                </c:pt>
                <c:pt idx="4">
                  <c:v>bons pour leur santé</c:v>
                </c:pt>
              </c:strCache>
            </c:strRef>
          </c:cat>
          <c:val>
            <c:numRef>
              <c:f>Feuil1!$B$2:$B$6</c:f>
              <c:numCache>
                <c:formatCode>General</c:formatCode>
                <c:ptCount val="5"/>
                <c:pt idx="0">
                  <c:v>65.900000000000006</c:v>
                </c:pt>
                <c:pt idx="1">
                  <c:v>65.2</c:v>
                </c:pt>
                <c:pt idx="2">
                  <c:v>72.3</c:v>
                </c:pt>
                <c:pt idx="3">
                  <c:v>96.9</c:v>
                </c:pt>
                <c:pt idx="4">
                  <c:v>99</c:v>
                </c:pt>
              </c:numCache>
            </c:numRef>
          </c:val>
          <c:extLst>
            <c:ext xmlns:c16="http://schemas.microsoft.com/office/drawing/2014/chart" uri="{C3380CC4-5D6E-409C-BE32-E72D297353CC}">
              <c16:uniqueId val="{00000010-1DFE-CC43-91F4-E656F98B0287}"/>
            </c:ext>
          </c:extLst>
        </c:ser>
        <c:ser>
          <c:idx val="1"/>
          <c:order val="1"/>
          <c:tx>
            <c:strRef>
              <c:f>Feuil1!$C$1</c:f>
              <c:strCache>
                <c:ptCount val="1"/>
                <c:pt idx="0">
                  <c:v>Non</c:v>
                </c:pt>
              </c:strCache>
            </c:strRef>
          </c:tx>
          <c:invertIfNegative val="0"/>
          <c:cat>
            <c:strRef>
              <c:f>Feuil1!$A$2:$A$6</c:f>
              <c:strCache>
                <c:ptCount val="5"/>
                <c:pt idx="0">
                  <c:v>meilleurs au goût</c:v>
                </c:pt>
                <c:pt idx="1">
                  <c:v>des produits récents</c:v>
                </c:pt>
                <c:pt idx="2">
                  <c:v>donnent envie</c:v>
                </c:pt>
                <c:pt idx="3">
                  <c:v>bons pour l'environnement</c:v>
                </c:pt>
                <c:pt idx="4">
                  <c:v>bons pour leur santé</c:v>
                </c:pt>
              </c:strCache>
            </c:strRef>
          </c:cat>
          <c:val>
            <c:numRef>
              <c:f>Feuil1!$C$2:$C$6</c:f>
              <c:numCache>
                <c:formatCode>General</c:formatCode>
                <c:ptCount val="5"/>
                <c:pt idx="0">
                  <c:v>34.1</c:v>
                </c:pt>
                <c:pt idx="1">
                  <c:v>34.799999999999997</c:v>
                </c:pt>
                <c:pt idx="2">
                  <c:v>27.7</c:v>
                </c:pt>
                <c:pt idx="3">
                  <c:v>3.1</c:v>
                </c:pt>
                <c:pt idx="4">
                  <c:v>1</c:v>
                </c:pt>
              </c:numCache>
            </c:numRef>
          </c:val>
          <c:extLst>
            <c:ext xmlns:c16="http://schemas.microsoft.com/office/drawing/2014/chart" uri="{C3380CC4-5D6E-409C-BE32-E72D297353CC}">
              <c16:uniqueId val="{00000011-1DFE-CC43-91F4-E656F98B0287}"/>
            </c:ext>
          </c:extLst>
        </c:ser>
        <c:dLbls>
          <c:showLegendKey val="0"/>
          <c:showVal val="0"/>
          <c:showCatName val="0"/>
          <c:showSerName val="0"/>
          <c:showPercent val="0"/>
          <c:showBubbleSize val="0"/>
        </c:dLbls>
        <c:gapWidth val="50"/>
        <c:overlap val="100"/>
        <c:axId val="1434624"/>
        <c:axId val="138040384"/>
      </c:barChart>
      <c:catAx>
        <c:axId val="1434624"/>
        <c:scaling>
          <c:orientation val="minMax"/>
        </c:scaling>
        <c:delete val="0"/>
        <c:axPos val="l"/>
        <c:numFmt formatCode="General" sourceLinked="0"/>
        <c:majorTickMark val="none"/>
        <c:minorTickMark val="none"/>
        <c:tickLblPos val="nextTo"/>
        <c:txPr>
          <a:bodyPr/>
          <a:lstStyle/>
          <a:p>
            <a:pPr>
              <a:defRPr sz="3000">
                <a:solidFill>
                  <a:schemeClr val="tx1"/>
                </a:solidFill>
              </a:defRPr>
            </a:pPr>
            <a:endParaRPr lang="fr-FR"/>
          </a:p>
        </c:txPr>
        <c:crossAx val="138040384"/>
        <c:crosses val="autoZero"/>
        <c:auto val="1"/>
        <c:lblAlgn val="ctr"/>
        <c:lblOffset val="100"/>
        <c:noMultiLvlLbl val="0"/>
      </c:catAx>
      <c:valAx>
        <c:axId val="138040384"/>
        <c:scaling>
          <c:orientation val="minMax"/>
        </c:scaling>
        <c:delete val="1"/>
        <c:axPos val="b"/>
        <c:numFmt formatCode="General" sourceLinked="1"/>
        <c:majorTickMark val="out"/>
        <c:minorTickMark val="none"/>
        <c:tickLblPos val="nextTo"/>
        <c:crossAx val="1434624"/>
        <c:crosses val="autoZero"/>
        <c:crossBetween val="between"/>
      </c:valAx>
    </c:plotArea>
    <c:plotVisOnly val="1"/>
    <c:dispBlanksAs val="gap"/>
    <c:showDLblsOverMax val="0"/>
  </c:chart>
  <c:txPr>
    <a:bodyPr/>
    <a:lstStyle/>
    <a:p>
      <a:pPr>
        <a:defRPr sz="2200">
          <a:solidFill>
            <a:schemeClr val="bg1"/>
          </a:solidFill>
          <a:latin typeface="Myriad Pro" pitchFamily="34" charset="0"/>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10"/>
          <c:dPt>
            <c:idx val="0"/>
            <c:bubble3D val="0"/>
            <c:spPr>
              <a:solidFill>
                <a:schemeClr val="accent6">
                  <a:lumMod val="75000"/>
                </a:schemeClr>
              </a:solidFill>
            </c:spPr>
            <c:extLst>
              <c:ext xmlns:c16="http://schemas.microsoft.com/office/drawing/2014/chart" uri="{C3380CC4-5D6E-409C-BE32-E72D297353CC}">
                <c16:uniqueId val="{00000001-EF3B-3547-9A81-D19E65426EB1}"/>
              </c:ext>
            </c:extLst>
          </c:dPt>
          <c:dPt>
            <c:idx val="1"/>
            <c:bubble3D val="0"/>
            <c:spPr>
              <a:solidFill>
                <a:schemeClr val="accent6">
                  <a:lumMod val="60000"/>
                  <a:lumOff val="40000"/>
                </a:schemeClr>
              </a:solidFill>
            </c:spPr>
            <c:extLst>
              <c:ext xmlns:c16="http://schemas.microsoft.com/office/drawing/2014/chart" uri="{C3380CC4-5D6E-409C-BE32-E72D297353CC}">
                <c16:uniqueId val="{00000003-EF3B-3547-9A81-D19E65426EB1}"/>
              </c:ext>
            </c:extLst>
          </c:dPt>
          <c:dPt>
            <c:idx val="2"/>
            <c:bubble3D val="0"/>
            <c:spPr>
              <a:solidFill>
                <a:schemeClr val="accent2">
                  <a:lumMod val="60000"/>
                  <a:lumOff val="40000"/>
                </a:schemeClr>
              </a:solidFill>
            </c:spPr>
            <c:extLst>
              <c:ext xmlns:c16="http://schemas.microsoft.com/office/drawing/2014/chart" uri="{C3380CC4-5D6E-409C-BE32-E72D297353CC}">
                <c16:uniqueId val="{00000005-EF3B-3547-9A81-D19E65426EB1}"/>
              </c:ext>
            </c:extLst>
          </c:dPt>
          <c:dPt>
            <c:idx val="3"/>
            <c:bubble3D val="0"/>
            <c:spPr>
              <a:solidFill>
                <a:schemeClr val="accent2">
                  <a:lumMod val="50000"/>
                </a:schemeClr>
              </a:solidFill>
            </c:spPr>
            <c:extLst>
              <c:ext xmlns:c16="http://schemas.microsoft.com/office/drawing/2014/chart" uri="{C3380CC4-5D6E-409C-BE32-E72D297353CC}">
                <c16:uniqueId val="{00000007-EF3B-3547-9A81-D19E65426EB1}"/>
              </c:ext>
            </c:extLst>
          </c:dPt>
          <c:dPt>
            <c:idx val="4"/>
            <c:bubble3D val="0"/>
            <c:spPr>
              <a:solidFill>
                <a:schemeClr val="accent5">
                  <a:lumMod val="60000"/>
                  <a:lumOff val="40000"/>
                </a:schemeClr>
              </a:solidFill>
            </c:spPr>
            <c:extLst>
              <c:ext xmlns:c16="http://schemas.microsoft.com/office/drawing/2014/chart" uri="{C3380CC4-5D6E-409C-BE32-E72D297353CC}">
                <c16:uniqueId val="{00000009-EF3B-3547-9A81-D19E65426EB1}"/>
              </c:ext>
            </c:extLst>
          </c:dPt>
          <c:dPt>
            <c:idx val="5"/>
            <c:bubble3D val="0"/>
            <c:spPr>
              <a:solidFill>
                <a:schemeClr val="bg1">
                  <a:lumMod val="75000"/>
                </a:schemeClr>
              </a:solidFill>
            </c:spPr>
            <c:extLst>
              <c:ext xmlns:c16="http://schemas.microsoft.com/office/drawing/2014/chart" uri="{C3380CC4-5D6E-409C-BE32-E72D297353CC}">
                <c16:uniqueId val="{0000000B-EF3B-3547-9A81-D19E65426EB1}"/>
              </c:ext>
            </c:extLst>
          </c:dPt>
          <c:dPt>
            <c:idx val="6"/>
            <c:bubble3D val="0"/>
            <c:spPr>
              <a:solidFill>
                <a:schemeClr val="bg1">
                  <a:lumMod val="50000"/>
                </a:schemeClr>
              </a:solidFill>
            </c:spPr>
            <c:extLst>
              <c:ext xmlns:c16="http://schemas.microsoft.com/office/drawing/2014/chart" uri="{C3380CC4-5D6E-409C-BE32-E72D297353CC}">
                <c16:uniqueId val="{0000000D-EF3B-3547-9A81-D19E65426EB1}"/>
              </c:ext>
            </c:extLst>
          </c:dPt>
          <c:dLbls>
            <c:spPr>
              <a:noFill/>
              <a:ln>
                <a:noFill/>
              </a:ln>
              <a:effectLst/>
            </c:spPr>
            <c:txPr>
              <a:bodyPr/>
              <a:lstStyle/>
              <a:p>
                <a:pPr>
                  <a:defRPr sz="1400">
                    <a:solidFill>
                      <a:schemeClr val="bg1"/>
                    </a:solidFill>
                    <a:latin typeface="Myriad Pro" pitchFamily="34" charset="0"/>
                  </a:defRPr>
                </a:pPr>
                <a:endParaRPr lang="fr-FR"/>
              </a:p>
            </c:txPr>
            <c:dLblPos val="inEnd"/>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Feuil4!$A$164:$A$167</c:f>
              <c:strCache>
                <c:ptCount val="4"/>
                <c:pt idx="0">
                  <c:v>Excellente</c:v>
                </c:pt>
                <c:pt idx="1">
                  <c:v>Bonne</c:v>
                </c:pt>
                <c:pt idx="2">
                  <c:v>Faible</c:v>
                </c:pt>
                <c:pt idx="3">
                  <c:v>Mauvaise</c:v>
                </c:pt>
              </c:strCache>
            </c:strRef>
          </c:cat>
          <c:val>
            <c:numRef>
              <c:f>Feuil4!$B$164:$B$167</c:f>
              <c:numCache>
                <c:formatCode>0%</c:formatCode>
                <c:ptCount val="4"/>
                <c:pt idx="0">
                  <c:v>7.0000000000000007E-2</c:v>
                </c:pt>
                <c:pt idx="1">
                  <c:v>0.49</c:v>
                </c:pt>
                <c:pt idx="2">
                  <c:v>0.32</c:v>
                </c:pt>
                <c:pt idx="3">
                  <c:v>0.11</c:v>
                </c:pt>
              </c:numCache>
            </c:numRef>
          </c:val>
          <c:extLst>
            <c:ext xmlns:c16="http://schemas.microsoft.com/office/drawing/2014/chart" uri="{C3380CC4-5D6E-409C-BE32-E72D297353CC}">
              <c16:uniqueId val="{0000000E-EF3B-3547-9A81-D19E65426EB1}"/>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barChart>
        <c:barDir val="bar"/>
        <c:grouping val="clustered"/>
        <c:varyColors val="0"/>
        <c:ser>
          <c:idx val="0"/>
          <c:order val="0"/>
          <c:tx>
            <c:strRef>
              <c:f>Feuil1!$B$1</c:f>
              <c:strCache>
                <c:ptCount val="1"/>
                <c:pt idx="0">
                  <c:v>Série 1</c:v>
                </c:pt>
              </c:strCache>
            </c:strRef>
          </c:tx>
          <c:invertIfNegative val="0"/>
          <c:dPt>
            <c:idx val="3"/>
            <c:invertIfNegative val="0"/>
            <c:bubble3D val="0"/>
            <c:spPr>
              <a:solidFill>
                <a:schemeClr val="bg1">
                  <a:lumMod val="75000"/>
                </a:schemeClr>
              </a:solidFill>
            </c:spPr>
            <c:extLst>
              <c:ext xmlns:c16="http://schemas.microsoft.com/office/drawing/2014/chart" uri="{C3380CC4-5D6E-409C-BE32-E72D297353CC}">
                <c16:uniqueId val="{00000001-8686-E948-8B0C-A51C59BF03DC}"/>
              </c:ext>
            </c:extLst>
          </c:dPt>
          <c:dLbls>
            <c:dLbl>
              <c:idx val="0"/>
              <c:tx>
                <c:rich>
                  <a:bodyPr/>
                  <a:lstStyle/>
                  <a:p>
                    <a:r>
                      <a:rPr lang="en-US"/>
                      <a:t>9</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86-E948-8B0C-A51C59BF03DC}"/>
                </c:ext>
              </c:extLst>
            </c:dLbl>
            <c:dLbl>
              <c:idx val="1"/>
              <c:tx>
                <c:rich>
                  <a:bodyPr/>
                  <a:lstStyle/>
                  <a:p>
                    <a:r>
                      <a:rPr lang="en-US"/>
                      <a:t>12</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86-E948-8B0C-A51C59BF03DC}"/>
                </c:ext>
              </c:extLst>
            </c:dLbl>
            <c:dLbl>
              <c:idx val="2"/>
              <c:tx>
                <c:rich>
                  <a:bodyPr/>
                  <a:lstStyle/>
                  <a:p>
                    <a:r>
                      <a:rPr lang="en-US"/>
                      <a:t>16</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686-E948-8B0C-A51C59BF03DC}"/>
                </c:ext>
              </c:extLst>
            </c:dLbl>
            <c:dLbl>
              <c:idx val="3"/>
              <c:tx>
                <c:rich>
                  <a:bodyPr/>
                  <a:lstStyle/>
                  <a:p>
                    <a:r>
                      <a:rPr lang="en-US"/>
                      <a:t>18</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86-E948-8B0C-A51C59BF03DC}"/>
                </c:ext>
              </c:extLst>
            </c:dLbl>
            <c:dLbl>
              <c:idx val="4"/>
              <c:tx>
                <c:rich>
                  <a:bodyPr/>
                  <a:lstStyle/>
                  <a:p>
                    <a:r>
                      <a:rPr lang="en-US"/>
                      <a:t>27</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686-E948-8B0C-A51C59BF03DC}"/>
                </c:ext>
              </c:extLst>
            </c:dLbl>
            <c:dLbl>
              <c:idx val="5"/>
              <c:tx>
                <c:rich>
                  <a:bodyPr/>
                  <a:lstStyle/>
                  <a:p>
                    <a:r>
                      <a:rPr lang="en-US"/>
                      <a:t>62</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686-E948-8B0C-A51C59BF03DC}"/>
                </c:ext>
              </c:extLst>
            </c:dLbl>
            <c:spPr>
              <a:noFill/>
              <a:ln>
                <a:noFill/>
              </a:ln>
              <a:effectLst/>
            </c:spPr>
            <c:txPr>
              <a:bodyPr/>
              <a:lstStyle/>
              <a:p>
                <a:pPr>
                  <a:defRPr b="1">
                    <a:solidFill>
                      <a:srgbClr val="FFFFFF"/>
                    </a:solidFill>
                    <a:latin typeface="Myriad Pro"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Feuil1!$A$2:$A$7</c:f>
              <c:strCache>
                <c:ptCount val="6"/>
                <c:pt idx="0">
                  <c:v>Par les matières utilisées</c:v>
                </c:pt>
                <c:pt idx="1">
                  <c:v>Par la marque des produits</c:v>
                </c:pt>
                <c:pt idx="2">
                  <c:v>Par la liste des ingrédients</c:v>
                </c:pt>
                <c:pt idx="3">
                  <c:v>Je ne sais pas</c:v>
                </c:pt>
                <c:pt idx="4">
                  <c:v>Par la couleur de l'emballage</c:v>
                </c:pt>
                <c:pt idx="5">
                  <c:v>Par un logo ou un label</c:v>
                </c:pt>
              </c:strCache>
            </c:strRef>
          </c:cat>
          <c:val>
            <c:numRef>
              <c:f>Feuil1!$B$2:$B$7</c:f>
              <c:numCache>
                <c:formatCode>General</c:formatCode>
                <c:ptCount val="6"/>
                <c:pt idx="0">
                  <c:v>46</c:v>
                </c:pt>
                <c:pt idx="1">
                  <c:v>62</c:v>
                </c:pt>
                <c:pt idx="2">
                  <c:v>79</c:v>
                </c:pt>
                <c:pt idx="3">
                  <c:v>92</c:v>
                </c:pt>
                <c:pt idx="4">
                  <c:v>137</c:v>
                </c:pt>
                <c:pt idx="5">
                  <c:v>315</c:v>
                </c:pt>
              </c:numCache>
            </c:numRef>
          </c:val>
          <c:extLst>
            <c:ext xmlns:c16="http://schemas.microsoft.com/office/drawing/2014/chart" uri="{C3380CC4-5D6E-409C-BE32-E72D297353CC}">
              <c16:uniqueId val="{00000007-8686-E948-8B0C-A51C59BF03DC}"/>
            </c:ext>
          </c:extLst>
        </c:ser>
        <c:dLbls>
          <c:showLegendKey val="0"/>
          <c:showVal val="0"/>
          <c:showCatName val="0"/>
          <c:showSerName val="0"/>
          <c:showPercent val="0"/>
          <c:showBubbleSize val="0"/>
        </c:dLbls>
        <c:gapWidth val="50"/>
        <c:axId val="34825216"/>
        <c:axId val="150250048"/>
      </c:barChart>
      <c:catAx>
        <c:axId val="34825216"/>
        <c:scaling>
          <c:orientation val="minMax"/>
        </c:scaling>
        <c:delete val="0"/>
        <c:axPos val="l"/>
        <c:numFmt formatCode="General" sourceLinked="0"/>
        <c:majorTickMark val="none"/>
        <c:minorTickMark val="none"/>
        <c:tickLblPos val="nextTo"/>
        <c:txPr>
          <a:bodyPr/>
          <a:lstStyle/>
          <a:p>
            <a:pPr>
              <a:defRPr>
                <a:latin typeface="Myriad Pro" pitchFamily="34" charset="0"/>
              </a:defRPr>
            </a:pPr>
            <a:endParaRPr lang="fr-FR"/>
          </a:p>
        </c:txPr>
        <c:crossAx val="150250048"/>
        <c:crosses val="autoZero"/>
        <c:auto val="1"/>
        <c:lblAlgn val="ctr"/>
        <c:lblOffset val="100"/>
        <c:noMultiLvlLbl val="0"/>
      </c:catAx>
      <c:valAx>
        <c:axId val="150250048"/>
        <c:scaling>
          <c:orientation val="minMax"/>
        </c:scaling>
        <c:delete val="1"/>
        <c:axPos val="b"/>
        <c:numFmt formatCode="General" sourceLinked="1"/>
        <c:majorTickMark val="out"/>
        <c:minorTickMark val="none"/>
        <c:tickLblPos val="nextTo"/>
        <c:crossAx val="3482521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4285322024697676"/>
          <c:y val="2.2427402177100583E-2"/>
          <c:w val="0.35430535442653233"/>
          <c:h val="0.95023679788155013"/>
        </c:manualLayout>
      </c:layout>
      <c:barChart>
        <c:barDir val="bar"/>
        <c:grouping val="clustered"/>
        <c:varyColors val="0"/>
        <c:ser>
          <c:idx val="0"/>
          <c:order val="1"/>
          <c:tx>
            <c:strRef>
              <c:f>Feuil4!$B$203</c:f>
              <c:strCache>
                <c:ptCount val="1"/>
                <c:pt idx="0">
                  <c:v> ++</c:v>
                </c:pt>
              </c:strCache>
            </c:strRef>
          </c:tx>
          <c:spPr>
            <a:solidFill>
              <a:schemeClr val="accent4">
                <a:lumMod val="75000"/>
              </a:schemeClr>
            </a:solidFill>
          </c:spPr>
          <c:invertIfNegative val="0"/>
          <c:dLbls>
            <c:spPr>
              <a:noFill/>
              <a:ln>
                <a:noFill/>
              </a:ln>
              <a:effectLst/>
            </c:spPr>
            <c:txPr>
              <a:bodyPr/>
              <a:lstStyle/>
              <a:p>
                <a:pPr>
                  <a:defRPr sz="2600">
                    <a:solidFill>
                      <a:schemeClr val="bg1"/>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Feuil4!$A$204:$A$207</c:f>
              <c:strCache>
                <c:ptCount val="4"/>
                <c:pt idx="0">
                  <c:v>Les GMS</c:v>
                </c:pt>
                <c:pt idx="1">
                  <c:v>Les magasins BIO</c:v>
                </c:pt>
                <c:pt idx="2">
                  <c:v>Le marché</c:v>
                </c:pt>
                <c:pt idx="3">
                  <c:v>Les producteurs, à la ferme</c:v>
                </c:pt>
              </c:strCache>
            </c:strRef>
          </c:cat>
          <c:val>
            <c:numRef>
              <c:f>Feuil4!$B$204:$B$207</c:f>
              <c:numCache>
                <c:formatCode>0%</c:formatCode>
                <c:ptCount val="4"/>
                <c:pt idx="0">
                  <c:v>0.36299999999999999</c:v>
                </c:pt>
                <c:pt idx="1">
                  <c:v>0.53500000000000003</c:v>
                </c:pt>
                <c:pt idx="2">
                  <c:v>0.56699999999999995</c:v>
                </c:pt>
                <c:pt idx="3">
                  <c:v>0.63700000000000001</c:v>
                </c:pt>
              </c:numCache>
            </c:numRef>
          </c:val>
          <c:extLst>
            <c:ext xmlns:c16="http://schemas.microsoft.com/office/drawing/2014/chart" uri="{C3380CC4-5D6E-409C-BE32-E72D297353CC}">
              <c16:uniqueId val="{00000000-5D65-0A41-A3B0-C0840B02E0D7}"/>
            </c:ext>
          </c:extLst>
        </c:ser>
        <c:dLbls>
          <c:showLegendKey val="0"/>
          <c:showVal val="0"/>
          <c:showCatName val="0"/>
          <c:showSerName val="0"/>
          <c:showPercent val="0"/>
          <c:showBubbleSize val="0"/>
        </c:dLbls>
        <c:gapWidth val="100"/>
        <c:axId val="39728640"/>
        <c:axId val="222353600"/>
      </c:barChart>
      <c:barChart>
        <c:barDir val="bar"/>
        <c:grouping val="clustered"/>
        <c:varyColors val="0"/>
        <c:ser>
          <c:idx val="1"/>
          <c:order val="0"/>
          <c:tx>
            <c:strRef>
              <c:f>Feuil4!$F$203</c:f>
              <c:strCache>
                <c:ptCount val="1"/>
                <c:pt idx="0">
                  <c:v>ST ++/+</c:v>
                </c:pt>
              </c:strCache>
            </c:strRef>
          </c:tx>
          <c:spPr>
            <a:noFill/>
            <a:ln w="57150">
              <a:solidFill>
                <a:srgbClr val="CC9900"/>
              </a:solidFill>
            </a:ln>
          </c:spPr>
          <c:invertIfNegative val="0"/>
          <c:dLbls>
            <c:spPr>
              <a:noFill/>
              <a:ln>
                <a:noFill/>
              </a:ln>
              <a:effectLst/>
            </c:spPr>
            <c:txPr>
              <a:bodyPr/>
              <a:lstStyle/>
              <a:p>
                <a:pPr>
                  <a:defRPr sz="5000" b="1">
                    <a:solidFill>
                      <a:srgbClr val="BF9000"/>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Feuil4!$A$204:$A$207</c:f>
              <c:strCache>
                <c:ptCount val="4"/>
                <c:pt idx="0">
                  <c:v>Les GMS</c:v>
                </c:pt>
                <c:pt idx="1">
                  <c:v>Les magasins BIO</c:v>
                </c:pt>
                <c:pt idx="2">
                  <c:v>Le marché</c:v>
                </c:pt>
                <c:pt idx="3">
                  <c:v>Les producteurs, à la ferme</c:v>
                </c:pt>
              </c:strCache>
            </c:strRef>
          </c:cat>
          <c:val>
            <c:numRef>
              <c:f>Feuil4!$F$204:$F$207</c:f>
              <c:numCache>
                <c:formatCode>0%</c:formatCode>
                <c:ptCount val="4"/>
                <c:pt idx="0">
                  <c:v>0.83199999999999996</c:v>
                </c:pt>
                <c:pt idx="1">
                  <c:v>0.90300000000000002</c:v>
                </c:pt>
                <c:pt idx="2">
                  <c:v>0.95699999999999996</c:v>
                </c:pt>
                <c:pt idx="3">
                  <c:v>0.97</c:v>
                </c:pt>
              </c:numCache>
            </c:numRef>
          </c:val>
          <c:extLst>
            <c:ext xmlns:c16="http://schemas.microsoft.com/office/drawing/2014/chart" uri="{C3380CC4-5D6E-409C-BE32-E72D297353CC}">
              <c16:uniqueId val="{00000001-5D65-0A41-A3B0-C0840B02E0D7}"/>
            </c:ext>
          </c:extLst>
        </c:ser>
        <c:dLbls>
          <c:showLegendKey val="0"/>
          <c:showVal val="0"/>
          <c:showCatName val="0"/>
          <c:showSerName val="0"/>
          <c:showPercent val="0"/>
          <c:showBubbleSize val="0"/>
        </c:dLbls>
        <c:gapWidth val="80"/>
        <c:axId val="39730176"/>
        <c:axId val="222354176"/>
      </c:barChart>
      <c:valAx>
        <c:axId val="222353600"/>
        <c:scaling>
          <c:orientation val="minMax"/>
          <c:max val="1"/>
          <c:min val="0"/>
        </c:scaling>
        <c:delete val="0"/>
        <c:axPos val="b"/>
        <c:numFmt formatCode="0%" sourceLinked="1"/>
        <c:majorTickMark val="none"/>
        <c:minorTickMark val="none"/>
        <c:tickLblPos val="none"/>
        <c:spPr>
          <a:noFill/>
          <a:ln>
            <a:noFill/>
          </a:ln>
        </c:spPr>
        <c:crossAx val="39728640"/>
        <c:crosses val="autoZero"/>
        <c:crossBetween val="between"/>
      </c:valAx>
      <c:catAx>
        <c:axId val="39728640"/>
        <c:scaling>
          <c:orientation val="minMax"/>
        </c:scaling>
        <c:delete val="0"/>
        <c:axPos val="l"/>
        <c:numFmt formatCode="General" sourceLinked="0"/>
        <c:majorTickMark val="none"/>
        <c:minorTickMark val="none"/>
        <c:tickLblPos val="nextTo"/>
        <c:txPr>
          <a:bodyPr/>
          <a:lstStyle/>
          <a:p>
            <a:pPr>
              <a:defRPr sz="3400" b="1">
                <a:solidFill>
                  <a:srgbClr val="BF9000"/>
                </a:solidFill>
              </a:defRPr>
            </a:pPr>
            <a:endParaRPr lang="fr-FR"/>
          </a:p>
        </c:txPr>
        <c:crossAx val="222353600"/>
        <c:crosses val="autoZero"/>
        <c:auto val="1"/>
        <c:lblAlgn val="ctr"/>
        <c:lblOffset val="100"/>
        <c:noMultiLvlLbl val="0"/>
      </c:catAx>
      <c:valAx>
        <c:axId val="222354176"/>
        <c:scaling>
          <c:orientation val="minMax"/>
        </c:scaling>
        <c:delete val="1"/>
        <c:axPos val="t"/>
        <c:numFmt formatCode="0%" sourceLinked="1"/>
        <c:majorTickMark val="out"/>
        <c:minorTickMark val="none"/>
        <c:tickLblPos val="nextTo"/>
        <c:crossAx val="39730176"/>
        <c:crosses val="max"/>
        <c:crossBetween val="between"/>
      </c:valAx>
      <c:catAx>
        <c:axId val="39730176"/>
        <c:scaling>
          <c:orientation val="minMax"/>
        </c:scaling>
        <c:delete val="1"/>
        <c:axPos val="r"/>
        <c:numFmt formatCode="General" sourceLinked="1"/>
        <c:majorTickMark val="out"/>
        <c:minorTickMark val="none"/>
        <c:tickLblPos val="nextTo"/>
        <c:crossAx val="222354176"/>
        <c:crosses val="max"/>
        <c:auto val="1"/>
        <c:lblAlgn val="ctr"/>
        <c:lblOffset val="100"/>
        <c:noMultiLvlLbl val="0"/>
      </c:catAx>
      <c:spPr>
        <a:noFill/>
      </c:spPr>
    </c:plotArea>
    <c:plotVisOnly val="1"/>
    <c:dispBlanksAs val="gap"/>
    <c:showDLblsOverMax val="0"/>
  </c:chart>
  <c:spPr>
    <a:noFill/>
    <a:ln>
      <a:noFill/>
    </a:ln>
  </c:spPr>
  <c:txPr>
    <a:bodyPr/>
    <a:lstStyle/>
    <a:p>
      <a:pPr>
        <a:defRPr sz="3000">
          <a:solidFill>
            <a:srgbClr val="BF9000"/>
          </a:solidFill>
          <a:latin typeface="Myriad Pro" pitchFamily="34" charset="0"/>
        </a:defRPr>
      </a:pPr>
      <a:endParaRPr lang="fr-F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467714790184009"/>
          <c:y val="0.12474789167728478"/>
          <c:w val="0.57909265041979474"/>
          <c:h val="0.84456443412466475"/>
        </c:manualLayout>
      </c:layout>
      <c:barChart>
        <c:barDir val="bar"/>
        <c:grouping val="stacked"/>
        <c:varyColors val="0"/>
        <c:ser>
          <c:idx val="0"/>
          <c:order val="0"/>
          <c:tx>
            <c:strRef>
              <c:f>Feuil1!$B$1</c:f>
              <c:strCache>
                <c:ptCount val="1"/>
                <c:pt idx="0">
                  <c:v>Tout à fait d’accord</c:v>
                </c:pt>
              </c:strCache>
            </c:strRef>
          </c:tx>
          <c:spPr>
            <a:solidFill>
              <a:schemeClr val="accent3">
                <a:lumMod val="50000"/>
              </a:schemeClr>
            </a:solidFill>
          </c:spPr>
          <c:invertIfNegative val="0"/>
          <c:dLbls>
            <c:numFmt formatCode="0%" sourceLinked="0"/>
            <c:spPr>
              <a:noFill/>
              <a:ln>
                <a:noFill/>
              </a:ln>
              <a:effectLst/>
            </c:spPr>
            <c:txPr>
              <a:bodyPr/>
              <a:lstStyle/>
              <a:p>
                <a:pPr>
                  <a:defRPr sz="30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Tous les produits devraient être BIO</c:v>
                </c:pt>
                <c:pt idx="1">
                  <c:v>Il faudrait réduire l’usage de produits chimiques dans la conception de produit</c:v>
                </c:pt>
                <c:pt idx="2">
                  <c:v>On devrait jeter moins de choses à la poubelle</c:v>
                </c:pt>
                <c:pt idx="3">
                  <c:v>On devrait plus réutiliser les matériaux qui composent un produit en fin de vie pour en fabriquer de nouveaux</c:v>
                </c:pt>
              </c:strCache>
            </c:strRef>
          </c:cat>
          <c:val>
            <c:numRef>
              <c:f>Feuil1!$B$2:$B$5</c:f>
              <c:numCache>
                <c:formatCode>0.00%</c:formatCode>
                <c:ptCount val="4"/>
                <c:pt idx="0">
                  <c:v>0.40500000000000003</c:v>
                </c:pt>
                <c:pt idx="1">
                  <c:v>0.64900000000000002</c:v>
                </c:pt>
                <c:pt idx="2">
                  <c:v>0.67700000000000005</c:v>
                </c:pt>
                <c:pt idx="3">
                  <c:v>0.61299999999999999</c:v>
                </c:pt>
              </c:numCache>
            </c:numRef>
          </c:val>
          <c:extLst>
            <c:ext xmlns:c16="http://schemas.microsoft.com/office/drawing/2014/chart" uri="{C3380CC4-5D6E-409C-BE32-E72D297353CC}">
              <c16:uniqueId val="{00000000-A3BC-564A-ADB6-8D7ED03699F5}"/>
            </c:ext>
          </c:extLst>
        </c:ser>
        <c:ser>
          <c:idx val="1"/>
          <c:order val="1"/>
          <c:tx>
            <c:strRef>
              <c:f>Feuil1!$C$1</c:f>
              <c:strCache>
                <c:ptCount val="1"/>
                <c:pt idx="0">
                  <c:v>Plutôt d’accord</c:v>
                </c:pt>
              </c:strCache>
            </c:strRef>
          </c:tx>
          <c:spPr>
            <a:solidFill>
              <a:schemeClr val="accent3">
                <a:lumMod val="75000"/>
              </a:schemeClr>
            </a:solidFill>
          </c:spPr>
          <c:invertIfNegative val="0"/>
          <c:dLbls>
            <c:numFmt formatCode="0%" sourceLinked="0"/>
            <c:spPr>
              <a:noFill/>
              <a:ln>
                <a:noFill/>
              </a:ln>
              <a:effectLst/>
            </c:spPr>
            <c:txPr>
              <a:bodyPr/>
              <a:lstStyle/>
              <a:p>
                <a:pPr>
                  <a:defRPr sz="3000">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Tous les produits devraient être BIO</c:v>
                </c:pt>
                <c:pt idx="1">
                  <c:v>Il faudrait réduire l’usage de produits chimiques dans la conception de produit</c:v>
                </c:pt>
                <c:pt idx="2">
                  <c:v>On devrait jeter moins de choses à la poubelle</c:v>
                </c:pt>
                <c:pt idx="3">
                  <c:v>On devrait plus réutiliser les matériaux qui composent un produit en fin de vie pour en fabriquer de nouveaux</c:v>
                </c:pt>
              </c:strCache>
            </c:strRef>
          </c:cat>
          <c:val>
            <c:numRef>
              <c:f>Feuil1!$C$2:$C$5</c:f>
              <c:numCache>
                <c:formatCode>0.00%</c:formatCode>
                <c:ptCount val="4"/>
                <c:pt idx="0">
                  <c:v>0.45100000000000001</c:v>
                </c:pt>
                <c:pt idx="1">
                  <c:v>0.33600000000000002</c:v>
                </c:pt>
                <c:pt idx="2">
                  <c:v>0.30399999999999999</c:v>
                </c:pt>
                <c:pt idx="3">
                  <c:v>0.36399999999999999</c:v>
                </c:pt>
              </c:numCache>
            </c:numRef>
          </c:val>
          <c:extLst>
            <c:ext xmlns:c16="http://schemas.microsoft.com/office/drawing/2014/chart" uri="{C3380CC4-5D6E-409C-BE32-E72D297353CC}">
              <c16:uniqueId val="{00000001-A3BC-564A-ADB6-8D7ED03699F5}"/>
            </c:ext>
          </c:extLst>
        </c:ser>
        <c:ser>
          <c:idx val="2"/>
          <c:order val="2"/>
          <c:tx>
            <c:strRef>
              <c:f>Feuil1!$D$1</c:f>
              <c:strCache>
                <c:ptCount val="1"/>
                <c:pt idx="0">
                  <c:v>Plutôt pas d’accord</c:v>
                </c:pt>
              </c:strCache>
            </c:strRef>
          </c:tx>
          <c:spPr>
            <a:solidFill>
              <a:schemeClr val="accent6">
                <a:lumMod val="75000"/>
              </a:schemeClr>
            </a:solidFill>
          </c:spPr>
          <c:invertIfNegative val="0"/>
          <c:cat>
            <c:strRef>
              <c:f>Feuil1!$A$2:$A$5</c:f>
              <c:strCache>
                <c:ptCount val="4"/>
                <c:pt idx="0">
                  <c:v>Tous les produits devraient être BIO</c:v>
                </c:pt>
                <c:pt idx="1">
                  <c:v>Il faudrait réduire l’usage de produits chimiques dans la conception de produit</c:v>
                </c:pt>
                <c:pt idx="2">
                  <c:v>On devrait jeter moins de choses à la poubelle</c:v>
                </c:pt>
                <c:pt idx="3">
                  <c:v>On devrait plus réutiliser les matériaux qui composent un produit en fin de vie pour en fabriquer de nouveaux</c:v>
                </c:pt>
              </c:strCache>
            </c:strRef>
          </c:cat>
          <c:val>
            <c:numRef>
              <c:f>Feuil1!$D$2:$D$5</c:f>
              <c:numCache>
                <c:formatCode>0.00%</c:formatCode>
                <c:ptCount val="4"/>
                <c:pt idx="0">
                  <c:v>0.11600000000000001</c:v>
                </c:pt>
                <c:pt idx="1">
                  <c:v>1.4E-2</c:v>
                </c:pt>
                <c:pt idx="2">
                  <c:v>1.4E-2</c:v>
                </c:pt>
                <c:pt idx="3">
                  <c:v>2.1999999999999999E-2</c:v>
                </c:pt>
              </c:numCache>
            </c:numRef>
          </c:val>
          <c:extLst>
            <c:ext xmlns:c16="http://schemas.microsoft.com/office/drawing/2014/chart" uri="{C3380CC4-5D6E-409C-BE32-E72D297353CC}">
              <c16:uniqueId val="{00000002-A3BC-564A-ADB6-8D7ED03699F5}"/>
            </c:ext>
          </c:extLst>
        </c:ser>
        <c:ser>
          <c:idx val="3"/>
          <c:order val="3"/>
          <c:tx>
            <c:strRef>
              <c:f>Feuil1!$E$1</c:f>
              <c:strCache>
                <c:ptCount val="1"/>
                <c:pt idx="0">
                  <c:v>Pas du tout d’accord</c:v>
                </c:pt>
              </c:strCache>
            </c:strRef>
          </c:tx>
          <c:spPr>
            <a:solidFill>
              <a:schemeClr val="accent6">
                <a:lumMod val="50000"/>
              </a:schemeClr>
            </a:solidFill>
          </c:spPr>
          <c:invertIfNegative val="0"/>
          <c:cat>
            <c:strRef>
              <c:f>Feuil1!$A$2:$A$5</c:f>
              <c:strCache>
                <c:ptCount val="4"/>
                <c:pt idx="0">
                  <c:v>Tous les produits devraient être BIO</c:v>
                </c:pt>
                <c:pt idx="1">
                  <c:v>Il faudrait réduire l’usage de produits chimiques dans la conception de produit</c:v>
                </c:pt>
                <c:pt idx="2">
                  <c:v>On devrait jeter moins de choses à la poubelle</c:v>
                </c:pt>
                <c:pt idx="3">
                  <c:v>On devrait plus réutiliser les matériaux qui composent un produit en fin de vie pour en fabriquer de nouveaux</c:v>
                </c:pt>
              </c:strCache>
            </c:strRef>
          </c:cat>
          <c:val>
            <c:numRef>
              <c:f>Feuil1!$E$2:$E$5</c:f>
              <c:numCache>
                <c:formatCode>0.00%</c:formatCode>
                <c:ptCount val="4"/>
                <c:pt idx="0">
                  <c:v>2.8000000000000001E-2</c:v>
                </c:pt>
                <c:pt idx="1">
                  <c:v>1E-3</c:v>
                </c:pt>
                <c:pt idx="2">
                  <c:v>5.0000000000000001E-3</c:v>
                </c:pt>
                <c:pt idx="3">
                  <c:v>1E-3</c:v>
                </c:pt>
              </c:numCache>
            </c:numRef>
          </c:val>
          <c:extLst>
            <c:ext xmlns:c16="http://schemas.microsoft.com/office/drawing/2014/chart" uri="{C3380CC4-5D6E-409C-BE32-E72D297353CC}">
              <c16:uniqueId val="{00000003-A3BC-564A-ADB6-8D7ED03699F5}"/>
            </c:ext>
          </c:extLst>
        </c:ser>
        <c:dLbls>
          <c:showLegendKey val="0"/>
          <c:showVal val="0"/>
          <c:showCatName val="0"/>
          <c:showSerName val="0"/>
          <c:showPercent val="0"/>
          <c:showBubbleSize val="0"/>
        </c:dLbls>
        <c:gapWidth val="50"/>
        <c:overlap val="100"/>
        <c:axId val="1404416"/>
        <c:axId val="222354752"/>
      </c:barChart>
      <c:catAx>
        <c:axId val="1404416"/>
        <c:scaling>
          <c:orientation val="minMax"/>
        </c:scaling>
        <c:delete val="0"/>
        <c:axPos val="l"/>
        <c:numFmt formatCode="General" sourceLinked="0"/>
        <c:majorTickMark val="none"/>
        <c:minorTickMark val="none"/>
        <c:tickLblPos val="nextTo"/>
        <c:txPr>
          <a:bodyPr/>
          <a:lstStyle/>
          <a:p>
            <a:pPr>
              <a:defRPr sz="2200">
                <a:solidFill>
                  <a:schemeClr val="bg1"/>
                </a:solidFill>
              </a:defRPr>
            </a:pPr>
            <a:endParaRPr lang="fr-FR"/>
          </a:p>
        </c:txPr>
        <c:crossAx val="222354752"/>
        <c:crosses val="autoZero"/>
        <c:auto val="1"/>
        <c:lblAlgn val="ctr"/>
        <c:lblOffset val="100"/>
        <c:noMultiLvlLbl val="0"/>
      </c:catAx>
      <c:valAx>
        <c:axId val="222354752"/>
        <c:scaling>
          <c:orientation val="minMax"/>
          <c:max val="1"/>
        </c:scaling>
        <c:delete val="1"/>
        <c:axPos val="b"/>
        <c:numFmt formatCode="0.00%" sourceLinked="1"/>
        <c:majorTickMark val="out"/>
        <c:minorTickMark val="none"/>
        <c:tickLblPos val="nextTo"/>
        <c:crossAx val="1404416"/>
        <c:crosses val="autoZero"/>
        <c:crossBetween val="between"/>
      </c:valAx>
    </c:plotArea>
    <c:legend>
      <c:legendPos val="r"/>
      <c:layout>
        <c:manualLayout>
          <c:xMode val="edge"/>
          <c:yMode val="edge"/>
          <c:x val="0.29255886168754436"/>
          <c:y val="1.5938826258490239E-2"/>
          <c:w val="0.70744113831245559"/>
          <c:h val="0.11759705368571828"/>
        </c:manualLayout>
      </c:layout>
      <c:overlay val="0"/>
      <c:txPr>
        <a:bodyPr/>
        <a:lstStyle/>
        <a:p>
          <a:pPr>
            <a:defRPr sz="1200"/>
          </a:pPr>
          <a:endParaRPr lang="fr-FR"/>
        </a:p>
      </c:txPr>
    </c:legend>
    <c:plotVisOnly val="1"/>
    <c:dispBlanksAs val="gap"/>
    <c:showDLblsOverMax val="0"/>
  </c:chart>
  <c:txPr>
    <a:bodyPr/>
    <a:lstStyle/>
    <a:p>
      <a:pPr>
        <a:defRPr sz="1600">
          <a:latin typeface="Myriad Pro" pitchFamily="34" charset="0"/>
        </a:defRPr>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AA2B05B7-C1D3-4A67-84C9-F3420E7C6C01}" type="datetimeFigureOut">
              <a:rPr lang="fr-FR" smtClean="0"/>
              <a:t>29/03/2018</a:t>
            </a:fld>
            <a:endParaRPr lang="fr-FR" dirty="0"/>
          </a:p>
        </p:txBody>
      </p:sp>
      <p:sp>
        <p:nvSpPr>
          <p:cNvPr id="4" name="Espace réservé du pied de page 3"/>
          <p:cNvSpPr>
            <a:spLocks noGrp="1"/>
          </p:cNvSpPr>
          <p:nvPr>
            <p:ph type="ftr" sz="quarter" idx="2"/>
          </p:nvPr>
        </p:nvSpPr>
        <p:spPr>
          <a:xfrm>
            <a:off x="0" y="9377363"/>
            <a:ext cx="2921000" cy="4953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19525" y="9377363"/>
            <a:ext cx="2921000" cy="495300"/>
          </a:xfrm>
          <a:prstGeom prst="rect">
            <a:avLst/>
          </a:prstGeom>
        </p:spPr>
        <p:txBody>
          <a:bodyPr vert="horz" lIns="91440" tIns="45720" rIns="91440" bIns="45720" rtlCol="0" anchor="b"/>
          <a:lstStyle>
            <a:lvl1pPr algn="r">
              <a:defRPr sz="1200"/>
            </a:lvl1pPr>
          </a:lstStyle>
          <a:p>
            <a:fld id="{E6BE8E5E-D2DD-4A35-888F-D1D0C6C91F50}" type="slidenum">
              <a:rPr lang="fr-FR" smtClean="0"/>
              <a:t>‹N°›</a:t>
            </a:fld>
            <a:endParaRPr lang="fr-FR" dirty="0"/>
          </a:p>
        </p:txBody>
      </p:sp>
    </p:spTree>
    <p:extLst>
      <p:ext uri="{BB962C8B-B14F-4D97-AF65-F5344CB8AC3E}">
        <p14:creationId xmlns:p14="http://schemas.microsoft.com/office/powerpoint/2010/main" val="1725328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2921582" cy="493633"/>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18971" y="2"/>
            <a:ext cx="2921582" cy="493633"/>
          </a:xfrm>
          <a:prstGeom prst="rect">
            <a:avLst/>
          </a:prstGeom>
        </p:spPr>
        <p:txBody>
          <a:bodyPr vert="horz" lIns="91440" tIns="45720" rIns="91440" bIns="45720" rtlCol="0"/>
          <a:lstStyle>
            <a:lvl1pPr algn="r">
              <a:defRPr sz="1200"/>
            </a:lvl1pPr>
          </a:lstStyle>
          <a:p>
            <a:fld id="{89E79021-EDBB-48F1-84CB-751E3229E8BD}" type="datetimeFigureOut">
              <a:rPr lang="fr-FR" smtClean="0"/>
              <a:t>29/03/2018</a:t>
            </a:fld>
            <a:endParaRPr lang="fr-FR" dirty="0"/>
          </a:p>
        </p:txBody>
      </p:sp>
      <p:sp>
        <p:nvSpPr>
          <p:cNvPr id="4" name="Espace réservé de l'image des diapositives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8"/>
            <a:ext cx="2921582" cy="493633"/>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18971" y="9377318"/>
            <a:ext cx="2921582" cy="493633"/>
          </a:xfrm>
          <a:prstGeom prst="rect">
            <a:avLst/>
          </a:prstGeom>
        </p:spPr>
        <p:txBody>
          <a:bodyPr vert="horz" lIns="91440" tIns="45720" rIns="91440" bIns="45720" rtlCol="0" anchor="b"/>
          <a:lstStyle>
            <a:lvl1pPr algn="r">
              <a:defRPr sz="1200"/>
            </a:lvl1pPr>
          </a:lstStyle>
          <a:p>
            <a:fld id="{6507C772-C103-4C27-A423-F1C7E54C29C8}" type="slidenum">
              <a:rPr lang="fr-FR" smtClean="0"/>
              <a:t>‹N°›</a:t>
            </a:fld>
            <a:endParaRPr lang="fr-FR" dirty="0"/>
          </a:p>
        </p:txBody>
      </p:sp>
    </p:spTree>
    <p:extLst>
      <p:ext uri="{BB962C8B-B14F-4D97-AF65-F5344CB8AC3E}">
        <p14:creationId xmlns:p14="http://schemas.microsoft.com/office/powerpoint/2010/main" val="1397807217"/>
      </p:ext>
    </p:extLst>
  </p:cSld>
  <p:clrMap bg1="lt1" tx1="dk1" bg2="lt2" tx2="dk2" accent1="accent1" accent2="accent2" accent3="accent3" accent4="accent4" accent5="accent5" accent6="accent6" hlink="hlink" folHlink="folHlink"/>
  <p:notesStyle>
    <a:lvl1pPr marL="0" algn="l" defTabSz="914077" rtl="0" eaLnBrk="1" latinLnBrk="0" hangingPunct="1">
      <a:defRPr sz="1200" kern="1200">
        <a:solidFill>
          <a:schemeClr val="tx1"/>
        </a:solidFill>
        <a:latin typeface="+mn-lt"/>
        <a:ea typeface="+mn-ea"/>
        <a:cs typeface="+mn-cs"/>
      </a:defRPr>
    </a:lvl1pPr>
    <a:lvl2pPr marL="457039" algn="l" defTabSz="914077" rtl="0" eaLnBrk="1" latinLnBrk="0" hangingPunct="1">
      <a:defRPr sz="1200" kern="1200">
        <a:solidFill>
          <a:schemeClr val="tx1"/>
        </a:solidFill>
        <a:latin typeface="+mn-lt"/>
        <a:ea typeface="+mn-ea"/>
        <a:cs typeface="+mn-cs"/>
      </a:defRPr>
    </a:lvl2pPr>
    <a:lvl3pPr marL="914077" algn="l" defTabSz="914077" rtl="0" eaLnBrk="1" latinLnBrk="0" hangingPunct="1">
      <a:defRPr sz="1200" kern="1200">
        <a:solidFill>
          <a:schemeClr val="tx1"/>
        </a:solidFill>
        <a:latin typeface="+mn-lt"/>
        <a:ea typeface="+mn-ea"/>
        <a:cs typeface="+mn-cs"/>
      </a:defRPr>
    </a:lvl3pPr>
    <a:lvl4pPr marL="1371116" algn="l" defTabSz="914077" rtl="0" eaLnBrk="1" latinLnBrk="0" hangingPunct="1">
      <a:defRPr sz="1200" kern="1200">
        <a:solidFill>
          <a:schemeClr val="tx1"/>
        </a:solidFill>
        <a:latin typeface="+mn-lt"/>
        <a:ea typeface="+mn-ea"/>
        <a:cs typeface="+mn-cs"/>
      </a:defRPr>
    </a:lvl4pPr>
    <a:lvl5pPr marL="1828155" algn="l" defTabSz="914077" rtl="0" eaLnBrk="1" latinLnBrk="0" hangingPunct="1">
      <a:defRPr sz="1200" kern="1200">
        <a:solidFill>
          <a:schemeClr val="tx1"/>
        </a:solidFill>
        <a:latin typeface="+mn-lt"/>
        <a:ea typeface="+mn-ea"/>
        <a:cs typeface="+mn-cs"/>
      </a:defRPr>
    </a:lvl5pPr>
    <a:lvl6pPr marL="2285192" algn="l" defTabSz="914077" rtl="0" eaLnBrk="1" latinLnBrk="0" hangingPunct="1">
      <a:defRPr sz="1200" kern="1200">
        <a:solidFill>
          <a:schemeClr val="tx1"/>
        </a:solidFill>
        <a:latin typeface="+mn-lt"/>
        <a:ea typeface="+mn-ea"/>
        <a:cs typeface="+mn-cs"/>
      </a:defRPr>
    </a:lvl6pPr>
    <a:lvl7pPr marL="2742232" algn="l" defTabSz="914077" rtl="0" eaLnBrk="1" latinLnBrk="0" hangingPunct="1">
      <a:defRPr sz="1200" kern="1200">
        <a:solidFill>
          <a:schemeClr val="tx1"/>
        </a:solidFill>
        <a:latin typeface="+mn-lt"/>
        <a:ea typeface="+mn-ea"/>
        <a:cs typeface="+mn-cs"/>
      </a:defRPr>
    </a:lvl7pPr>
    <a:lvl8pPr marL="3199271" algn="l" defTabSz="914077" rtl="0" eaLnBrk="1" latinLnBrk="0" hangingPunct="1">
      <a:defRPr sz="1200" kern="1200">
        <a:solidFill>
          <a:schemeClr val="tx1"/>
        </a:solidFill>
        <a:latin typeface="+mn-lt"/>
        <a:ea typeface="+mn-ea"/>
        <a:cs typeface="+mn-cs"/>
      </a:defRPr>
    </a:lvl8pPr>
    <a:lvl9pPr marL="3656308" algn="l" defTabSz="9140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dirty="0">
                <a:latin typeface="Myriad Pro" panose="020B0503030403020204" pitchFamily="34" charset="0"/>
              </a:rPr>
              <a:t>Aujourd’hui, les jeunes enfants sont sensibilisés très tôt aux questions environnementales. Ils grandissent dans un univers où le BIO est omniprésent dans les médias, par la multiplication des points de ventes, par la croissance de l’offre et dans son entrée dans les cantines… Ces générations « Z » et « Alpha », très connectées, seront consommatrices en 2030 avec de nouvelles valeurs environnementales, alimentaires et comportementales !</a:t>
            </a:r>
          </a:p>
          <a:p>
            <a:pPr algn="just"/>
            <a:endParaRPr lang="fr-FR" sz="1200" dirty="0">
              <a:latin typeface="Myriad Pro" panose="020B0503030403020204" pitchFamily="34" charset="0"/>
            </a:endParaRPr>
          </a:p>
          <a:p>
            <a:pPr algn="just"/>
            <a:r>
              <a:rPr lang="fr-FR" sz="1200" dirty="0">
                <a:latin typeface="Myriad Pro" panose="020B0503030403020204" pitchFamily="34" charset="0"/>
              </a:rPr>
              <a:t>Dans cette perspective, le Cluster BIO a fait appel à Nova CHILD pour réaliser une étude qui permettra de mieux appréhender les logiques de marché, les enjeux sociétaux et la trace mémorielle qui imprègne jour après jour les esprits de nos enfants de 7 à 14 ans.</a:t>
            </a: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1</a:t>
            </a:fld>
            <a:endParaRPr lang="fr-FR" dirty="0"/>
          </a:p>
        </p:txBody>
      </p:sp>
    </p:spTree>
    <p:extLst>
      <p:ext uri="{BB962C8B-B14F-4D97-AF65-F5344CB8AC3E}">
        <p14:creationId xmlns:p14="http://schemas.microsoft.com/office/powerpoint/2010/main" val="3680739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8713" cy="3703638"/>
          </a:xfrm>
        </p:spPr>
      </p:sp>
      <p:sp>
        <p:nvSpPr>
          <p:cNvPr id="3" name="Notes Placeholder 2"/>
          <p:cNvSpPr>
            <a:spLocks noGrp="1"/>
          </p:cNvSpPr>
          <p:nvPr>
            <p:ph type="body" idx="1"/>
          </p:nvPr>
        </p:nvSpPr>
        <p:spPr/>
        <p:txBody>
          <a:bodyPr/>
          <a:lstStyle/>
          <a:p>
            <a:pPr marL="0" marR="0" lvl="1" indent="182563" algn="l" defTabSz="9140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400" dirty="0">
                <a:latin typeface="Myriad Pro" panose="020B0503030403020204" pitchFamily="34" charset="0"/>
                <a:ea typeface="SimSun" panose="02010600030101010101" pitchFamily="2" charset="-122"/>
                <a:cs typeface="Times New Roman" panose="02020603050405020304" pitchFamily="18" charset="0"/>
              </a:rPr>
              <a:t>pour les critères de la région UDA5, de la CSP du chef de famille et le nombre d’enfants, et redressement sur l’âge et le sexes des enfants interrogés.</a:t>
            </a:r>
            <a:endParaRPr lang="fr-FR" sz="1400" dirty="0">
              <a:latin typeface="Myriad Pro" panose="020B0503030403020204" pitchFamily="34" charset="0"/>
            </a:endParaRPr>
          </a:p>
          <a:p>
            <a:pPr marL="0" lvl="1" indent="182563">
              <a:buFont typeface="Arial" panose="020B0604020202020204" pitchFamily="34" charset="0"/>
              <a:buChar char="•"/>
            </a:pPr>
            <a:endParaRPr lang="fr-FR" sz="1400" dirty="0"/>
          </a:p>
          <a:p>
            <a:pPr marL="0" lvl="1" indent="182563">
              <a:buFont typeface="Arial" panose="020B0604020202020204" pitchFamily="34" charset="0"/>
              <a:buChar char="•"/>
            </a:pPr>
            <a:endParaRPr lang="fr-FR" sz="1400" dirty="0"/>
          </a:p>
          <a:p>
            <a:pPr marL="0" lvl="1" indent="182563">
              <a:buFont typeface="Arial" panose="020B0604020202020204" pitchFamily="34" charset="0"/>
              <a:buChar char="•"/>
            </a:pPr>
            <a:endParaRPr lang="fr-FR" sz="1400" dirty="0"/>
          </a:p>
          <a:p>
            <a:pPr marL="0" lvl="1" indent="182563">
              <a:buFont typeface="Arial" panose="020B0604020202020204" pitchFamily="34" charset="0"/>
              <a:buChar char="•"/>
            </a:pPr>
            <a:r>
              <a:rPr lang="fr-FR" sz="1400" dirty="0"/>
              <a:t>Habitudes de consommation des parents / enfants / familles</a:t>
            </a:r>
          </a:p>
          <a:p>
            <a:pPr marL="0" lvl="2" indent="182563" algn="just">
              <a:buFont typeface="Arial" panose="020B0604020202020204" pitchFamily="34" charset="0"/>
              <a:buChar char="•"/>
            </a:pPr>
            <a:r>
              <a:rPr lang="fr-FR" sz="1400" dirty="0"/>
              <a:t>Vision du BIO par le parent</a:t>
            </a:r>
          </a:p>
          <a:p>
            <a:pPr marL="0" lvl="2" indent="182563" algn="just">
              <a:buFont typeface="Arial" panose="020B0604020202020204" pitchFamily="34" charset="0"/>
              <a:buChar char="•"/>
            </a:pPr>
            <a:r>
              <a:rPr lang="fr-FR" sz="1400" dirty="0"/>
              <a:t>Estimation des connaissances du BIO de l’enfant par le parent</a:t>
            </a:r>
          </a:p>
          <a:p>
            <a:pPr indent="182563" algn="just">
              <a:buFont typeface="Arial" panose="020B0604020202020204" pitchFamily="34" charset="0"/>
              <a:buChar char="•"/>
            </a:pPr>
            <a:r>
              <a:rPr lang="fr-FR" sz="1400" dirty="0"/>
              <a:t>Connaissance et vision du BIO par l’enfant</a:t>
            </a:r>
          </a:p>
          <a:p>
            <a:pPr marL="0" lvl="1" indent="182563">
              <a:buFont typeface="Arial" panose="020B0604020202020204" pitchFamily="34" charset="0"/>
              <a:buChar char="•"/>
            </a:pPr>
            <a:r>
              <a:rPr lang="fr-FR" sz="1400" dirty="0"/>
              <a:t>Habitudes de consommation BIO – Produits BIO préférés</a:t>
            </a:r>
          </a:p>
          <a:p>
            <a:pPr marL="0" lvl="1" indent="182563">
              <a:buFont typeface="Arial" panose="020B0604020202020204" pitchFamily="34" charset="0"/>
              <a:buChar char="•"/>
            </a:pPr>
            <a:r>
              <a:rPr lang="fr-FR" sz="1400" dirty="0"/>
              <a:t>Personnages associés et personnalités qu’ils aimeraient voir parler du BIO</a:t>
            </a:r>
          </a:p>
          <a:p>
            <a:pPr marL="0" lvl="1" indent="182563">
              <a:buFont typeface="Arial" panose="020B0604020202020204" pitchFamily="34" charset="0"/>
              <a:buChar char="•"/>
            </a:pPr>
            <a:r>
              <a:rPr lang="fr-FR" sz="1400" dirty="0"/>
              <a:t>Vision de leur future consommation BIO</a:t>
            </a:r>
            <a:endParaRPr lang="fr-FR" sz="1400" dirty="0">
              <a:latin typeface="Myriad Pro" pitchFamily="34" charset="0"/>
            </a:endParaRPr>
          </a:p>
          <a:p>
            <a:endParaRPr lang="en-US" dirty="0"/>
          </a:p>
          <a:p>
            <a:r>
              <a:rPr lang="en-US" dirty="0"/>
              <a:t>  </a:t>
            </a:r>
          </a:p>
        </p:txBody>
      </p:sp>
      <p:sp>
        <p:nvSpPr>
          <p:cNvPr id="4" name="Slide Number Placeholder 3"/>
          <p:cNvSpPr>
            <a:spLocks noGrp="1"/>
          </p:cNvSpPr>
          <p:nvPr>
            <p:ph type="sldNum" sz="quarter" idx="10"/>
          </p:nvPr>
        </p:nvSpPr>
        <p:spPr/>
        <p:txBody>
          <a:bodyPr/>
          <a:lstStyle/>
          <a:p>
            <a:fld id="{F701F8C7-2E6F-EE4A-916F-BF4ED5833DE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421485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8713" cy="3703638"/>
          </a:xfrm>
        </p:spPr>
      </p:sp>
      <p:sp>
        <p:nvSpPr>
          <p:cNvPr id="3" name="Notes Placeholder 2"/>
          <p:cNvSpPr>
            <a:spLocks noGrp="1"/>
          </p:cNvSpPr>
          <p:nvPr>
            <p:ph type="body" idx="1"/>
          </p:nvPr>
        </p:nvSpPr>
        <p:spPr/>
        <p:txBody>
          <a:bodyPr/>
          <a:lstStyle/>
          <a:p>
            <a:endParaRPr lang="en-US" dirty="0"/>
          </a:p>
          <a:p>
            <a:pPr algn="just"/>
            <a:r>
              <a:rPr lang="en-US" dirty="0"/>
              <a:t>  </a:t>
            </a:r>
            <a:r>
              <a:rPr lang="fr-FR" dirty="0">
                <a:latin typeface="Myriad Pro" panose="020B0503030403020204" pitchFamily="34" charset="0"/>
              </a:rPr>
              <a:t>Nova CHILD a, dans un premier temps, observé des famille accompagnées d’enfants de 7 à 14 ans au sein d’un </a:t>
            </a:r>
            <a:r>
              <a:rPr lang="fr-FR" b="1" dirty="0">
                <a:solidFill>
                  <a:schemeClr val="accent6">
                    <a:lumMod val="75000"/>
                  </a:schemeClr>
                </a:solidFill>
                <a:latin typeface="Myriad Pro" panose="020B0503030403020204" pitchFamily="34" charset="0"/>
              </a:rPr>
              <a:t>magasin spécialisé </a:t>
            </a:r>
            <a:r>
              <a:rPr lang="fr-FR" b="1" dirty="0" err="1">
                <a:solidFill>
                  <a:schemeClr val="accent6">
                    <a:lumMod val="75000"/>
                  </a:schemeClr>
                </a:solidFill>
                <a:latin typeface="Myriad Pro" panose="020B0503030403020204" pitchFamily="34" charset="0"/>
              </a:rPr>
              <a:t>Biocoop</a:t>
            </a:r>
            <a:r>
              <a:rPr lang="fr-FR" b="1" dirty="0">
                <a:solidFill>
                  <a:schemeClr val="accent6">
                    <a:lumMod val="75000"/>
                  </a:schemeClr>
                </a:solidFill>
                <a:latin typeface="Myriad Pro" panose="020B0503030403020204" pitchFamily="34" charset="0"/>
              </a:rPr>
              <a:t> à Bron (69) et une moyenne surface </a:t>
            </a:r>
            <a:r>
              <a:rPr lang="fr-FR" b="1" dirty="0" err="1">
                <a:solidFill>
                  <a:schemeClr val="accent6">
                    <a:lumMod val="75000"/>
                  </a:schemeClr>
                </a:solidFill>
                <a:latin typeface="Myriad Pro" panose="020B0503030403020204" pitchFamily="34" charset="0"/>
              </a:rPr>
              <a:t>E.Leclerc</a:t>
            </a:r>
            <a:r>
              <a:rPr lang="fr-FR" b="1" dirty="0">
                <a:solidFill>
                  <a:schemeClr val="accent6">
                    <a:lumMod val="75000"/>
                  </a:schemeClr>
                </a:solidFill>
                <a:latin typeface="Myriad Pro" panose="020B0503030403020204" pitchFamily="34" charset="0"/>
              </a:rPr>
              <a:t> à Clisson (44)</a:t>
            </a:r>
            <a:r>
              <a:rPr lang="fr-FR" dirty="0">
                <a:solidFill>
                  <a:schemeClr val="accent6">
                    <a:lumMod val="75000"/>
                  </a:schemeClr>
                </a:solidFill>
                <a:latin typeface="Myriad Pro" panose="020B0503030403020204" pitchFamily="34" charset="0"/>
              </a:rPr>
              <a:t>.</a:t>
            </a:r>
          </a:p>
          <a:p>
            <a:pPr algn="just"/>
            <a:endParaRPr lang="fr-FR" b="1" dirty="0">
              <a:solidFill>
                <a:schemeClr val="accent3">
                  <a:lumMod val="75000"/>
                </a:schemeClr>
              </a:solidFill>
              <a:latin typeface="Myriad Pro" panose="020B0503030403020204" pitchFamily="34" charset="0"/>
            </a:endParaRPr>
          </a:p>
          <a:p>
            <a:pPr algn="just"/>
            <a:r>
              <a:rPr lang="fr-FR" b="1" dirty="0">
                <a:solidFill>
                  <a:schemeClr val="accent6">
                    <a:lumMod val="75000"/>
                  </a:schemeClr>
                </a:solidFill>
                <a:latin typeface="Myriad Pro" panose="020B0503030403020204" pitchFamily="34" charset="0"/>
              </a:rPr>
              <a:t>165 observations ont été réalisées. </a:t>
            </a:r>
            <a:r>
              <a:rPr lang="fr-FR" dirty="0">
                <a:latin typeface="Myriad Pro" panose="020B0503030403020204" pitchFamily="34" charset="0"/>
              </a:rPr>
              <a:t>Celles-ci portaient sur le comportement en magasin des enfants, leur relation avec leurs parents ainsi que des notes complémentaires sur le temps passé en magasin, les rayons visités, etc..</a:t>
            </a:r>
          </a:p>
          <a:p>
            <a:pPr marL="285750" indent="-285750" algn="just">
              <a:buFont typeface="Arial" pitchFamily="34" charset="0"/>
              <a:buChar char="•"/>
            </a:pPr>
            <a:endParaRPr lang="fr-FR" dirty="0">
              <a:latin typeface="Myriad Pro" panose="020B0503030403020204" pitchFamily="34" charset="0"/>
            </a:endParaRPr>
          </a:p>
          <a:p>
            <a:pPr algn="just"/>
            <a:r>
              <a:rPr lang="fr-FR" dirty="0">
                <a:latin typeface="Myriad Pro" panose="020B0503030403020204" pitchFamily="34" charset="0"/>
              </a:rPr>
              <a:t>En complément de ces observations, </a:t>
            </a:r>
            <a:r>
              <a:rPr lang="fr-FR" b="1" dirty="0">
                <a:solidFill>
                  <a:schemeClr val="accent6">
                    <a:lumMod val="75000"/>
                  </a:schemeClr>
                </a:solidFill>
                <a:latin typeface="Myriad Pro" panose="020B0503030403020204" pitchFamily="34" charset="0"/>
              </a:rPr>
              <a:t>45 familles </a:t>
            </a:r>
            <a:r>
              <a:rPr lang="fr-FR" dirty="0">
                <a:latin typeface="Myriad Pro" panose="020B0503030403020204" pitchFamily="34" charset="0"/>
              </a:rPr>
              <a:t>ont été interrogées en sortie de magasin. Ces entretiens, de 5 à 15 minutes, visaient à comprendre les motivations de consommation, la vision du magasin par les famille, le ressenti des enfants concernant le magasin et les produits BIO, l’opinion des parents concernant les actions à effectuer pour mieux sensibiliser leurs enfants.</a:t>
            </a:r>
          </a:p>
          <a:p>
            <a:pPr algn="just"/>
            <a:endParaRPr lang="fr-FR" dirty="0">
              <a:latin typeface="Myriad Pro" panose="020B0503030403020204" pitchFamily="34" charset="0"/>
            </a:endParaRPr>
          </a:p>
          <a:p>
            <a:endParaRPr lang="en-US" dirty="0"/>
          </a:p>
        </p:txBody>
      </p:sp>
      <p:sp>
        <p:nvSpPr>
          <p:cNvPr id="4" name="Slide Number Placeholder 3"/>
          <p:cNvSpPr>
            <a:spLocks noGrp="1"/>
          </p:cNvSpPr>
          <p:nvPr>
            <p:ph type="sldNum" sz="quarter" idx="10"/>
          </p:nvPr>
        </p:nvSpPr>
        <p:spPr/>
        <p:txBody>
          <a:bodyPr/>
          <a:lstStyle/>
          <a:p>
            <a:fld id="{F701F8C7-2E6F-EE4A-916F-BF4ED5833DE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350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a:latin typeface="Myriad Pro" panose="020B0503030403020204" pitchFamily="34" charset="0"/>
              </a:rPr>
              <a:t>Les enfants maîtrisent parfaitement la </a:t>
            </a:r>
            <a:r>
              <a:rPr lang="fr-FR" b="1" dirty="0">
                <a:latin typeface="Myriad Pro" panose="020B0503030403020204" pitchFamily="34" charset="0"/>
              </a:rPr>
              <a:t>définition « théorique » </a:t>
            </a:r>
            <a:r>
              <a:rPr lang="fr-FR" dirty="0">
                <a:latin typeface="Myriad Pro" panose="020B0503030403020204" pitchFamily="34" charset="0"/>
              </a:rPr>
              <a:t>du BIO. De manière générale, ils répondent qu’il s’agit de produits cultivés sans pesticides (92%), sans produits chimiques (93%) et que ce sont des aliments naturels (99%).</a:t>
            </a:r>
          </a:p>
          <a:p>
            <a:pPr algn="just"/>
            <a:r>
              <a:rPr lang="fr-FR" dirty="0">
                <a:latin typeface="Myriad Pro" panose="020B0503030403020204" pitchFamily="34" charset="0"/>
              </a:rPr>
              <a:t>Néanmoins, cette définition reste très « théorique ». En situation, les enfants éprouvent de grandes difficultés à approfondir la notion et laissent apparaitre </a:t>
            </a:r>
            <a:r>
              <a:rPr lang="fr-FR" b="1" dirty="0">
                <a:latin typeface="Myriad Pro" panose="020B0503030403020204" pitchFamily="34" charset="0"/>
              </a:rPr>
              <a:t>imprécisions et confusions</a:t>
            </a:r>
            <a:r>
              <a:rPr lang="fr-FR" dirty="0">
                <a:latin typeface="Myriad Pro" panose="020B0503030403020204" pitchFamily="34" charset="0"/>
              </a:rPr>
              <a:t>  (flagrantes dans la reconnaissance des produits). Et étonnamment, ce sont les collégiens qui montrent le plus d’indécisions mélangeant au final les notions de BIO, sans gluten, produit localement…</a:t>
            </a:r>
          </a:p>
          <a:p>
            <a:pPr algn="just"/>
            <a:endParaRPr lang="fr-FR" dirty="0">
              <a:latin typeface="Myriad Pro" panose="020B0503030403020204" pitchFamily="34" charset="0"/>
            </a:endParaRPr>
          </a:p>
          <a:p>
            <a:pPr algn="just"/>
            <a:r>
              <a:rPr lang="fr-FR" dirty="0">
                <a:latin typeface="Myriad Pro" panose="020B0503030403020204" pitchFamily="34" charset="0"/>
              </a:rPr>
              <a:t>Les avis sont mitigés concernant les définitions du gluten et de l’huile de palme par les enfants. Certains pensent que ces notions ont un rapport avec le BIO, d’autres non. De manière générale, l’huile de palme est selon eux quelque chose qui n’est </a:t>
            </a:r>
            <a:r>
              <a:rPr lang="fr-FR" i="1" dirty="0">
                <a:latin typeface="Myriad Pro" pitchFamily="34" charset="0"/>
              </a:rPr>
              <a:t>« </a:t>
            </a:r>
            <a:r>
              <a:rPr lang="fr-FR" b="1" i="1" dirty="0">
                <a:latin typeface="Myriad Pro" pitchFamily="34" charset="0"/>
              </a:rPr>
              <a:t>pas bon pour la santé » </a:t>
            </a:r>
            <a:r>
              <a:rPr lang="fr-FR" dirty="0">
                <a:latin typeface="Myriad Pro" pitchFamily="34" charset="0"/>
              </a:rPr>
              <a:t>voir même qui </a:t>
            </a:r>
            <a:r>
              <a:rPr lang="fr-FR" i="1" dirty="0">
                <a:latin typeface="Myriad Pro" pitchFamily="34" charset="0"/>
              </a:rPr>
              <a:t>« </a:t>
            </a:r>
            <a:r>
              <a:rPr lang="fr-FR" b="1" i="1" dirty="0">
                <a:latin typeface="Myriad Pro" pitchFamily="34" charset="0"/>
              </a:rPr>
              <a:t>fait grossir »</a:t>
            </a:r>
            <a:r>
              <a:rPr lang="fr-FR" i="1" dirty="0">
                <a:latin typeface="Myriad Pro" pitchFamily="34" charset="0"/>
              </a:rPr>
              <a:t>. </a:t>
            </a:r>
          </a:p>
          <a:p>
            <a:pPr algn="just"/>
            <a:r>
              <a:rPr lang="fr-FR" dirty="0">
                <a:latin typeface="Myriad Pro" pitchFamily="34" charset="0"/>
              </a:rPr>
              <a:t>Concernant le « sans gluten » il est associé à des allergies voir </a:t>
            </a:r>
            <a:r>
              <a:rPr lang="fr-FR" b="1" dirty="0">
                <a:latin typeface="Myriad Pro" pitchFamily="34" charset="0"/>
              </a:rPr>
              <a:t>des maladies </a:t>
            </a:r>
            <a:r>
              <a:rPr lang="fr-FR" dirty="0">
                <a:latin typeface="Myriad Pro" pitchFamily="34" charset="0"/>
              </a:rPr>
              <a:t>et parfois à quelque chose qui n’est également pas bon pour la santé </a:t>
            </a:r>
            <a:r>
              <a:rPr lang="fr-FR" i="1" dirty="0">
                <a:latin typeface="Myriad Pro" pitchFamily="34" charset="0"/>
              </a:rPr>
              <a:t>(« maman prend des produits sans gluten parce qu’elle est malade »)</a:t>
            </a:r>
            <a:r>
              <a:rPr lang="fr-FR" dirty="0">
                <a:latin typeface="Myriad Pro" pitchFamily="34" charset="0"/>
              </a:rPr>
              <a:t>. </a:t>
            </a:r>
          </a:p>
          <a:p>
            <a:pPr algn="just"/>
            <a:endParaRPr lang="fr-FR" dirty="0">
              <a:latin typeface="Myriad Pro" pitchFamily="34" charset="0"/>
            </a:endParaRPr>
          </a:p>
          <a:p>
            <a:pPr algn="just"/>
            <a:r>
              <a:rPr lang="fr-FR" dirty="0">
                <a:latin typeface="Myriad Pro" pitchFamily="34" charset="0"/>
              </a:rPr>
              <a:t>C’est cet aspect « santé » qui leur laisse entendre, toujours de manière indirecte, que les produits sans huile de palme et les produits sans gluten sont BIO. </a:t>
            </a:r>
          </a:p>
          <a:p>
            <a:pPr algn="just"/>
            <a:endParaRPr lang="fr-FR" dirty="0">
              <a:latin typeface="Myriad Pro"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15</a:t>
            </a:fld>
            <a:endParaRPr lang="fr-FR" dirty="0"/>
          </a:p>
        </p:txBody>
      </p:sp>
    </p:spTree>
    <p:extLst>
      <p:ext uri="{BB962C8B-B14F-4D97-AF65-F5344CB8AC3E}">
        <p14:creationId xmlns:p14="http://schemas.microsoft.com/office/powerpoint/2010/main" val="3970239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077" rtl="0" eaLnBrk="1" fontAlgn="auto" latinLnBrk="0" hangingPunct="1">
              <a:lnSpc>
                <a:spcPct val="100000"/>
              </a:lnSpc>
              <a:spcBef>
                <a:spcPts val="0"/>
              </a:spcBef>
              <a:spcAft>
                <a:spcPts val="0"/>
              </a:spcAft>
              <a:buClrTx/>
              <a:buSzTx/>
              <a:buFontTx/>
              <a:buNone/>
              <a:tabLst/>
              <a:defRPr/>
            </a:pPr>
            <a:r>
              <a:rPr lang="fr-FR" dirty="0">
                <a:latin typeface="Myriad Pro" pitchFamily="34" charset="0"/>
              </a:rPr>
              <a:t>Le BIO leur fait penser à une </a:t>
            </a:r>
            <a:r>
              <a:rPr lang="fr-FR" b="1" dirty="0">
                <a:latin typeface="Myriad Pro" pitchFamily="34" charset="0"/>
              </a:rPr>
              <a:t>nourriture saine</a:t>
            </a:r>
            <a:r>
              <a:rPr lang="fr-FR" dirty="0">
                <a:latin typeface="Myriad Pro" pitchFamily="34" charset="0"/>
              </a:rPr>
              <a:t>, meilleure pour la santé et avec </a:t>
            </a:r>
            <a:r>
              <a:rPr lang="fr-FR" i="1" dirty="0">
                <a:latin typeface="Myriad Pro" pitchFamily="34" charset="0"/>
              </a:rPr>
              <a:t>« plus de vitamines ».</a:t>
            </a:r>
            <a:r>
              <a:rPr lang="fr-FR" dirty="0">
                <a:latin typeface="Myriad Pro" pitchFamily="34" charset="0"/>
              </a:rPr>
              <a:t> Le terme BIO est également associé à une </a:t>
            </a:r>
            <a:r>
              <a:rPr lang="fr-FR" b="1" dirty="0">
                <a:latin typeface="Myriad Pro" pitchFamily="34" charset="0"/>
              </a:rPr>
              <a:t>alimentation diététique </a:t>
            </a:r>
            <a:r>
              <a:rPr lang="fr-FR" dirty="0">
                <a:latin typeface="Myriad Pro" pitchFamily="34" charset="0"/>
              </a:rPr>
              <a:t>: </a:t>
            </a:r>
            <a:r>
              <a:rPr lang="fr-FR" i="1" dirty="0">
                <a:latin typeface="Myriad Pro" pitchFamily="34" charset="0"/>
              </a:rPr>
              <a:t>« Le BIO ne fait pas grossir. »</a:t>
            </a:r>
            <a:r>
              <a:rPr lang="fr-FR" dirty="0">
                <a:latin typeface="Myriad Pro" pitchFamily="34" charset="0"/>
              </a:rPr>
              <a:t> ; </a:t>
            </a:r>
            <a:r>
              <a:rPr lang="fr-FR" i="1" dirty="0">
                <a:latin typeface="Myriad Pro" pitchFamily="34" charset="0"/>
              </a:rPr>
              <a:t>« Il n’y a pas d’ajout en sucre. </a:t>
            </a:r>
            <a:r>
              <a:rPr lang="fr-FR" dirty="0">
                <a:latin typeface="Myriad Pro" pitchFamily="34" charset="0"/>
              </a:rPr>
              <a:t>» Et, à plus petite échelle, le BIO fait également penser au développement durable et aux produits cultivés localement.</a:t>
            </a: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16</a:t>
            </a:fld>
            <a:endParaRPr lang="fr-FR" dirty="0"/>
          </a:p>
        </p:txBody>
      </p:sp>
    </p:spTree>
    <p:extLst>
      <p:ext uri="{BB962C8B-B14F-4D97-AF65-F5344CB8AC3E}">
        <p14:creationId xmlns:p14="http://schemas.microsoft.com/office/powerpoint/2010/main" val="2043331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dirty="0">
                <a:latin typeface="Myriad Pro" pitchFamily="34" charset="0"/>
              </a:rPr>
              <a:t>Le BIO se retrouve, pour l’ensemble des enfants, dans </a:t>
            </a:r>
            <a:r>
              <a:rPr lang="fr-FR" sz="1200" b="1" dirty="0">
                <a:latin typeface="Myriad Pro" pitchFamily="34" charset="0"/>
              </a:rPr>
              <a:t>les fruits et les légumes</a:t>
            </a:r>
            <a:r>
              <a:rPr lang="fr-FR" sz="1200" dirty="0">
                <a:latin typeface="Myriad Pro" pitchFamily="34" charset="0"/>
              </a:rPr>
              <a:t>. Ce sont des aliments cultivés directement dans le jardin ou bien chez l’agriculteur. Ensuite, le BIO est associé </a:t>
            </a:r>
            <a:r>
              <a:rPr lang="fr-FR" sz="1200" b="1" dirty="0">
                <a:latin typeface="Myriad Pro" pitchFamily="34" charset="0"/>
              </a:rPr>
              <a:t>aux boissons, les jus et le lait</a:t>
            </a:r>
            <a:r>
              <a:rPr lang="fr-FR" sz="1200" dirty="0">
                <a:latin typeface="Myriad Pro" pitchFamily="34" charset="0"/>
              </a:rPr>
              <a:t> exceptés les boissons gazeuses ne peuvent elles pas être BIO.</a:t>
            </a:r>
          </a:p>
          <a:p>
            <a:pPr algn="just"/>
            <a:endParaRPr lang="fr-FR" sz="1200" dirty="0">
              <a:latin typeface="Myriad Pro" pitchFamily="34" charset="0"/>
            </a:endParaRPr>
          </a:p>
          <a:p>
            <a:pPr algn="just"/>
            <a:r>
              <a:rPr lang="fr-FR" sz="1200" dirty="0">
                <a:latin typeface="Myriad Pro" pitchFamily="34" charset="0"/>
              </a:rPr>
              <a:t>Des produits tels que </a:t>
            </a:r>
            <a:r>
              <a:rPr lang="fr-FR" sz="1200" b="1" dirty="0">
                <a:latin typeface="Myriad Pro" pitchFamily="34" charset="0"/>
              </a:rPr>
              <a:t>les yaourts, les œufs et les céréales </a:t>
            </a:r>
            <a:r>
              <a:rPr lang="fr-FR" sz="1200" dirty="0">
                <a:latin typeface="Myriad Pro" pitchFamily="34" charset="0"/>
              </a:rPr>
              <a:t>sont  fréquemment cités de manière spontanée et peuvent être BIO pour plus de 90% de enfants. Ensuite, se placent des produits cités par 85% à 7% des enfants tels que les biscuits, la viande,  le pain, les pâtes ou encore les produits pour bébés.</a:t>
            </a:r>
          </a:p>
          <a:p>
            <a:pPr algn="just"/>
            <a:endParaRPr lang="fr-FR" sz="1200" dirty="0">
              <a:latin typeface="Myriad Pro" pitchFamily="34" charset="0"/>
            </a:endParaRPr>
          </a:p>
          <a:p>
            <a:pPr algn="just"/>
            <a:r>
              <a:rPr lang="fr-FR" sz="1200" dirty="0">
                <a:latin typeface="Myriad Pro" pitchFamily="34" charset="0"/>
              </a:rPr>
              <a:t>Concernant </a:t>
            </a:r>
            <a:r>
              <a:rPr lang="fr-FR" sz="1200" b="1" dirty="0">
                <a:latin typeface="Myriad Pro" pitchFamily="34" charset="0"/>
              </a:rPr>
              <a:t>les produits d’hygiène et de beauté </a:t>
            </a:r>
            <a:r>
              <a:rPr lang="fr-FR" sz="1200" dirty="0">
                <a:latin typeface="Myriad Pro" pitchFamily="34" charset="0"/>
              </a:rPr>
              <a:t>la connaissance du BIO est beaucoup plus faible. Les enfants ne savent pas forcement que des produits tels que des shampoings ou autres produits pour se laver peuvent être BIO.</a:t>
            </a:r>
          </a:p>
          <a:p>
            <a:pPr algn="just"/>
            <a:endParaRPr lang="fr-FR" sz="1200" dirty="0">
              <a:latin typeface="Myriad Pro" pitchFamily="34" charset="0"/>
            </a:endParaRPr>
          </a:p>
          <a:p>
            <a:pPr algn="just"/>
            <a:r>
              <a:rPr lang="fr-FR" sz="1200" dirty="0">
                <a:latin typeface="Myriad Pro" pitchFamily="34" charset="0"/>
              </a:rPr>
              <a:t>Seulement la moitié des enfants estiment que </a:t>
            </a:r>
            <a:r>
              <a:rPr lang="fr-FR" sz="1200" b="1" dirty="0">
                <a:latin typeface="Myriad Pro" pitchFamily="34" charset="0"/>
              </a:rPr>
              <a:t>les bonbons peuvent être BIO</a:t>
            </a:r>
            <a:r>
              <a:rPr lang="fr-FR" sz="1200" dirty="0">
                <a:latin typeface="Myriad Pro" pitchFamily="34" charset="0"/>
              </a:rPr>
              <a:t>. C’est un produit que les enfants aimeraient voir en magasins BIO. Et, uniquement 25% des enfants pensent  que des jouets peuvent être BIO.</a:t>
            </a:r>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17</a:t>
            </a:fld>
            <a:endParaRPr lang="fr-FR" dirty="0"/>
          </a:p>
        </p:txBody>
      </p:sp>
    </p:spTree>
    <p:extLst>
      <p:ext uri="{BB962C8B-B14F-4D97-AF65-F5344CB8AC3E}">
        <p14:creationId xmlns:p14="http://schemas.microsoft.com/office/powerpoint/2010/main" val="3981570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dirty="0">
                <a:latin typeface="Myriad Pro" panose="020B0503030403020204" pitchFamily="34" charset="0"/>
              </a:rPr>
              <a:t>Si le BIO leur fait penser à une nourriture saine, meilleure pour la santé et dans une moindre mesure au développement durable et au produit localement, lorsque les enfants évoquent la notion de BIO, ils utilisent majoritairement un champs lexical négatif : « </a:t>
            </a:r>
            <a:r>
              <a:rPr lang="fr-FR" sz="1200" b="1" dirty="0">
                <a:latin typeface="Myriad Pro" panose="020B0503030403020204" pitchFamily="34" charset="0"/>
              </a:rPr>
              <a:t>le BIO c’est « Sans »</a:t>
            </a:r>
            <a:r>
              <a:rPr lang="fr-FR" sz="1200" dirty="0">
                <a:latin typeface="Myriad Pro" panose="020B0503030403020204" pitchFamily="34" charset="0"/>
              </a:rPr>
              <a:t> ». </a:t>
            </a:r>
          </a:p>
          <a:p>
            <a:pPr algn="just"/>
            <a:endParaRPr lang="fr-FR" sz="1200" dirty="0">
              <a:latin typeface="Myriad Pro" panose="020B0503030403020204" pitchFamily="34" charset="0"/>
            </a:endParaRPr>
          </a:p>
          <a:p>
            <a:pPr algn="just"/>
            <a:r>
              <a:rPr lang="fr-FR" sz="1200" b="1" dirty="0">
                <a:latin typeface="Myriad Pro" panose="020B0503030403020204" pitchFamily="34" charset="0"/>
              </a:rPr>
              <a:t>Une définition très anxiogène pour de jeunes enfants.</a:t>
            </a: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18</a:t>
            </a:fld>
            <a:endParaRPr lang="fr-FR" dirty="0"/>
          </a:p>
        </p:txBody>
      </p:sp>
    </p:spTree>
    <p:extLst>
      <p:ext uri="{BB962C8B-B14F-4D97-AF65-F5344CB8AC3E}">
        <p14:creationId xmlns:p14="http://schemas.microsoft.com/office/powerpoint/2010/main" val="2691007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latin typeface="Myriad Pro" pitchFamily="34" charset="0"/>
              </a:rPr>
              <a:t>Alors que les enfants montrent une certaine assurance sur leurs connaissances autour du BIO, la perception des parents est plus partagée. </a:t>
            </a:r>
          </a:p>
          <a:p>
            <a:r>
              <a:rPr lang="fr-FR" dirty="0">
                <a:latin typeface="Myriad Pro" pitchFamily="34" charset="0"/>
              </a:rPr>
              <a:t>Parents CSP-  et familles « Non-Bio » sont encore plus pessimistes. </a:t>
            </a: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19</a:t>
            </a:fld>
            <a:endParaRPr lang="fr-FR" dirty="0"/>
          </a:p>
        </p:txBody>
      </p:sp>
    </p:spTree>
    <p:extLst>
      <p:ext uri="{BB962C8B-B14F-4D97-AF65-F5344CB8AC3E}">
        <p14:creationId xmlns:p14="http://schemas.microsoft.com/office/powerpoint/2010/main" val="1479501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b="1" dirty="0">
                <a:latin typeface="Myriad Pro" pitchFamily="34" charset="0"/>
              </a:rPr>
              <a:t>Quasiment 2 enfants sur 3 identifient un produit BIO grâce à un logo.</a:t>
            </a:r>
          </a:p>
          <a:p>
            <a:pPr algn="just"/>
            <a:r>
              <a:rPr lang="fr-FR" dirty="0">
                <a:latin typeface="Myriad Pro" pitchFamily="34" charset="0"/>
              </a:rPr>
              <a:t>Second item de reconnaissance l’emballage est une source de confusion dans la mesure où certains enfants associent des packaging de couleur verte au BIO.</a:t>
            </a:r>
          </a:p>
          <a:p>
            <a:pPr algn="just"/>
            <a:r>
              <a:rPr lang="fr-FR" dirty="0">
                <a:latin typeface="Myriad Pro" pitchFamily="34" charset="0"/>
              </a:rPr>
              <a:t>Enfin, un peu moins d’</a:t>
            </a:r>
            <a:r>
              <a:rPr lang="fr-FR" b="1" dirty="0">
                <a:latin typeface="Myriad Pro" pitchFamily="34" charset="0"/>
              </a:rPr>
              <a:t>1 enfant sur 5 avoue ne pas avoir les clés pour identifier un produit BIO</a:t>
            </a:r>
            <a:r>
              <a:rPr lang="fr-FR" dirty="0">
                <a:latin typeface="Myriad Pro" pitchFamily="34" charset="0"/>
              </a:rPr>
              <a:t>. 1 enfant sur 4 chez les familles non-BIO !  </a:t>
            </a:r>
          </a:p>
          <a:p>
            <a:endParaRPr lang="fr-FR" dirty="0"/>
          </a:p>
          <a:p>
            <a:pPr algn="just"/>
            <a:r>
              <a:rPr lang="fr-FR" sz="1200" b="1" dirty="0">
                <a:solidFill>
                  <a:schemeClr val="accent2">
                    <a:lumMod val="75000"/>
                  </a:schemeClr>
                </a:solidFill>
                <a:latin typeface="Myriad Pro" pitchFamily="34" charset="0"/>
              </a:rPr>
              <a:t>Logo AB : </a:t>
            </a:r>
            <a:r>
              <a:rPr lang="fr-FR" sz="1200" dirty="0">
                <a:solidFill>
                  <a:schemeClr val="tx1">
                    <a:lumMod val="85000"/>
                    <a:lumOff val="15000"/>
                  </a:schemeClr>
                </a:solidFill>
                <a:latin typeface="Myriad Pro" pitchFamily="34" charset="0"/>
              </a:rPr>
              <a:t>Ce logo signifie agriculture biologique. Les 7-14 ans le connaissent, la plupart l’ont déjà vu sur des produits à la maison, en magasin, quelques-uns à la cantine ou encore à la télévision. Cependant, plus d’un tiers des enfants ne savent pas ce qu’il signifie.</a:t>
            </a:r>
            <a:endParaRPr lang="fr-FR" sz="1200" dirty="0">
              <a:solidFill>
                <a:schemeClr val="accent3">
                  <a:lumMod val="50000"/>
                </a:schemeClr>
              </a:solidFill>
              <a:latin typeface="Myriad Pro" pitchFamily="34" charset="0"/>
            </a:endParaRPr>
          </a:p>
          <a:p>
            <a:pPr algn="just"/>
            <a:r>
              <a:rPr lang="fr-FR" sz="1200" b="1" dirty="0">
                <a:solidFill>
                  <a:schemeClr val="accent2">
                    <a:lumMod val="75000"/>
                  </a:schemeClr>
                </a:solidFill>
                <a:latin typeface="Myriad Pro" pitchFamily="34" charset="0"/>
              </a:rPr>
              <a:t>Logo EUROPE : </a:t>
            </a:r>
            <a:r>
              <a:rPr lang="fr-FR" sz="1200" dirty="0">
                <a:solidFill>
                  <a:schemeClr val="tx1">
                    <a:lumMod val="85000"/>
                    <a:lumOff val="15000"/>
                  </a:schemeClr>
                </a:solidFill>
                <a:latin typeface="Myriad Pro" pitchFamily="34" charset="0"/>
              </a:rPr>
              <a:t>Ce logo est très peu maîtrisé par les 7-14 ans. Seul 19% des enfants indiquent connaître sa signification et 36% ne l’ont jamais vu. De manière spontanée ils font le rapprochement entre les étoiles et l’Europe. Certains enfants ont remarqué ce logo sous le logo « AB » et donc vont l’associer à l’agriculture biologique.</a:t>
            </a:r>
          </a:p>
          <a:p>
            <a:pPr algn="just"/>
            <a:r>
              <a:rPr lang="fr-FR" sz="1200" b="1" dirty="0">
                <a:solidFill>
                  <a:schemeClr val="accent2">
                    <a:lumMod val="75000"/>
                  </a:schemeClr>
                </a:solidFill>
                <a:latin typeface="Myriad Pro" pitchFamily="34" charset="0"/>
              </a:rPr>
              <a:t>Logo ECOCERT : </a:t>
            </a:r>
            <a:r>
              <a:rPr lang="fr-FR" sz="1200" dirty="0">
                <a:solidFill>
                  <a:schemeClr val="tx1">
                    <a:lumMod val="85000"/>
                    <a:lumOff val="15000"/>
                  </a:schemeClr>
                </a:solidFill>
                <a:latin typeface="Myriad Pro" pitchFamily="34" charset="0"/>
              </a:rPr>
              <a:t>Il s’agit d’un logo qui n’est pas connu des 7-14 ans. 74% des enfants indiquent, en le voyant, que c’est la première fois qu’ils le voient. De plus, ce n’est selon eux pas un logo BIO puisqu’il n’est pas vert.</a:t>
            </a:r>
            <a:endParaRPr lang="fr-FR" sz="1200" dirty="0">
              <a:solidFill>
                <a:schemeClr val="accent3">
                  <a:lumMod val="50000"/>
                </a:schemeClr>
              </a:solidFill>
              <a:latin typeface="Myriad Pro" pitchFamily="34" charset="0"/>
            </a:endParaRPr>
          </a:p>
          <a:p>
            <a:pPr algn="just"/>
            <a:r>
              <a:rPr lang="fr-FR" sz="1200" b="1" dirty="0">
                <a:solidFill>
                  <a:schemeClr val="accent2">
                    <a:lumMod val="75000"/>
                  </a:schemeClr>
                </a:solidFill>
                <a:latin typeface="Myriad Pro" pitchFamily="34" charset="0"/>
              </a:rPr>
              <a:t>Logo COSMETIC BIO : </a:t>
            </a:r>
            <a:r>
              <a:rPr lang="fr-FR" sz="1200" dirty="0">
                <a:solidFill>
                  <a:schemeClr val="tx1">
                    <a:lumMod val="85000"/>
                    <a:lumOff val="15000"/>
                  </a:schemeClr>
                </a:solidFill>
                <a:latin typeface="Myriad Pro" pitchFamily="34" charset="0"/>
              </a:rPr>
              <a:t>En réalité une part importante des 7-14 ans ne savent pas ce qu’est la cosmétique. Donc ce logo est peu compréhensible et seuls les enfants qui ont des shampoings BIO à la maison sont capables de reconnaître ce logo.</a:t>
            </a: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20</a:t>
            </a:fld>
            <a:endParaRPr lang="fr-FR" dirty="0"/>
          </a:p>
        </p:txBody>
      </p:sp>
    </p:spTree>
    <p:extLst>
      <p:ext uri="{BB962C8B-B14F-4D97-AF65-F5344CB8AC3E}">
        <p14:creationId xmlns:p14="http://schemas.microsoft.com/office/powerpoint/2010/main" val="4131003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ctr" defTabSz="914077" rtl="0" eaLnBrk="1" fontAlgn="auto" latinLnBrk="0" hangingPunct="1">
              <a:lnSpc>
                <a:spcPct val="100000"/>
              </a:lnSpc>
              <a:spcBef>
                <a:spcPts val="0"/>
              </a:spcBef>
              <a:spcAft>
                <a:spcPts val="0"/>
              </a:spcAft>
              <a:buClrTx/>
              <a:buSzTx/>
              <a:buFontTx/>
              <a:buNone/>
              <a:tabLst/>
              <a:defRPr/>
            </a:pPr>
            <a:r>
              <a:rPr lang="fr-FR" b="1" i="1" dirty="0">
                <a:solidFill>
                  <a:schemeClr val="tx1"/>
                </a:solidFill>
                <a:latin typeface="Myriad Pro" panose="020B0503030403020204" pitchFamily="34" charset="0"/>
              </a:rPr>
              <a:t>« Maman achète du BIO, elle dit que c’est meilleur mais aussi que c’est plus cher. »</a:t>
            </a:r>
            <a:endParaRPr lang="fr-FR" b="1" dirty="0">
              <a:solidFill>
                <a:schemeClr val="tx1"/>
              </a:solidFill>
            </a:endParaRPr>
          </a:p>
          <a:p>
            <a:pPr marL="0" marR="0" indent="0" algn="ctr" defTabSz="914077" rtl="0" eaLnBrk="1" fontAlgn="auto" latinLnBrk="0" hangingPunct="1">
              <a:lnSpc>
                <a:spcPct val="100000"/>
              </a:lnSpc>
              <a:spcBef>
                <a:spcPts val="0"/>
              </a:spcBef>
              <a:spcAft>
                <a:spcPts val="0"/>
              </a:spcAft>
              <a:buClrTx/>
              <a:buSzTx/>
              <a:buFontTx/>
              <a:buNone/>
              <a:tabLst/>
              <a:defRPr/>
            </a:pPr>
            <a:r>
              <a:rPr lang="fr-FR" sz="1200" dirty="0">
                <a:latin typeface="Myriad Pro" panose="020B0503030403020204" pitchFamily="34" charset="0"/>
              </a:rPr>
              <a:t>Lorsqu’on demande aux enfants ce qu’est le BIO la réponse est souvent précédée par un </a:t>
            </a:r>
            <a:r>
              <a:rPr lang="fr-FR" sz="1200" i="1" dirty="0">
                <a:latin typeface="Myriad Pro" panose="020B0503030403020204" pitchFamily="34" charset="0"/>
              </a:rPr>
              <a:t>« maman a dit » </a:t>
            </a:r>
            <a:r>
              <a:rPr lang="fr-FR" sz="1200" dirty="0">
                <a:latin typeface="Myriad Pro" panose="020B0503030403020204" pitchFamily="34" charset="0"/>
              </a:rPr>
              <a:t>ou bien </a:t>
            </a:r>
            <a:r>
              <a:rPr lang="fr-FR" sz="1200" i="1" dirty="0">
                <a:latin typeface="Myriad Pro" panose="020B0503030403020204" pitchFamily="34" charset="0"/>
              </a:rPr>
              <a:t>« papa a dit ».  </a:t>
            </a:r>
            <a:r>
              <a:rPr lang="fr-FR" sz="1200" dirty="0">
                <a:latin typeface="Myriad Pro" panose="020B0503030403020204" pitchFamily="34" charset="0"/>
              </a:rPr>
              <a:t>Mais concrètement qu’est-ce que maman ou bien papa ont dit ? Et bien papa et maman ont dit que </a:t>
            </a:r>
            <a:r>
              <a:rPr lang="fr-FR" sz="1200" b="1" dirty="0">
                <a:latin typeface="Myriad Pro" panose="020B0503030403020204" pitchFamily="34" charset="0"/>
              </a:rPr>
              <a:t>le BIO c’était sans produits chimiques </a:t>
            </a:r>
            <a:r>
              <a:rPr lang="fr-FR" sz="1200" dirty="0">
                <a:latin typeface="Myriad Pro" panose="020B0503030403020204" pitchFamily="34" charset="0"/>
              </a:rPr>
              <a:t>mais ils n’en parlent finalement pas plus que ça à leurs enfants (19% « oui souvent »).</a:t>
            </a:r>
          </a:p>
          <a:p>
            <a:pPr algn="ctr"/>
            <a:endParaRPr lang="fr-FR" sz="1200" b="1" dirty="0">
              <a:latin typeface="Myriad Pro" pitchFamily="34" charset="0"/>
            </a:endParaRPr>
          </a:p>
          <a:p>
            <a:pPr algn="ctr"/>
            <a:endParaRPr lang="fr-FR" sz="1200" b="1" dirty="0">
              <a:latin typeface="Myriad Pro" pitchFamily="34" charset="0"/>
            </a:endParaRPr>
          </a:p>
          <a:p>
            <a:pPr algn="ctr"/>
            <a:endParaRPr lang="fr-FR" sz="1200" b="1" dirty="0">
              <a:latin typeface="Myriad Pro" pitchFamily="34" charset="0"/>
            </a:endParaRPr>
          </a:p>
          <a:p>
            <a:pPr algn="ctr"/>
            <a:r>
              <a:rPr lang="fr-FR" sz="1200" b="1" dirty="0">
                <a:latin typeface="Myriad Pro" pitchFamily="34" charset="0"/>
              </a:rPr>
              <a:t>La thématique du BIO s’inscrit au cœur des familles…</a:t>
            </a:r>
          </a:p>
          <a:p>
            <a:pPr algn="just"/>
            <a:r>
              <a:rPr lang="fr-FR" sz="1200" dirty="0">
                <a:solidFill>
                  <a:schemeClr val="tx1">
                    <a:lumMod val="95000"/>
                    <a:lumOff val="5000"/>
                  </a:schemeClr>
                </a:solidFill>
                <a:latin typeface="Myriad Pro" pitchFamily="34" charset="0"/>
              </a:rPr>
              <a:t>Le BIO est une thématique majoritairement évoquée au sein des familles : </a:t>
            </a:r>
            <a:r>
              <a:rPr lang="fr-FR" sz="1200" b="1" dirty="0">
                <a:solidFill>
                  <a:schemeClr val="tx1">
                    <a:lumMod val="95000"/>
                    <a:lumOff val="5000"/>
                  </a:schemeClr>
                </a:solidFill>
                <a:latin typeface="Myriad Pro" pitchFamily="34" charset="0"/>
              </a:rPr>
              <a:t>82% des parents parlent plus ou moins fréquemment du BIO à leurs enfants</a:t>
            </a:r>
            <a:r>
              <a:rPr lang="fr-FR" sz="1200" dirty="0">
                <a:solidFill>
                  <a:schemeClr val="tx1">
                    <a:lumMod val="95000"/>
                    <a:lumOff val="5000"/>
                  </a:schemeClr>
                </a:solidFill>
                <a:latin typeface="Myriad Pro" pitchFamily="34" charset="0"/>
              </a:rPr>
              <a:t>. </a:t>
            </a:r>
          </a:p>
          <a:p>
            <a:pPr algn="just"/>
            <a:r>
              <a:rPr lang="fr-FR" sz="1200" dirty="0">
                <a:solidFill>
                  <a:schemeClr val="tx1">
                    <a:lumMod val="95000"/>
                    <a:lumOff val="5000"/>
                  </a:schemeClr>
                </a:solidFill>
                <a:latin typeface="Myriad Pro" pitchFamily="34" charset="0"/>
              </a:rPr>
              <a:t>C’est un sujet qui touche plus particulièrement les </a:t>
            </a:r>
            <a:r>
              <a:rPr lang="fr-FR" sz="1200" b="1" dirty="0">
                <a:solidFill>
                  <a:schemeClr val="tx1">
                    <a:lumMod val="95000"/>
                    <a:lumOff val="5000"/>
                  </a:schemeClr>
                </a:solidFill>
                <a:latin typeface="Myriad Pro" pitchFamily="34" charset="0"/>
              </a:rPr>
              <a:t>CSP+ </a:t>
            </a:r>
            <a:r>
              <a:rPr lang="fr-FR" sz="1200" dirty="0">
                <a:solidFill>
                  <a:schemeClr val="tx1">
                    <a:lumMod val="95000"/>
                    <a:lumOff val="5000"/>
                  </a:schemeClr>
                </a:solidFill>
                <a:latin typeface="Myriad Pro" pitchFamily="34" charset="0"/>
              </a:rPr>
              <a:t>pour lesquels 28% en parlent souvent et seuls 13% n’en ont jamais parlé. </a:t>
            </a:r>
          </a:p>
          <a:p>
            <a:pPr algn="just"/>
            <a:endParaRPr lang="fr-FR" sz="1200" dirty="0">
              <a:solidFill>
                <a:schemeClr val="tx1">
                  <a:lumMod val="95000"/>
                  <a:lumOff val="5000"/>
                </a:schemeClr>
              </a:solidFill>
              <a:latin typeface="Myriad Pro" pitchFamily="34" charset="0"/>
            </a:endParaRPr>
          </a:p>
          <a:p>
            <a:pPr algn="ctr"/>
            <a:r>
              <a:rPr lang="fr-FR" sz="1600" b="1" dirty="0">
                <a:solidFill>
                  <a:schemeClr val="tx1">
                    <a:lumMod val="95000"/>
                    <a:lumOff val="5000"/>
                  </a:schemeClr>
                </a:solidFill>
                <a:latin typeface="Myriad Pro" pitchFamily="34" charset="0"/>
              </a:rPr>
              <a:t>… Mais n’est pas innée</a:t>
            </a:r>
          </a:p>
          <a:p>
            <a:pPr algn="just"/>
            <a:endParaRPr lang="fr-FR" sz="1050" dirty="0">
              <a:solidFill>
                <a:schemeClr val="tx1">
                  <a:lumMod val="95000"/>
                  <a:lumOff val="5000"/>
                </a:schemeClr>
              </a:solidFill>
              <a:latin typeface="Myriad Pro" pitchFamily="34" charset="0"/>
            </a:endParaRPr>
          </a:p>
          <a:p>
            <a:pPr algn="just"/>
            <a:r>
              <a:rPr lang="fr-FR" sz="1200" dirty="0">
                <a:solidFill>
                  <a:schemeClr val="tx1">
                    <a:lumMod val="95000"/>
                    <a:lumOff val="5000"/>
                  </a:schemeClr>
                </a:solidFill>
                <a:latin typeface="Myriad Pro" pitchFamily="34" charset="0"/>
              </a:rPr>
              <a:t>Sans surprise ce sont en majorité les familles ne consommant pas de BIO qui ne parlent pas ou peu du BIO à leurs enfants (49% n’en parlent jamais).</a:t>
            </a:r>
          </a:p>
          <a:p>
            <a:pPr algn="just"/>
            <a:r>
              <a:rPr lang="fr-FR" sz="1200" dirty="0">
                <a:solidFill>
                  <a:schemeClr val="tx1">
                    <a:lumMod val="95000"/>
                    <a:lumOff val="5000"/>
                  </a:schemeClr>
                </a:solidFill>
                <a:latin typeface="Myriad Pro" pitchFamily="34" charset="0"/>
              </a:rPr>
              <a:t>Il y a un besoin de </a:t>
            </a:r>
            <a:r>
              <a:rPr lang="fr-FR" sz="1200" b="1" dirty="0">
                <a:solidFill>
                  <a:schemeClr val="tx1">
                    <a:lumMod val="95000"/>
                    <a:lumOff val="5000"/>
                  </a:schemeClr>
                </a:solidFill>
                <a:latin typeface="Myriad Pro" pitchFamily="34" charset="0"/>
              </a:rPr>
              <a:t>sensibiliser ces parents et de leur donner les outils adéquates pour faciliter les apprentissages.</a:t>
            </a:r>
          </a:p>
          <a:p>
            <a:pPr algn="ctr"/>
            <a:endParaRPr lang="fr-FR" sz="1200" b="1" dirty="0">
              <a:latin typeface="Myriad Pro" pitchFamily="34" charset="0"/>
            </a:endParaRPr>
          </a:p>
          <a:p>
            <a:pPr marL="285750" indent="-285750" algn="just">
              <a:buFont typeface="Wingdings" panose="05000000000000000000" pitchFamily="2" charset="2"/>
              <a:buChar char="§"/>
            </a:pPr>
            <a:r>
              <a:rPr lang="fr-FR" dirty="0">
                <a:latin typeface="Myriad Pro" pitchFamily="34" charset="0"/>
              </a:rPr>
              <a:t>Un sujet qui touche plus les </a:t>
            </a:r>
            <a:r>
              <a:rPr lang="fr-FR" b="1" dirty="0">
                <a:latin typeface="Myriad Pro" pitchFamily="34" charset="0"/>
              </a:rPr>
              <a:t>CSP+ </a:t>
            </a:r>
            <a:r>
              <a:rPr lang="fr-FR" dirty="0">
                <a:latin typeface="Myriad Pro" pitchFamily="34" charset="0"/>
              </a:rPr>
              <a:t>que les CSP-</a:t>
            </a:r>
          </a:p>
          <a:p>
            <a:pPr marL="285750" indent="-285750" algn="just">
              <a:buFont typeface="Wingdings" panose="05000000000000000000" pitchFamily="2" charset="2"/>
              <a:buChar char="§"/>
            </a:pPr>
            <a:r>
              <a:rPr lang="fr-FR" dirty="0">
                <a:latin typeface="Myriad Pro" pitchFamily="34" charset="0"/>
              </a:rPr>
              <a:t>On en parle plus dans les petites fratries (</a:t>
            </a:r>
            <a:r>
              <a:rPr lang="fr-FR" b="1" dirty="0">
                <a:latin typeface="Myriad Pro" pitchFamily="34" charset="0"/>
              </a:rPr>
              <a:t>1 enfant</a:t>
            </a:r>
            <a:r>
              <a:rPr lang="fr-FR" dirty="0">
                <a:latin typeface="Myriad Pro" pitchFamily="34" charset="0"/>
              </a:rPr>
              <a:t>)</a:t>
            </a:r>
          </a:p>
          <a:p>
            <a:pPr marL="285750" indent="-285750" algn="just">
              <a:buFont typeface="Wingdings" panose="05000000000000000000" pitchFamily="2" charset="2"/>
              <a:buChar char="§"/>
            </a:pPr>
            <a:r>
              <a:rPr lang="fr-FR" dirty="0">
                <a:latin typeface="Myriad Pro" pitchFamily="34" charset="0"/>
              </a:rPr>
              <a:t>On en parle pas ou peu dans des familles ne consommant pas BIO</a:t>
            </a:r>
          </a:p>
          <a:p>
            <a:pPr marL="285750" indent="-285750" algn="just">
              <a:buFont typeface="Wingdings" panose="05000000000000000000" pitchFamily="2" charset="2"/>
              <a:buChar char="§"/>
            </a:pPr>
            <a:endParaRPr lang="fr-FR" dirty="0">
              <a:latin typeface="Myriad Pro" pitchFamily="34" charset="0"/>
            </a:endParaRPr>
          </a:p>
          <a:p>
            <a:pPr algn="ctr"/>
            <a:r>
              <a:rPr lang="fr-FR" sz="5000" b="1" dirty="0">
                <a:solidFill>
                  <a:schemeClr val="bg1"/>
                </a:solidFill>
                <a:latin typeface="Myriad Pro" panose="020B0503030403020204" pitchFamily="34" charset="0"/>
              </a:rPr>
              <a:t>88%</a:t>
            </a:r>
          </a:p>
          <a:p>
            <a:pPr algn="ctr"/>
            <a:r>
              <a:rPr lang="fr-FR" sz="1200" b="1" dirty="0">
                <a:solidFill>
                  <a:schemeClr val="bg1"/>
                </a:solidFill>
                <a:latin typeface="Myriad Pro" panose="020B0503030403020204" pitchFamily="34" charset="0"/>
              </a:rPr>
              <a:t>Des 7-14 ans connaissant le BIO déclarent le Bio « Cher »</a:t>
            </a:r>
          </a:p>
          <a:p>
            <a:pPr algn="just"/>
            <a:r>
              <a:rPr lang="fr-FR" sz="1200" dirty="0">
                <a:solidFill>
                  <a:schemeClr val="tx1">
                    <a:lumMod val="95000"/>
                    <a:lumOff val="5000"/>
                  </a:schemeClr>
                </a:solidFill>
                <a:latin typeface="Myriad Pro" pitchFamily="34" charset="0"/>
              </a:rPr>
              <a:t>« Parce que Papa, Maman le disent » ressort être la première raison pour laquelle les enfants estiment que les produits BIO sont chers.</a:t>
            </a:r>
          </a:p>
          <a:p>
            <a:pPr algn="just"/>
            <a:r>
              <a:rPr lang="fr-FR" sz="1200" b="1" dirty="0">
                <a:solidFill>
                  <a:schemeClr val="tx1">
                    <a:lumMod val="95000"/>
                    <a:lumOff val="5000"/>
                  </a:schemeClr>
                </a:solidFill>
                <a:latin typeface="Myriad Pro" pitchFamily="34" charset="0"/>
              </a:rPr>
              <a:t>Une trace ancrée dès la plus jeune enfance puisque 35% des 7-10 ans </a:t>
            </a:r>
            <a:r>
              <a:rPr lang="fr-FR" sz="1200" dirty="0">
                <a:solidFill>
                  <a:schemeClr val="tx1">
                    <a:lumMod val="95000"/>
                    <a:lumOff val="5000"/>
                  </a:schemeClr>
                </a:solidFill>
                <a:latin typeface="Myriad Pro" pitchFamily="34" charset="0"/>
              </a:rPr>
              <a:t>estiment que le BIO est cher pour cette raison. </a:t>
            </a:r>
            <a:r>
              <a:rPr lang="fr-FR" sz="1200" b="1" dirty="0">
                <a:solidFill>
                  <a:schemeClr val="tx1">
                    <a:lumMod val="95000"/>
                    <a:lumOff val="5000"/>
                  </a:schemeClr>
                </a:solidFill>
                <a:latin typeface="Myriad Pro" pitchFamily="34" charset="0"/>
              </a:rPr>
              <a:t>Comme une habitude</a:t>
            </a:r>
            <a:r>
              <a:rPr lang="fr-FR" sz="1200" dirty="0">
                <a:solidFill>
                  <a:schemeClr val="tx1">
                    <a:lumMod val="95000"/>
                    <a:lumOff val="5000"/>
                  </a:schemeClr>
                </a:solidFill>
                <a:latin typeface="Myriad Pro" pitchFamily="34" charset="0"/>
              </a:rPr>
              <a:t>… alors que les enfants de cet âge ont peu de repères économiques !</a:t>
            </a:r>
          </a:p>
          <a:p>
            <a:pPr marL="285750" indent="-285750" algn="just">
              <a:buFont typeface="Wingdings" panose="05000000000000000000" pitchFamily="2" charset="2"/>
              <a:buChar char="§"/>
            </a:pPr>
            <a:endParaRPr lang="fr-FR" dirty="0">
              <a:latin typeface="Myriad Pro" pitchFamily="34" charset="0"/>
            </a:endParaRPr>
          </a:p>
          <a:p>
            <a:pPr algn="ctr"/>
            <a:endParaRPr lang="fr-FR" sz="1200" b="1" dirty="0">
              <a:latin typeface="Myriad Pro" pitchFamily="34" charset="0"/>
            </a:endParaRPr>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21</a:t>
            </a:fld>
            <a:endParaRPr lang="fr-FR" dirty="0"/>
          </a:p>
        </p:txBody>
      </p:sp>
    </p:spTree>
    <p:extLst>
      <p:ext uri="{BB962C8B-B14F-4D97-AF65-F5344CB8AC3E}">
        <p14:creationId xmlns:p14="http://schemas.microsoft.com/office/powerpoint/2010/main" val="1759652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a:latin typeface="Myriad Pro" pitchFamily="34" charset="0"/>
              </a:rPr>
              <a:t>Au regard des points de vente visités, les 7-14 ans ont une grande connaissance des différents lieux où trouver des produits BIO. Avec une prédominance pour la </a:t>
            </a:r>
            <a:r>
              <a:rPr lang="fr-FR" b="1" dirty="0">
                <a:latin typeface="Myriad Pro" pitchFamily="34" charset="0"/>
              </a:rPr>
              <a:t> GMS et les  magasins spécialisés BIO</a:t>
            </a:r>
            <a:r>
              <a:rPr lang="fr-FR" dirty="0">
                <a:latin typeface="Myriad Pro" pitchFamily="34" charset="0"/>
              </a:rPr>
              <a:t>. Les enfants issus de famille « Non-BIO » montrent une relative bonne connaissance des différents réseaux.</a:t>
            </a:r>
            <a:endParaRPr lang="fr-FR" sz="1050" dirty="0">
              <a:latin typeface="Myriad Pro" pitchFamily="34" charset="0"/>
            </a:endParaRPr>
          </a:p>
          <a:p>
            <a:pPr algn="just"/>
            <a:r>
              <a:rPr lang="fr-FR" dirty="0">
                <a:latin typeface="Myriad Pro" pitchFamily="34" charset="0"/>
              </a:rPr>
              <a:t>Un peu plus de la moitié des enfants (57%) pensent que l’on peut trouver du BIO dans les potagers et </a:t>
            </a:r>
            <a:r>
              <a:rPr lang="fr-FR" b="1" dirty="0">
                <a:latin typeface="Myriad Pro" pitchFamily="34" charset="0"/>
              </a:rPr>
              <a:t>seulement 35% des 7-14 estiment que l’on peut trouver des produits BIO directement chez des artisans</a:t>
            </a:r>
            <a:r>
              <a:rPr lang="fr-FR" dirty="0">
                <a:latin typeface="Myriad Pro" pitchFamily="34" charset="0"/>
              </a:rPr>
              <a:t>.</a:t>
            </a: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22</a:t>
            </a:fld>
            <a:endParaRPr lang="fr-FR" dirty="0"/>
          </a:p>
        </p:txBody>
      </p:sp>
    </p:spTree>
    <p:extLst>
      <p:ext uri="{BB962C8B-B14F-4D97-AF65-F5344CB8AC3E}">
        <p14:creationId xmlns:p14="http://schemas.microsoft.com/office/powerpoint/2010/main" val="191265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It is a business cluster oriented towards markets and dedicated to the world of children and innovation for their well-being. </a:t>
            </a:r>
          </a:p>
          <a:p>
            <a:r>
              <a:rPr lang="en-US" sz="1200" kern="1200" dirty="0">
                <a:solidFill>
                  <a:schemeClr val="tx1"/>
                </a:solidFill>
                <a:effectLst/>
                <a:latin typeface="+mn-lt"/>
                <a:ea typeface="+mn-ea"/>
                <a:cs typeface="+mn-cs"/>
              </a:rPr>
              <a:t>It is based on a regional economy (the Pays de la Loire) in that sector which represents approximately 15 000 jobs (30,000 nationwide) and a turnover of about 4 billion euros, represented by dozens of companies of which 50 are members of Nova CHILD.</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FD46877-DF7B-4099-A4E2-18A72658FC53}" type="slidenum">
              <a:rPr lang="fr-FR" smtClean="0"/>
              <a:pPr/>
              <a:t>2</a:t>
            </a:fld>
            <a:endParaRPr lang="fr-FR" dirty="0"/>
          </a:p>
        </p:txBody>
      </p:sp>
    </p:spTree>
    <p:extLst>
      <p:ext uri="{BB962C8B-B14F-4D97-AF65-F5344CB8AC3E}">
        <p14:creationId xmlns:p14="http://schemas.microsoft.com/office/powerpoint/2010/main" val="1229068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latin typeface="Myriad Pro" panose="020B0503030403020204" pitchFamily="34" charset="0"/>
              </a:rPr>
              <a:t>Lorsque l’on a demandé aux enfants de nous ramener </a:t>
            </a:r>
          </a:p>
          <a:p>
            <a:r>
              <a:rPr lang="fr-FR" sz="1200" dirty="0">
                <a:latin typeface="Myriad Pro" panose="020B0503030403020204" pitchFamily="34" charset="0"/>
              </a:rPr>
              <a:t>un dessin, une image, un objet ou bien un autre chose</a:t>
            </a:r>
          </a:p>
          <a:p>
            <a:r>
              <a:rPr lang="fr-FR" sz="1200" dirty="0">
                <a:latin typeface="Myriad Pro" panose="020B0503030403020204" pitchFamily="34" charset="0"/>
              </a:rPr>
              <a:t>qui leur font penser au BIO, certains ont eu le réflexe de taper leur mot clé sur Google et nous emmener l’image qui leur semblait la plus représenter le BIO.</a:t>
            </a: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23</a:t>
            </a:fld>
            <a:endParaRPr lang="fr-FR" dirty="0"/>
          </a:p>
        </p:txBody>
      </p:sp>
    </p:spTree>
    <p:extLst>
      <p:ext uri="{BB962C8B-B14F-4D97-AF65-F5344CB8AC3E}">
        <p14:creationId xmlns:p14="http://schemas.microsoft.com/office/powerpoint/2010/main" val="3302602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dirty="0">
                <a:latin typeface="Myriad Pro" panose="020B0503030403020204" pitchFamily="34" charset="0"/>
              </a:rPr>
              <a:t>Très peu d’enfants nous ont indiqué </a:t>
            </a:r>
          </a:p>
          <a:p>
            <a:pPr algn="just"/>
            <a:r>
              <a:rPr lang="fr-FR" sz="1200" dirty="0">
                <a:latin typeface="Myriad Pro" panose="020B0503030403020204" pitchFamily="34" charset="0"/>
              </a:rPr>
              <a:t>avoir entendu parler à l’école mais</a:t>
            </a:r>
          </a:p>
          <a:p>
            <a:pPr algn="just"/>
            <a:r>
              <a:rPr lang="fr-FR" sz="1200" i="1" dirty="0">
                <a:latin typeface="Myriad Pro" panose="020B0503030403020204" pitchFamily="34" charset="0"/>
              </a:rPr>
              <a:t>« à la cantine il est parfois affiché </a:t>
            </a:r>
          </a:p>
          <a:p>
            <a:pPr algn="just"/>
            <a:r>
              <a:rPr lang="fr-FR" sz="1200" i="1" dirty="0">
                <a:latin typeface="Myriad Pro" panose="020B0503030403020204" pitchFamily="34" charset="0"/>
              </a:rPr>
              <a:t>« AB » pour indiquer que c’est </a:t>
            </a:r>
          </a:p>
          <a:p>
            <a:pPr algn="just"/>
            <a:r>
              <a:rPr lang="fr-FR" sz="1200" i="1" dirty="0">
                <a:latin typeface="Myriad Pro" panose="020B0503030403020204" pitchFamily="34" charset="0"/>
              </a:rPr>
              <a:t>BIO. »</a:t>
            </a:r>
          </a:p>
          <a:p>
            <a:pPr algn="just"/>
            <a:endParaRPr lang="fr-FR" sz="1200" i="1" dirty="0">
              <a:latin typeface="Myriad Pro" panose="020B0503030403020204" pitchFamily="34" charset="0"/>
            </a:endParaRPr>
          </a:p>
          <a:p>
            <a:pPr marL="0" marR="0" indent="0" algn="just" defTabSz="914077" rtl="0" eaLnBrk="1" fontAlgn="auto" latinLnBrk="0" hangingPunct="1">
              <a:lnSpc>
                <a:spcPct val="100000"/>
              </a:lnSpc>
              <a:spcBef>
                <a:spcPts val="0"/>
              </a:spcBef>
              <a:spcAft>
                <a:spcPts val="0"/>
              </a:spcAft>
              <a:buClrTx/>
              <a:buSzTx/>
              <a:buFontTx/>
              <a:buNone/>
              <a:tabLst/>
              <a:defRPr/>
            </a:pPr>
            <a:r>
              <a:rPr lang="fr-FR" sz="1200" i="1" dirty="0">
                <a:latin typeface="Myriad Pro" panose="020B0503030403020204" pitchFamily="34" charset="0"/>
              </a:rPr>
              <a:t>dont 1/10</a:t>
            </a:r>
            <a:r>
              <a:rPr lang="fr-FR" sz="1200" i="1" baseline="30000" dirty="0">
                <a:latin typeface="Myriad Pro" pitchFamily="34" charset="0"/>
              </a:rPr>
              <a:t>e</a:t>
            </a:r>
            <a:r>
              <a:rPr lang="fr-FR" sz="1200" i="1" dirty="0">
                <a:latin typeface="Myriad Pro" panose="020B0503030403020204" pitchFamily="34" charset="0"/>
              </a:rPr>
              <a:t>, alors que les parents ne savent pas si l’enfant mange BIO à la cantine </a:t>
            </a:r>
          </a:p>
          <a:p>
            <a:pPr algn="just"/>
            <a:endParaRPr lang="fr-FR" sz="1200" i="1" dirty="0">
              <a:latin typeface="Myriad Pro" panose="020B0503030403020204" pitchFamily="34" charset="0"/>
            </a:endParaRPr>
          </a:p>
          <a:p>
            <a:pPr algn="just"/>
            <a:endParaRPr lang="fr-FR" sz="1200" i="1" dirty="0">
              <a:latin typeface="Myriad Pro" panose="020B0503030403020204" pitchFamily="34" charset="0"/>
            </a:endParaRPr>
          </a:p>
          <a:p>
            <a:pPr rtl="0" eaLnBrk="1" fontAlgn="t" latinLnBrk="0" hangingPunct="1"/>
            <a:r>
              <a:rPr lang="fr-FR" sz="1200" b="1" i="0" u="none" strike="noStrike" kern="1200" dirty="0">
                <a:solidFill>
                  <a:schemeClr val="tx1"/>
                </a:solidFill>
                <a:effectLst/>
                <a:latin typeface="+mn-lt"/>
                <a:ea typeface="+mn-ea"/>
                <a:cs typeface="+mn-cs"/>
              </a:rPr>
              <a:t>Le BIO chez les </a:t>
            </a:r>
            <a:endParaRPr lang="fr-FR" sz="1200" b="0" i="0" u="none" strike="noStrike" kern="1200" dirty="0">
              <a:solidFill>
                <a:schemeClr val="tx1"/>
              </a:solidFill>
              <a:effectLst/>
              <a:latin typeface="+mn-lt"/>
              <a:ea typeface="+mn-ea"/>
              <a:cs typeface="+mn-cs"/>
            </a:endParaRPr>
          </a:p>
          <a:p>
            <a:pPr rtl="0" eaLnBrk="1" fontAlgn="t" latinLnBrk="0" hangingPunct="1"/>
            <a:r>
              <a:rPr lang="fr-FR" sz="1200" b="1" i="0" u="none" strike="noStrike" kern="1200" dirty="0">
                <a:solidFill>
                  <a:schemeClr val="tx1"/>
                </a:solidFill>
                <a:effectLst/>
                <a:latin typeface="+mn-lt"/>
                <a:ea typeface="+mn-ea"/>
                <a:cs typeface="+mn-cs"/>
              </a:rPr>
              <a:t>7-8 ans à l ’école</a:t>
            </a:r>
            <a:endParaRPr lang="fr-FR" sz="1200" b="0" i="0" u="none" strike="noStrike" kern="1200" dirty="0">
              <a:solidFill>
                <a:schemeClr val="tx1"/>
              </a:solidFill>
              <a:effectLst/>
              <a:latin typeface="+mn-lt"/>
              <a:ea typeface="+mn-ea"/>
              <a:cs typeface="+mn-cs"/>
            </a:endParaRPr>
          </a:p>
          <a:p>
            <a:pPr rtl="0" eaLnBrk="1" fontAlgn="t" latinLnBrk="0" hangingPunct="1"/>
            <a:r>
              <a:rPr lang="fr-FR" sz="1200" b="1" i="0" u="none" strike="noStrike" kern="1200" dirty="0">
                <a:solidFill>
                  <a:schemeClr val="tx1"/>
                </a:solidFill>
                <a:effectLst/>
                <a:latin typeface="+mn-lt"/>
                <a:ea typeface="+mn-ea"/>
                <a:cs typeface="+mn-cs"/>
              </a:rPr>
              <a:t>Le BIO chez les </a:t>
            </a:r>
            <a:endParaRPr lang="fr-FR" sz="1200" b="0" i="0" u="none" strike="noStrike" kern="1200" dirty="0">
              <a:solidFill>
                <a:schemeClr val="tx1"/>
              </a:solidFill>
              <a:effectLst/>
              <a:latin typeface="+mn-lt"/>
              <a:ea typeface="+mn-ea"/>
              <a:cs typeface="+mn-cs"/>
            </a:endParaRPr>
          </a:p>
          <a:p>
            <a:pPr rtl="0" eaLnBrk="1" fontAlgn="t" latinLnBrk="0" hangingPunct="1"/>
            <a:r>
              <a:rPr lang="fr-FR" sz="1200" b="1" i="0" u="none" strike="noStrike" kern="1200" dirty="0">
                <a:solidFill>
                  <a:schemeClr val="tx1"/>
                </a:solidFill>
                <a:effectLst/>
                <a:latin typeface="+mn-lt"/>
                <a:ea typeface="+mn-ea"/>
                <a:cs typeface="+mn-cs"/>
              </a:rPr>
              <a:t>9-10 ans à l ’école</a:t>
            </a:r>
            <a:endParaRPr lang="fr-FR" sz="1200" b="0" i="0" u="none" strike="noStrike" kern="1200" dirty="0">
              <a:solidFill>
                <a:schemeClr val="tx1"/>
              </a:solidFill>
              <a:effectLst/>
              <a:latin typeface="+mn-lt"/>
              <a:ea typeface="+mn-ea"/>
              <a:cs typeface="+mn-cs"/>
            </a:endParaRPr>
          </a:p>
          <a:p>
            <a:pPr rtl="0" eaLnBrk="1" fontAlgn="t" latinLnBrk="0" hangingPunct="1"/>
            <a:r>
              <a:rPr lang="fr-FR" sz="1200" b="1" i="0" u="none" strike="noStrike" kern="1200" dirty="0">
                <a:solidFill>
                  <a:schemeClr val="tx1"/>
                </a:solidFill>
                <a:effectLst/>
                <a:latin typeface="+mn-lt"/>
                <a:ea typeface="+mn-ea"/>
                <a:cs typeface="+mn-cs"/>
              </a:rPr>
              <a:t>Le BIO chez les </a:t>
            </a:r>
            <a:endParaRPr lang="fr-FR" sz="1200" b="0" i="0" u="none" strike="noStrike" kern="1200" dirty="0">
              <a:solidFill>
                <a:schemeClr val="tx1"/>
              </a:solidFill>
              <a:effectLst/>
              <a:latin typeface="+mn-lt"/>
              <a:ea typeface="+mn-ea"/>
              <a:cs typeface="+mn-cs"/>
            </a:endParaRPr>
          </a:p>
          <a:p>
            <a:pPr rtl="0" eaLnBrk="1" fontAlgn="t" latinLnBrk="0" hangingPunct="1"/>
            <a:r>
              <a:rPr lang="fr-FR" sz="1200" b="1" i="0" u="none" strike="noStrike" kern="1200" dirty="0">
                <a:solidFill>
                  <a:schemeClr val="tx1"/>
                </a:solidFill>
                <a:effectLst/>
                <a:latin typeface="+mn-lt"/>
                <a:ea typeface="+mn-ea"/>
                <a:cs typeface="+mn-cs"/>
              </a:rPr>
              <a:t>11-12 ans à l ’école</a:t>
            </a:r>
            <a:endParaRPr lang="fr-FR" sz="1200" b="0" i="0" u="none" strike="noStrike" kern="1200" dirty="0">
              <a:solidFill>
                <a:schemeClr val="tx1"/>
              </a:solidFill>
              <a:effectLst/>
              <a:latin typeface="+mn-lt"/>
              <a:ea typeface="+mn-ea"/>
              <a:cs typeface="+mn-cs"/>
            </a:endParaRPr>
          </a:p>
          <a:p>
            <a:pPr rtl="0" eaLnBrk="1" fontAlgn="t" latinLnBrk="0" hangingPunct="1"/>
            <a:r>
              <a:rPr lang="fr-FR" sz="1200" b="1" i="0" u="none" strike="noStrike" kern="1200" dirty="0">
                <a:solidFill>
                  <a:schemeClr val="tx1"/>
                </a:solidFill>
                <a:effectLst/>
                <a:latin typeface="+mn-lt"/>
                <a:ea typeface="+mn-ea"/>
                <a:cs typeface="+mn-cs"/>
              </a:rPr>
              <a:t>Le BIO chez les </a:t>
            </a:r>
            <a:endParaRPr lang="fr-FR" sz="1200" b="0" i="0" u="none" strike="noStrike" kern="1200" dirty="0">
              <a:solidFill>
                <a:schemeClr val="tx1"/>
              </a:solidFill>
              <a:effectLst/>
              <a:latin typeface="+mn-lt"/>
              <a:ea typeface="+mn-ea"/>
              <a:cs typeface="+mn-cs"/>
            </a:endParaRPr>
          </a:p>
          <a:p>
            <a:pPr rtl="0" eaLnBrk="1" fontAlgn="t" latinLnBrk="0" hangingPunct="1"/>
            <a:r>
              <a:rPr lang="fr-FR" sz="1200" b="1" i="0" u="none" strike="noStrike" kern="1200" dirty="0">
                <a:solidFill>
                  <a:schemeClr val="tx1"/>
                </a:solidFill>
                <a:effectLst/>
                <a:latin typeface="+mn-lt"/>
                <a:ea typeface="+mn-ea"/>
                <a:cs typeface="+mn-cs"/>
              </a:rPr>
              <a:t>13-14 ans à l ’école</a:t>
            </a:r>
            <a:endParaRPr lang="fr-FR" sz="1200" b="0" i="0" u="none" strike="noStrike" kern="1200" dirty="0">
              <a:solidFill>
                <a:schemeClr val="tx1"/>
              </a:solidFill>
              <a:effectLst/>
              <a:latin typeface="+mn-lt"/>
              <a:ea typeface="+mn-ea"/>
              <a:cs typeface="+mn-cs"/>
            </a:endParaRPr>
          </a:p>
          <a:p>
            <a:pPr rtl="0" eaLnBrk="1" fontAlgn="t" latinLnBrk="0" hangingPunct="1"/>
            <a:r>
              <a:rPr lang="fr-FR" sz="1200" b="0" i="0" u="none" strike="noStrike" kern="1200" dirty="0">
                <a:solidFill>
                  <a:schemeClr val="tx1"/>
                </a:solidFill>
                <a:effectLst/>
                <a:latin typeface="+mn-lt"/>
                <a:ea typeface="+mn-ea"/>
                <a:cs typeface="+mn-cs"/>
              </a:rPr>
              <a:t>Les</a:t>
            </a:r>
            <a:r>
              <a:rPr lang="fr-FR" sz="1200" b="0" i="0" u="none" strike="noStrike" kern="1200" baseline="0" dirty="0">
                <a:solidFill>
                  <a:schemeClr val="tx1"/>
                </a:solidFill>
                <a:effectLst/>
                <a:latin typeface="+mn-lt"/>
                <a:ea typeface="+mn-ea"/>
                <a:cs typeface="+mn-cs"/>
              </a:rPr>
              <a:t> enfants ne parlent pas ou n’ont pas entendu parler du BIO à l’école. Le maître ou la maîtresse n’en parle pas et un enfant sur les 20 interrogés en a parlé mais ne s’en souvient plus.</a:t>
            </a:r>
            <a:endParaRPr lang="fr-FR" sz="1200" b="0" i="0" u="none" strike="noStrike" kern="1200" dirty="0">
              <a:solidFill>
                <a:schemeClr val="tx1"/>
              </a:solidFill>
              <a:effectLst/>
              <a:latin typeface="+mn-lt"/>
              <a:ea typeface="+mn-ea"/>
              <a:cs typeface="+mn-cs"/>
            </a:endParaRPr>
          </a:p>
          <a:p>
            <a:pPr rtl="0" eaLnBrk="1" fontAlgn="auto" latinLnBrk="0" hangingPunct="1"/>
            <a:r>
              <a:rPr lang="fr-FR" sz="1200" b="0" i="0" u="none" strike="noStrike" kern="1200" baseline="0" dirty="0">
                <a:solidFill>
                  <a:schemeClr val="tx1"/>
                </a:solidFill>
                <a:effectLst/>
                <a:latin typeface="+mn-lt"/>
                <a:ea typeface="+mn-ea"/>
                <a:cs typeface="+mn-cs"/>
              </a:rPr>
              <a:t>Les enfants ne parlent pas ou n’ont pas entendu parler du BIO à l’école. 2 enfants sur les 20 nous disent en avoir entendu parler lors d’une sortie ou d’un après-midi.</a:t>
            </a:r>
            <a:endParaRPr lang="fr-FR" sz="1200" b="0" i="0" u="none" strike="noStrike" kern="1200" dirty="0">
              <a:solidFill>
                <a:schemeClr val="tx1"/>
              </a:solidFill>
              <a:effectLst/>
              <a:latin typeface="+mn-lt"/>
              <a:ea typeface="+mn-ea"/>
              <a:cs typeface="+mn-cs"/>
            </a:endParaRPr>
          </a:p>
          <a:p>
            <a:pPr rtl="0" eaLnBrk="1" fontAlgn="t" latinLnBrk="0" hangingPunct="1"/>
            <a:r>
              <a:rPr lang="fr-FR" sz="1200" b="0" i="0" u="none" strike="noStrike" kern="1200" baseline="0" dirty="0">
                <a:solidFill>
                  <a:schemeClr val="tx1"/>
                </a:solidFill>
                <a:effectLst/>
                <a:latin typeface="+mn-lt"/>
                <a:ea typeface="+mn-ea"/>
                <a:cs typeface="+mn-cs"/>
              </a:rPr>
              <a:t>Sur les 20 enfants interrogés deux nous indiquent en avoir parlé en SVT, un lors d’une sortie à la ferme en primaire, un lors d’une intervention, un autre en CM2 mais sinon les autres non.</a:t>
            </a:r>
            <a:endParaRPr lang="fr-FR" sz="1200" b="0" i="0" u="none" strike="noStrike" kern="1200" dirty="0">
              <a:solidFill>
                <a:schemeClr val="tx1"/>
              </a:solidFill>
              <a:effectLst/>
              <a:latin typeface="+mn-lt"/>
              <a:ea typeface="+mn-ea"/>
              <a:cs typeface="+mn-cs"/>
            </a:endParaRPr>
          </a:p>
          <a:p>
            <a:pPr rtl="0" eaLnBrk="1" fontAlgn="t" latinLnBrk="0" hangingPunct="1"/>
            <a:r>
              <a:rPr lang="fr-FR" sz="1200" b="0" i="0" u="none" strike="noStrike" kern="1200" baseline="0" dirty="0">
                <a:solidFill>
                  <a:schemeClr val="tx1"/>
                </a:solidFill>
                <a:effectLst/>
                <a:latin typeface="+mn-lt"/>
                <a:ea typeface="+mn-ea"/>
                <a:cs typeface="+mn-cs"/>
              </a:rPr>
              <a:t>Chez les adolescents personne ne parle du BIO à l’école. Un seul enfant nous indique en avoir parlé une fois, mais il y a longtemps, pas de souvenirs.</a:t>
            </a:r>
            <a:endParaRPr lang="fr-FR" sz="1200" b="0" i="0" u="none" strike="noStrike" kern="1200" dirty="0">
              <a:solidFill>
                <a:schemeClr val="tx1"/>
              </a:solidFill>
              <a:effectLst/>
              <a:latin typeface="+mn-lt"/>
              <a:ea typeface="+mn-ea"/>
              <a:cs typeface="+mn-cs"/>
            </a:endParaRPr>
          </a:p>
          <a:p>
            <a:pPr algn="just"/>
            <a:endParaRPr lang="fr-FR" sz="1200" i="1" dirty="0">
              <a:latin typeface="Myriad Pro" panose="020B0503030403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24</a:t>
            </a:fld>
            <a:endParaRPr lang="fr-FR" dirty="0"/>
          </a:p>
        </p:txBody>
      </p:sp>
    </p:spTree>
    <p:extLst>
      <p:ext uri="{BB962C8B-B14F-4D97-AF65-F5344CB8AC3E}">
        <p14:creationId xmlns:p14="http://schemas.microsoft.com/office/powerpoint/2010/main" val="748742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600" b="1" dirty="0">
                <a:latin typeface="Myriad Pro" pitchFamily="34" charset="0"/>
              </a:rPr>
              <a:t>Le BIO jouit d’une excellente image auprès des enfants.</a:t>
            </a:r>
          </a:p>
          <a:p>
            <a:pPr algn="just"/>
            <a:r>
              <a:rPr lang="fr-FR" sz="1200" dirty="0">
                <a:latin typeface="Myriad Pro" pitchFamily="34" charset="0"/>
              </a:rPr>
              <a:t>Malgré une définition technique plutôt anxiogène (« sans »), les enfants appréhendent l’univers du BIO avec beaucoup de positifs, notamment les plus jeunes (91%). Pour les plus âgés, la complexité de la démarche BIO (la BIO) semble plus présente et, possiblement, brouille la perception.</a:t>
            </a: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26</a:t>
            </a:fld>
            <a:endParaRPr lang="fr-FR" dirty="0"/>
          </a:p>
        </p:txBody>
      </p:sp>
    </p:spTree>
    <p:extLst>
      <p:ext uri="{BB962C8B-B14F-4D97-AF65-F5344CB8AC3E}">
        <p14:creationId xmlns:p14="http://schemas.microsoft.com/office/powerpoint/2010/main" val="4116319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dirty="0">
                <a:latin typeface="Myriad Pro" pitchFamily="34" charset="0"/>
              </a:rPr>
              <a:t>La plupart des produits BIO que les enfants aiment manger </a:t>
            </a:r>
            <a:r>
              <a:rPr lang="fr-FR" sz="1200" b="1" dirty="0">
                <a:latin typeface="Myriad Pro" pitchFamily="34" charset="0"/>
              </a:rPr>
              <a:t>vont être destinés à l’ensemble de la famille (enfants inclus</a:t>
            </a:r>
            <a:r>
              <a:rPr lang="fr-FR" sz="1200" dirty="0">
                <a:latin typeface="Myriad Pro" pitchFamily="34" charset="0"/>
              </a:rPr>
              <a:t>). Ainsi, ces produits non ou peu transformés, n’ont pas besoin d’être particulièrement  « ciblés »  à destination des enfants. </a:t>
            </a:r>
          </a:p>
          <a:p>
            <a:pPr algn="just"/>
            <a:r>
              <a:rPr lang="fr-FR" sz="1200" dirty="0">
                <a:latin typeface="Myriad Pro" pitchFamily="34" charset="0"/>
              </a:rPr>
              <a:t>Seuls les œufs résultent d’un achat des parents perçu comme spécifiquement destiné aux enfants.     </a:t>
            </a:r>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27</a:t>
            </a:fld>
            <a:endParaRPr lang="fr-FR" dirty="0"/>
          </a:p>
        </p:txBody>
      </p:sp>
    </p:spTree>
    <p:extLst>
      <p:ext uri="{BB962C8B-B14F-4D97-AF65-F5344CB8AC3E}">
        <p14:creationId xmlns:p14="http://schemas.microsoft.com/office/powerpoint/2010/main" val="834338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077" rtl="0" eaLnBrk="1" fontAlgn="auto" latinLnBrk="0" hangingPunct="1">
              <a:lnSpc>
                <a:spcPct val="100000"/>
              </a:lnSpc>
              <a:spcBef>
                <a:spcPts val="0"/>
              </a:spcBef>
              <a:spcAft>
                <a:spcPts val="0"/>
              </a:spcAft>
              <a:buClrTx/>
              <a:buSzTx/>
              <a:buFontTx/>
              <a:buNone/>
              <a:tabLst/>
              <a:defRPr/>
            </a:pPr>
            <a:r>
              <a:rPr lang="fr-FR" sz="1200" dirty="0">
                <a:ln w="19050">
                  <a:noFill/>
                  <a:prstDash val="solid"/>
                </a:ln>
                <a:latin typeface="Myriad Pro" pitchFamily="34" charset="0"/>
              </a:rPr>
              <a:t>Un t-shirt vert avec des motifs NON BIO</a:t>
            </a:r>
          </a:p>
          <a:p>
            <a:pPr marL="0" marR="0" indent="0" algn="l" defTabSz="914077" rtl="0" eaLnBrk="1" fontAlgn="auto" latinLnBrk="0" hangingPunct="1">
              <a:lnSpc>
                <a:spcPct val="100000"/>
              </a:lnSpc>
              <a:spcBef>
                <a:spcPts val="0"/>
              </a:spcBef>
              <a:spcAft>
                <a:spcPts val="0"/>
              </a:spcAft>
              <a:buClrTx/>
              <a:buSzTx/>
              <a:buFontTx/>
              <a:buNone/>
              <a:tabLst/>
              <a:defRPr/>
            </a:pPr>
            <a:r>
              <a:rPr lang="fr-FR" sz="1200" b="1" dirty="0">
                <a:ln w="19050">
                  <a:noFill/>
                  <a:prstDash val="solid"/>
                </a:ln>
                <a:latin typeface="Myriad Pro" pitchFamily="34" charset="0"/>
              </a:rPr>
              <a:t>Un t-shirt noir sans motif BIO</a:t>
            </a:r>
          </a:p>
          <a:p>
            <a:pPr marL="0" marR="0" indent="0" algn="l" defTabSz="914077" rtl="0" eaLnBrk="1" fontAlgn="auto" latinLnBrk="0" hangingPunct="1">
              <a:lnSpc>
                <a:spcPct val="100000"/>
              </a:lnSpc>
              <a:spcBef>
                <a:spcPts val="0"/>
              </a:spcBef>
              <a:spcAft>
                <a:spcPts val="0"/>
              </a:spcAft>
              <a:buClrTx/>
              <a:buSzTx/>
              <a:buFontTx/>
              <a:buNone/>
              <a:tabLst/>
              <a:defRPr/>
            </a:pPr>
            <a:r>
              <a:rPr lang="fr-FR" sz="1200" b="1" dirty="0">
                <a:ln w="19050">
                  <a:noFill/>
                  <a:prstDash val="solid"/>
                </a:ln>
                <a:latin typeface="Myriad Pro" pitchFamily="34" charset="0"/>
              </a:rPr>
              <a:t>Pour la majorité des enfants les vêtements BIO n’existent pas !</a:t>
            </a:r>
          </a:p>
          <a:p>
            <a:pPr marL="0" marR="0" indent="0" algn="l" defTabSz="914077" rtl="0" eaLnBrk="1" fontAlgn="auto" latinLnBrk="0" hangingPunct="1">
              <a:lnSpc>
                <a:spcPct val="100000"/>
              </a:lnSpc>
              <a:spcBef>
                <a:spcPts val="0"/>
              </a:spcBef>
              <a:spcAft>
                <a:spcPts val="0"/>
              </a:spcAft>
              <a:buClrTx/>
              <a:buSzTx/>
              <a:buFontTx/>
              <a:buNone/>
              <a:tabLst/>
              <a:defRPr/>
            </a:pPr>
            <a:endParaRPr lang="fr-FR" sz="1200" b="1" dirty="0">
              <a:ln w="19050">
                <a:noFill/>
                <a:prstDash val="solid"/>
              </a:ln>
              <a:latin typeface="Myriad Pro" pitchFamily="34" charset="0"/>
            </a:endParaRPr>
          </a:p>
          <a:p>
            <a:pPr marL="0" marR="0" indent="0" algn="l" defTabSz="914077" rtl="0" eaLnBrk="1" fontAlgn="auto" latinLnBrk="0" hangingPunct="1">
              <a:lnSpc>
                <a:spcPct val="100000"/>
              </a:lnSpc>
              <a:spcBef>
                <a:spcPts val="0"/>
              </a:spcBef>
              <a:spcAft>
                <a:spcPts val="0"/>
              </a:spcAft>
              <a:buClrTx/>
              <a:buSzTx/>
              <a:buFontTx/>
              <a:buNone/>
              <a:tabLst/>
              <a:defRPr/>
            </a:pPr>
            <a:endParaRPr lang="fr-FR" sz="1200" dirty="0">
              <a:ln w="19050">
                <a:noFill/>
                <a:prstDash val="solid"/>
              </a:ln>
              <a:latin typeface="Myriad Pro"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28</a:t>
            </a:fld>
            <a:endParaRPr lang="fr-FR" dirty="0"/>
          </a:p>
        </p:txBody>
      </p:sp>
    </p:spTree>
    <p:extLst>
      <p:ext uri="{BB962C8B-B14F-4D97-AF65-F5344CB8AC3E}">
        <p14:creationId xmlns:p14="http://schemas.microsoft.com/office/powerpoint/2010/main" val="2520268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b="1" dirty="0">
                <a:latin typeface="Myriad Pro" pitchFamily="34" charset="0"/>
              </a:rPr>
              <a:t>La notion de marques est complexe </a:t>
            </a:r>
            <a:r>
              <a:rPr lang="fr-FR" dirty="0">
                <a:latin typeface="Myriad Pro" pitchFamily="34" charset="0"/>
              </a:rPr>
              <a:t>dans la mesure où les enfants perçoivent essentiellement les produits intrinsèques. En outre, des produits qui ne sont pas toujours  destinés exclusivement à l’enfant et où les messages sont plus destinés aux parents qu’à l’enfant. </a:t>
            </a:r>
            <a:r>
              <a:rPr lang="fr-FR" b="1" dirty="0">
                <a:latin typeface="Myriad Pro" pitchFamily="34" charset="0"/>
              </a:rPr>
              <a:t>Les enfants, notamment les plus jeunes associent peu de marques au BIO. (Seulement</a:t>
            </a:r>
            <a:r>
              <a:rPr lang="fr-FR" b="1" baseline="0" dirty="0">
                <a:latin typeface="Myriad Pro" pitchFamily="34" charset="0"/>
              </a:rPr>
              <a:t> </a:t>
            </a:r>
            <a:r>
              <a:rPr lang="fr-FR" b="1" dirty="0">
                <a:latin typeface="Myriad Pro" pitchFamily="34" charset="0"/>
              </a:rPr>
              <a:t>25% des parents déclarent que leur enfant sont capables de citer une marque bio )</a:t>
            </a:r>
          </a:p>
          <a:p>
            <a:r>
              <a:rPr lang="fr-FR" sz="1600" b="1" dirty="0">
                <a:latin typeface="Myriad Pro" pitchFamily="34" charset="0"/>
              </a:rPr>
              <a:t>Le top 3 des marques citées par </a:t>
            </a:r>
          </a:p>
          <a:p>
            <a:r>
              <a:rPr lang="fr-FR" sz="1600" b="1" dirty="0">
                <a:latin typeface="Myriad Pro" pitchFamily="34" charset="0"/>
              </a:rPr>
              <a:t>les enfants :</a:t>
            </a:r>
          </a:p>
          <a:p>
            <a:pPr marL="742789" lvl="1" indent="-285750">
              <a:buFont typeface="Wingdings" panose="05000000000000000000" pitchFamily="2" charset="2"/>
              <a:buChar char="§"/>
            </a:pPr>
            <a:r>
              <a:rPr lang="fr-FR" sz="1600" i="1" dirty="0">
                <a:latin typeface="Myriad Pro" pitchFamily="34" charset="0"/>
              </a:rPr>
              <a:t>BJORG</a:t>
            </a:r>
          </a:p>
          <a:p>
            <a:pPr marL="742789" lvl="1" indent="-285750">
              <a:buFont typeface="Wingdings" panose="05000000000000000000" pitchFamily="2" charset="2"/>
              <a:buChar char="§"/>
            </a:pPr>
            <a:r>
              <a:rPr lang="fr-FR" sz="1600" i="1" dirty="0">
                <a:latin typeface="Myriad Pro" pitchFamily="34" charset="0"/>
              </a:rPr>
              <a:t>LES 2 VACHES</a:t>
            </a:r>
          </a:p>
          <a:p>
            <a:pPr marL="742789" lvl="1" indent="-285750">
              <a:buFont typeface="Wingdings" panose="05000000000000000000" pitchFamily="2" charset="2"/>
              <a:buChar char="§"/>
            </a:pPr>
            <a:r>
              <a:rPr lang="fr-FR" sz="1600" i="1" dirty="0">
                <a:latin typeface="Myriad Pro" pitchFamily="34" charset="0"/>
              </a:rPr>
              <a:t>GERBLE</a:t>
            </a:r>
          </a:p>
          <a:p>
            <a:pPr algn="just"/>
            <a:endParaRPr lang="fr-FR" b="1" dirty="0">
              <a:latin typeface="Myriad Pro" pitchFamily="34" charset="0"/>
            </a:endParaRPr>
          </a:p>
          <a:p>
            <a:pPr algn="just"/>
            <a:endParaRPr lang="fr-FR" b="1" dirty="0">
              <a:latin typeface="Myriad Pro" pitchFamily="34" charset="0"/>
            </a:endParaRPr>
          </a:p>
          <a:p>
            <a:pPr algn="just"/>
            <a:r>
              <a:rPr lang="fr-FR" b="1" dirty="0">
                <a:latin typeface="Myriad Pro" pitchFamily="34" charset="0"/>
              </a:rPr>
              <a:t>Quelques grandes marques, marques spécialisées BIO et marques de MDD émergent </a:t>
            </a:r>
            <a:r>
              <a:rPr lang="fr-FR" dirty="0">
                <a:latin typeface="Myriad Pro" pitchFamily="34" charset="0"/>
              </a:rPr>
              <a:t>en fonction des comportement de consommation BIO, souvent, sur des produits plus élaborés (gâteaux, cosmétique…). </a:t>
            </a:r>
            <a:r>
              <a:rPr lang="fr-FR" b="1" dirty="0">
                <a:latin typeface="Myriad Pro" pitchFamily="34" charset="0"/>
              </a:rPr>
              <a:t>Néanmoins, le lien reste plus fort sur le produit que sur la marque. </a:t>
            </a:r>
          </a:p>
          <a:p>
            <a:pPr algn="just"/>
            <a:endParaRPr lang="fr-FR" b="1" dirty="0">
              <a:latin typeface="Myriad Pro" pitchFamily="34" charset="0"/>
            </a:endParaRPr>
          </a:p>
          <a:p>
            <a:pPr algn="just"/>
            <a:r>
              <a:rPr lang="fr-FR" dirty="0">
                <a:latin typeface="Myriad Pro" pitchFamily="34" charset="0"/>
              </a:rPr>
              <a:t>L’enfant perçoit également des marques qui ne le concernent pas directement (« </a:t>
            </a:r>
            <a:r>
              <a:rPr lang="fr-FR" i="1" dirty="0">
                <a:latin typeface="Myriad Pro" pitchFamily="34" charset="0"/>
              </a:rPr>
              <a:t>c’est pour mon petit frère </a:t>
            </a:r>
            <a:r>
              <a:rPr lang="fr-FR" dirty="0">
                <a:latin typeface="Myriad Pro" pitchFamily="34" charset="0"/>
              </a:rPr>
              <a:t>»). Et paradoxalement, il montre plus d’enthousiasme sur ces produits.</a:t>
            </a:r>
            <a:endParaRPr lang="fr-FR" b="1" dirty="0">
              <a:latin typeface="Myriad Pro"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29</a:t>
            </a:fld>
            <a:endParaRPr lang="fr-FR" dirty="0"/>
          </a:p>
        </p:txBody>
      </p:sp>
    </p:spTree>
    <p:extLst>
      <p:ext uri="{BB962C8B-B14F-4D97-AF65-F5344CB8AC3E}">
        <p14:creationId xmlns:p14="http://schemas.microsoft.com/office/powerpoint/2010/main" val="3125041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fr-FR" sz="1200" b="1" dirty="0">
                <a:latin typeface="Myriad Pro" pitchFamily="34" charset="0"/>
              </a:rPr>
              <a:t>Une faible mémorisation symptôme d’ un </a:t>
            </a:r>
          </a:p>
          <a:p>
            <a:pPr algn="ctr"/>
            <a:r>
              <a:rPr lang="fr-FR" sz="1200" b="1" dirty="0">
                <a:latin typeface="Myriad Pro" pitchFamily="34" charset="0"/>
              </a:rPr>
              <a:t>faible attachement</a:t>
            </a:r>
          </a:p>
          <a:p>
            <a:pPr algn="just"/>
            <a:endParaRPr lang="fr-FR" sz="1200" b="1" dirty="0">
              <a:ln w="19050">
                <a:noFill/>
                <a:prstDash val="solid"/>
              </a:ln>
              <a:solidFill>
                <a:schemeClr val="accent2">
                  <a:lumMod val="75000"/>
                </a:schemeClr>
              </a:solidFill>
              <a:latin typeface="Myriad Pro" panose="020B0503030403020204" pitchFamily="34" charset="0"/>
            </a:endParaRPr>
          </a:p>
          <a:p>
            <a:pPr algn="just"/>
            <a:r>
              <a:rPr lang="fr-FR" sz="1200" b="1" dirty="0">
                <a:ln w="19050">
                  <a:noFill/>
                  <a:prstDash val="solid"/>
                </a:ln>
                <a:solidFill>
                  <a:schemeClr val="accent2">
                    <a:lumMod val="75000"/>
                  </a:schemeClr>
                </a:solidFill>
                <a:latin typeface="Myriad Pro" panose="020B0503030403020204" pitchFamily="34" charset="0"/>
              </a:rPr>
              <a:t>Quand on leur demande, les enfants l’affirment massivement et spontanément : </a:t>
            </a:r>
            <a:r>
              <a:rPr lang="fr-FR" sz="1200" i="1" dirty="0">
                <a:ln w="19050">
                  <a:noFill/>
                  <a:prstDash val="solid"/>
                </a:ln>
                <a:latin typeface="Myriad Pro" panose="020B0503030403020204" pitchFamily="34" charset="0"/>
              </a:rPr>
              <a:t>« Le BIO ça a le même goût » « C’est pareil au goût »</a:t>
            </a:r>
          </a:p>
          <a:p>
            <a:pPr algn="just"/>
            <a:endParaRPr lang="fr-FR" sz="1200" dirty="0">
              <a:ln w="19050">
                <a:noFill/>
                <a:prstDash val="solid"/>
              </a:ln>
              <a:latin typeface="Myriad Pro" panose="020B0503030403020204" pitchFamily="34" charset="0"/>
            </a:endParaRPr>
          </a:p>
          <a:p>
            <a:pPr algn="just"/>
            <a:r>
              <a:rPr lang="fr-FR" sz="1200" b="1" dirty="0">
                <a:ln w="19050">
                  <a:noFill/>
                  <a:prstDash val="solid"/>
                </a:ln>
                <a:solidFill>
                  <a:schemeClr val="accent3">
                    <a:lumMod val="50000"/>
                  </a:schemeClr>
                </a:solidFill>
                <a:latin typeface="Myriad Pro" panose="020B0503030403020204" pitchFamily="34" charset="0"/>
              </a:rPr>
              <a:t>Mais les remarques quand on relance sur le goût c’est également… </a:t>
            </a:r>
          </a:p>
          <a:p>
            <a:pPr algn="just"/>
            <a:r>
              <a:rPr lang="fr-FR" sz="1200" i="1" dirty="0">
                <a:ln w="19050">
                  <a:noFill/>
                  <a:prstDash val="solid"/>
                </a:ln>
                <a:latin typeface="Myriad Pro" panose="020B0503030403020204" pitchFamily="34" charset="0"/>
              </a:rPr>
              <a:t>« Les œufs sont meilleurs car les poules sont élevées en plein ai. » « C’est meilleur pour la santé donc meilleur au goût » « Les fruits et légumes sont meilleurs » « Les fruits et légumes ont plus de goût » « Maman achète du lait BIO depuis qu’on en a gouté chez un agriculteur breton » « Quand c’est fait maison, le goût est différent » « Les fruits et légumes sont moins sucrés et ont un goût différent »</a:t>
            </a:r>
          </a:p>
          <a:p>
            <a:pPr algn="just"/>
            <a:endParaRPr lang="fr-FR" sz="1200" i="1" dirty="0">
              <a:ln w="19050">
                <a:noFill/>
                <a:prstDash val="solid"/>
              </a:ln>
              <a:latin typeface="Myriad Pro" panose="020B0503030403020204" pitchFamily="34" charset="0"/>
            </a:endParaRPr>
          </a:p>
          <a:p>
            <a:pPr marL="0" marR="0" indent="0" algn="just" defTabSz="914077" rtl="0" eaLnBrk="1" fontAlgn="auto" latinLnBrk="0" hangingPunct="1">
              <a:lnSpc>
                <a:spcPct val="100000"/>
              </a:lnSpc>
              <a:spcBef>
                <a:spcPts val="0"/>
              </a:spcBef>
              <a:spcAft>
                <a:spcPts val="0"/>
              </a:spcAft>
              <a:buClrTx/>
              <a:buSzTx/>
              <a:buFontTx/>
              <a:buNone/>
              <a:tabLst/>
              <a:defRPr/>
            </a:pPr>
            <a:r>
              <a:rPr lang="fr-FR" sz="1200" dirty="0">
                <a:ln w="19050">
                  <a:noFill/>
                  <a:prstDash val="solid"/>
                </a:ln>
                <a:latin typeface="Myriad Pro" pitchFamily="34" charset="0"/>
              </a:rPr>
              <a:t>Les pré-adolescents l’affirment, ce qui compte dans ce que l’on mange c’est le goût. </a:t>
            </a:r>
            <a:r>
              <a:rPr lang="fr-FR" sz="1200" b="1" dirty="0">
                <a:ln w="19050">
                  <a:noFill/>
                  <a:prstDash val="solid"/>
                </a:ln>
                <a:solidFill>
                  <a:schemeClr val="accent2">
                    <a:lumMod val="75000"/>
                  </a:schemeClr>
                </a:solidFill>
                <a:latin typeface="Myriad Pro" pitchFamily="34" charset="0"/>
              </a:rPr>
              <a:t>En dehors des fruits et légumes, des œufs ou encore du lait, le BIO doit encore convaincre. </a:t>
            </a:r>
          </a:p>
          <a:p>
            <a:pPr marL="0" marR="0" indent="0" algn="just" defTabSz="914077" rtl="0" eaLnBrk="1" fontAlgn="auto" latinLnBrk="0" hangingPunct="1">
              <a:lnSpc>
                <a:spcPct val="100000"/>
              </a:lnSpc>
              <a:spcBef>
                <a:spcPts val="0"/>
              </a:spcBef>
              <a:spcAft>
                <a:spcPts val="0"/>
              </a:spcAft>
              <a:buClrTx/>
              <a:buSzTx/>
              <a:buFontTx/>
              <a:buNone/>
              <a:tabLst/>
              <a:defRPr/>
            </a:pPr>
            <a:r>
              <a:rPr lang="fr-FR" sz="1200" b="1" dirty="0">
                <a:ln w="19050">
                  <a:noFill/>
                  <a:prstDash val="solid"/>
                </a:ln>
                <a:solidFill>
                  <a:schemeClr val="accent3">
                    <a:lumMod val="50000"/>
                  </a:schemeClr>
                </a:solidFill>
                <a:latin typeface="Myriad Pro" pitchFamily="34" charset="0"/>
              </a:rPr>
              <a:t>tout le monde mangera des fruits et légumes BIO plus tard mais pour ce qui est du reste cela dépendra du goût</a:t>
            </a:r>
            <a:r>
              <a:rPr lang="fr-FR" sz="1200" dirty="0">
                <a:ln w="19050">
                  <a:noFill/>
                  <a:prstDash val="solid"/>
                </a:ln>
                <a:latin typeface="Myriad Pro" pitchFamily="34" charset="0"/>
              </a:rPr>
              <a:t>. </a:t>
            </a:r>
            <a:endParaRPr lang="fr-FR" sz="1200" b="1" dirty="0">
              <a:ln w="19050">
                <a:noFill/>
                <a:prstDash val="solid"/>
              </a:ln>
              <a:solidFill>
                <a:schemeClr val="accent2">
                  <a:lumMod val="75000"/>
                </a:schemeClr>
              </a:solidFill>
              <a:latin typeface="Myriad Pro" pitchFamily="34" charset="0"/>
            </a:endParaRPr>
          </a:p>
          <a:p>
            <a:pPr algn="just"/>
            <a:endParaRPr lang="fr-FR" sz="1200" i="1" dirty="0">
              <a:ln w="19050">
                <a:noFill/>
                <a:prstDash val="solid"/>
              </a:ln>
              <a:latin typeface="Myriad Pro" panose="020B0503030403020204" pitchFamily="34" charset="0"/>
            </a:endParaRPr>
          </a:p>
          <a:p>
            <a:pPr algn="just"/>
            <a:endParaRPr lang="fr-FR" sz="1200" i="1" dirty="0">
              <a:ln w="19050">
                <a:noFill/>
                <a:prstDash val="solid"/>
              </a:ln>
              <a:latin typeface="Myriad Pro" panose="020B0503030403020204" pitchFamily="34" charset="0"/>
            </a:endParaRPr>
          </a:p>
          <a:p>
            <a:pPr marL="0" marR="0" indent="0" algn="just" defTabSz="914077" rtl="0" eaLnBrk="1" fontAlgn="auto" latinLnBrk="0" hangingPunct="1">
              <a:lnSpc>
                <a:spcPct val="100000"/>
              </a:lnSpc>
              <a:spcBef>
                <a:spcPts val="0"/>
              </a:spcBef>
              <a:spcAft>
                <a:spcPts val="0"/>
              </a:spcAft>
              <a:buClrTx/>
              <a:buSzTx/>
              <a:buFontTx/>
              <a:buNone/>
              <a:tabLst/>
              <a:defRPr/>
            </a:pPr>
            <a:r>
              <a:rPr lang="fr-FR" sz="1200" dirty="0">
                <a:ln w="19050">
                  <a:noFill/>
                  <a:prstDash val="solid"/>
                </a:ln>
                <a:latin typeface="Myriad Pro" pitchFamily="34" charset="0"/>
              </a:rPr>
              <a:t>VU Lors d’un test de reconnaissance de produits BIO et de produits non BIO, il a été demandé à des enfants de classer deux pommes dans les catégories BIO ou non BIO. Une pomme était BIO et l’autre ne l’était pas, il s’agissait d’une pomme de marque </a:t>
            </a:r>
            <a:r>
              <a:rPr lang="fr-FR" sz="1200" i="1" dirty="0">
                <a:ln w="19050">
                  <a:noFill/>
                  <a:prstDash val="solid"/>
                </a:ln>
                <a:latin typeface="Myriad Pro" pitchFamily="34" charset="0"/>
              </a:rPr>
              <a:t>Pink Lady</a:t>
            </a:r>
            <a:r>
              <a:rPr lang="fr-FR" sz="1200" dirty="0">
                <a:ln w="19050">
                  <a:noFill/>
                  <a:prstDash val="solid"/>
                </a:ln>
                <a:latin typeface="Myriad Pro" pitchFamily="34" charset="0"/>
              </a:rPr>
              <a:t>. Puis un débat a été lancé autour de ces pommes </a:t>
            </a:r>
            <a:r>
              <a:rPr lang="fr-FR" sz="1200" i="1" dirty="0">
                <a:ln w="19050">
                  <a:noFill/>
                  <a:prstDash val="solid"/>
                </a:ln>
                <a:latin typeface="Myriad Pro" pitchFamily="34" charset="0"/>
              </a:rPr>
              <a:t>« Pourquoi cette pomme serait BIO ? Pourquoi celle-là ne le serait pas ? Laquelle préfères-tu ? »</a:t>
            </a:r>
            <a:r>
              <a:rPr lang="fr-FR" sz="1200" dirty="0">
                <a:ln w="19050">
                  <a:noFill/>
                  <a:prstDash val="solid"/>
                </a:ln>
                <a:latin typeface="Myriad Pro" pitchFamily="34" charset="0"/>
              </a:rPr>
              <a:t>. Ce test est d’autant plus intéressant que les chiffres ont confirmé que la pomme est ce qui fait le plus penser au BIO selon les enfants derrière la tomate dans la catégorie des animaux ou végétaux.</a:t>
            </a:r>
          </a:p>
          <a:p>
            <a:pPr algn="just"/>
            <a:endParaRPr lang="fr-FR" sz="1200" i="1" dirty="0">
              <a:ln w="19050">
                <a:noFill/>
                <a:prstDash val="solid"/>
              </a:ln>
              <a:latin typeface="Myriad Pro" panose="020B0503030403020204" pitchFamily="34" charset="0"/>
            </a:endParaRPr>
          </a:p>
          <a:p>
            <a:pPr marL="0" marR="0" indent="0" algn="just" defTabSz="914077" rtl="0" eaLnBrk="1" fontAlgn="auto" latinLnBrk="0" hangingPunct="1">
              <a:lnSpc>
                <a:spcPct val="100000"/>
              </a:lnSpc>
              <a:spcBef>
                <a:spcPts val="0"/>
              </a:spcBef>
              <a:spcAft>
                <a:spcPts val="0"/>
              </a:spcAft>
              <a:buClrTx/>
              <a:buSzTx/>
              <a:buFontTx/>
              <a:buNone/>
              <a:tabLst/>
              <a:defRPr/>
            </a:pPr>
            <a:r>
              <a:rPr lang="fr-FR" sz="1200" b="1" dirty="0">
                <a:ln w="19050">
                  <a:noFill/>
                  <a:prstDash val="solid"/>
                </a:ln>
                <a:latin typeface="Myriad Pro" pitchFamily="34" charset="0"/>
              </a:rPr>
              <a:t>L’aspect visuel du fruit </a:t>
            </a:r>
            <a:r>
              <a:rPr lang="fr-FR" sz="1200" dirty="0">
                <a:ln w="19050">
                  <a:noFill/>
                  <a:prstDash val="solid"/>
                </a:ln>
                <a:latin typeface="Myriad Pro" pitchFamily="34" charset="0"/>
              </a:rPr>
              <a:t>est spontanément le facteur de décision premier chez les enfants même si lorsque l’on parle de pommes non BIO ils nous indiquent que « les pommes chimiques sont acides et ont des produits. »</a:t>
            </a:r>
          </a:p>
          <a:p>
            <a:pPr algn="just"/>
            <a:endParaRPr lang="fr-FR" sz="1200" i="1" dirty="0">
              <a:ln w="19050">
                <a:noFill/>
                <a:prstDash val="solid"/>
              </a:ln>
              <a:latin typeface="Myriad Pro" panose="020B0503030403020204" pitchFamily="34" charset="0"/>
            </a:endParaRPr>
          </a:p>
          <a:p>
            <a:pPr marL="0" marR="0" indent="0" algn="just" defTabSz="914077" rtl="0" eaLnBrk="1" fontAlgn="auto" latinLnBrk="0" hangingPunct="1">
              <a:lnSpc>
                <a:spcPct val="100000"/>
              </a:lnSpc>
              <a:spcBef>
                <a:spcPts val="0"/>
              </a:spcBef>
              <a:spcAft>
                <a:spcPts val="0"/>
              </a:spcAft>
              <a:buClrTx/>
              <a:buSzTx/>
              <a:buFontTx/>
              <a:buNone/>
              <a:tabLst/>
              <a:defRPr/>
            </a:pPr>
            <a:r>
              <a:rPr lang="fr-FR" sz="1200" b="1" dirty="0">
                <a:ln w="19050">
                  <a:noFill/>
                  <a:prstDash val="solid"/>
                </a:ln>
                <a:solidFill>
                  <a:schemeClr val="accent2">
                    <a:lumMod val="75000"/>
                  </a:schemeClr>
                </a:solidFill>
                <a:latin typeface="Myriad Pro" panose="020B0503030403020204" pitchFamily="34" charset="0"/>
              </a:rPr>
              <a:t>Le BIO, ça sent bon? </a:t>
            </a:r>
            <a:r>
              <a:rPr lang="fr-FR" sz="1050" b="1" dirty="0">
                <a:ln w="19050">
                  <a:noFill/>
                  <a:prstDash val="solid"/>
                </a:ln>
                <a:solidFill>
                  <a:schemeClr val="accent2">
                    <a:lumMod val="75000"/>
                  </a:schemeClr>
                </a:solidFill>
                <a:latin typeface="Myriad Pro" panose="020B0503030403020204" pitchFamily="34" charset="0"/>
              </a:rPr>
              <a:t>des avis mitigés… </a:t>
            </a:r>
            <a:r>
              <a:rPr lang="fr-FR" sz="1050" b="1" dirty="0">
                <a:ln w="19050">
                  <a:noFill/>
                  <a:prstDash val="solid"/>
                </a:ln>
                <a:latin typeface="Myriad Pro" panose="020B0503030403020204" pitchFamily="34" charset="0"/>
              </a:rPr>
              <a:t>C’est le côté « produit chimique » qui va différencier le produits BIO d’un non-BIO. Ces produits chimiques  étant parfois associés soit positivement soit négativement sans constance.</a:t>
            </a:r>
          </a:p>
          <a:p>
            <a:pPr marL="0" marR="0" indent="0" algn="just" defTabSz="914077" rtl="0" eaLnBrk="1" fontAlgn="auto" latinLnBrk="0" hangingPunct="1">
              <a:lnSpc>
                <a:spcPct val="100000"/>
              </a:lnSpc>
              <a:spcBef>
                <a:spcPts val="0"/>
              </a:spcBef>
              <a:spcAft>
                <a:spcPts val="0"/>
              </a:spcAft>
              <a:buClrTx/>
              <a:buSzTx/>
              <a:buFontTx/>
              <a:buNone/>
              <a:tabLst/>
              <a:defRPr/>
            </a:pPr>
            <a:endParaRPr lang="fr-FR" sz="1050" b="1" dirty="0">
              <a:ln w="19050">
                <a:noFill/>
                <a:prstDash val="solid"/>
              </a:ln>
              <a:solidFill>
                <a:schemeClr val="accent2">
                  <a:lumMod val="75000"/>
                </a:schemeClr>
              </a:solidFill>
              <a:latin typeface="Myriad Pro" panose="020B0503030403020204" pitchFamily="34" charset="0"/>
            </a:endParaRPr>
          </a:p>
          <a:p>
            <a:pPr algn="just"/>
            <a:endParaRPr lang="fr-FR" sz="1200" i="1" dirty="0">
              <a:ln w="19050">
                <a:noFill/>
                <a:prstDash val="solid"/>
              </a:ln>
              <a:latin typeface="Myriad Pro" panose="020B0503030403020204" pitchFamily="34" charset="0"/>
            </a:endParaRPr>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30</a:t>
            </a:fld>
            <a:endParaRPr lang="fr-FR" dirty="0"/>
          </a:p>
        </p:txBody>
      </p:sp>
    </p:spTree>
    <p:extLst>
      <p:ext uri="{BB962C8B-B14F-4D97-AF65-F5344CB8AC3E}">
        <p14:creationId xmlns:p14="http://schemas.microsoft.com/office/powerpoint/2010/main" val="3575961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dirty="0">
                <a:latin typeface="Myriad Pro" pitchFamily="34" charset="0"/>
              </a:rPr>
              <a:t>Les enfants ont dans l’ensemble une image positive des lieux de distribution du BIO. L’achat des produits à la ferme et au marché sont de formidables vecteurs de promotion de la filière. Pour l’enfant, </a:t>
            </a:r>
            <a:r>
              <a:rPr lang="fr-FR" sz="1200" b="1" dirty="0">
                <a:latin typeface="Myriad Pro" pitchFamily="34" charset="0"/>
              </a:rPr>
              <a:t>ce sont des lieux de construction d’une histoire commune avec le BIO.</a:t>
            </a:r>
          </a:p>
          <a:p>
            <a:pPr algn="just"/>
            <a:r>
              <a:rPr lang="fr-FR" sz="1200" dirty="0">
                <a:latin typeface="Myriad Pro" pitchFamily="34" charset="0"/>
              </a:rPr>
              <a:t>Les magasins spécialisés BIO jouissent également d’une bonne image (57% ++) notamment pour les enfants qui ont l’habitude d’y venir (70% ++ ). De plus, ils rayonnent auprès des enfants non visiteurs puisque 50% ont une perception très positive alors qu’ils n’y ont jamais mis les pieds. </a:t>
            </a:r>
            <a:r>
              <a:rPr lang="fr-FR" sz="1200" b="1" dirty="0">
                <a:latin typeface="Myriad Pro" pitchFamily="34" charset="0"/>
              </a:rPr>
              <a:t>Une aura positive, terreau d’une histoire commune ! </a:t>
            </a:r>
          </a:p>
          <a:p>
            <a:pPr algn="just"/>
            <a:r>
              <a:rPr lang="fr-FR" sz="1200" dirty="0">
                <a:latin typeface="Myriad Pro" pitchFamily="34" charset="0"/>
              </a:rPr>
              <a:t>Lieu incontournable du BIO, l’image des GMS est un peu plus brouillée et complexe.</a:t>
            </a: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32</a:t>
            </a:fld>
            <a:endParaRPr lang="fr-FR" dirty="0"/>
          </a:p>
        </p:txBody>
      </p:sp>
    </p:spTree>
    <p:extLst>
      <p:ext uri="{BB962C8B-B14F-4D97-AF65-F5344CB8AC3E}">
        <p14:creationId xmlns:p14="http://schemas.microsoft.com/office/powerpoint/2010/main" val="3471796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dirty="0">
                <a:latin typeface="Myriad Pro" pitchFamily="34" charset="0"/>
              </a:rPr>
              <a:t>Pour les enfants, le BIO est avant </a:t>
            </a:r>
            <a:r>
              <a:rPr lang="fr-FR" b="1" dirty="0">
                <a:latin typeface="Myriad Pro" pitchFamily="34" charset="0"/>
              </a:rPr>
              <a:t>tout un univers associé au végétal qui naturellement s’exprime à travers les produits « basiques »  </a:t>
            </a:r>
            <a:r>
              <a:rPr lang="fr-FR" dirty="0">
                <a:latin typeface="Myriad Pro" pitchFamily="34" charset="0"/>
              </a:rPr>
              <a:t>du BIO chez l’enfant :  fruits &amp; légumes, lait et œufs. </a:t>
            </a:r>
          </a:p>
          <a:p>
            <a:pPr algn="just"/>
            <a:endParaRPr lang="fr-FR" b="1" dirty="0">
              <a:latin typeface="Myriad Pro" pitchFamily="34" charset="0"/>
            </a:endParaRPr>
          </a:p>
          <a:p>
            <a:pPr algn="just"/>
            <a:r>
              <a:rPr lang="fr-FR" dirty="0">
                <a:latin typeface="Myriad Pro" pitchFamily="34" charset="0"/>
              </a:rPr>
              <a:t>Ces associations sont tellement fortes chez l’enfant qu’il serait pertinent d’ouvrir sa perception afin de ne pas cloisonner le BIO dans cet univers restrictif.</a:t>
            </a:r>
          </a:p>
          <a:p>
            <a:pPr algn="just"/>
            <a:r>
              <a:rPr lang="fr-FR" dirty="0">
                <a:latin typeface="Myriad Pro" pitchFamily="34" charset="0"/>
              </a:rPr>
              <a:t>Toujours très compliqué de projeter le BIO dans ces univers figés et fermés.</a:t>
            </a:r>
          </a:p>
          <a:p>
            <a:pPr algn="just"/>
            <a:endParaRPr lang="fr-FR" dirty="0">
              <a:latin typeface="Myriad Pro" pitchFamily="34" charset="0"/>
            </a:endParaRPr>
          </a:p>
          <a:p>
            <a:pPr algn="just"/>
            <a:r>
              <a:rPr lang="fr-FR" dirty="0">
                <a:latin typeface="Myriad Pro" pitchFamily="34" charset="0"/>
              </a:rPr>
              <a:t>Si Astérix montre quelques points d’ancrage avec le BIO, possiblement sur le côté « territoire » et « </a:t>
            </a:r>
            <a:r>
              <a:rPr lang="fr-FR" dirty="0" err="1">
                <a:latin typeface="Myriad Pro" pitchFamily="34" charset="0"/>
              </a:rPr>
              <a:t>trans</a:t>
            </a:r>
            <a:r>
              <a:rPr lang="fr-FR" dirty="0">
                <a:latin typeface="Myriad Pro" pitchFamily="34" charset="0"/>
              </a:rPr>
              <a:t>-générationnel », </a:t>
            </a:r>
            <a:r>
              <a:rPr lang="fr-FR" b="1" dirty="0">
                <a:latin typeface="Myriad Pro" pitchFamily="34" charset="0"/>
              </a:rPr>
              <a:t>ces résultats révèlent un univers BIO peu marqué par les licences et les produits dérivés.</a:t>
            </a:r>
            <a:r>
              <a:rPr lang="fr-FR" dirty="0">
                <a:latin typeface="Myriad Pro" pitchFamily="34" charset="0"/>
              </a:rPr>
              <a:t> C’est pourtant un axe fort pour toucher cette cible enfant, grande consommatrice de produits mettant en scène leurs personnages préférés.</a:t>
            </a:r>
          </a:p>
          <a:p>
            <a:pPr algn="just"/>
            <a:r>
              <a:rPr lang="fr-FR" dirty="0">
                <a:latin typeface="Myriad Pro" pitchFamily="34" charset="0"/>
              </a:rPr>
              <a:t> </a:t>
            </a:r>
            <a:r>
              <a:rPr lang="fr-FR" b="1" dirty="0">
                <a:latin typeface="Myriad Pro" pitchFamily="34" charset="0"/>
              </a:rPr>
              <a:t>Des personnalités qui marquent cette génération BIO, mais où le BIO n’a pas de place ?</a:t>
            </a:r>
          </a:p>
          <a:p>
            <a:pPr algn="just"/>
            <a:endParaRPr lang="fr-FR" dirty="0">
              <a:latin typeface="Myriad Pro" pitchFamily="34" charset="0"/>
            </a:endParaRPr>
          </a:p>
          <a:p>
            <a:pPr algn="just"/>
            <a:r>
              <a:rPr lang="fr-FR" dirty="0">
                <a:latin typeface="Myriad Pro" pitchFamily="34" charset="0"/>
              </a:rPr>
              <a:t>Chanteurs, acteurs, artistes, sportifs ou </a:t>
            </a:r>
            <a:r>
              <a:rPr lang="fr-FR" dirty="0" err="1">
                <a:latin typeface="Myriad Pro" pitchFamily="34" charset="0"/>
              </a:rPr>
              <a:t>youtubeurs</a:t>
            </a:r>
            <a:r>
              <a:rPr lang="fr-FR" b="1" dirty="0">
                <a:latin typeface="Myriad Pro" pitchFamily="34" charset="0"/>
              </a:rPr>
              <a:t>, peu de personnalités présentées ont fait le « pont » avec le BIO</a:t>
            </a:r>
            <a:r>
              <a:rPr lang="fr-FR" dirty="0">
                <a:latin typeface="Myriad Pro" pitchFamily="34" charset="0"/>
              </a:rPr>
              <a:t>. Pourtant, ils font partie des célébrités les plus appréciées de cette tranche d’âge.  </a:t>
            </a:r>
          </a:p>
          <a:p>
            <a:pPr algn="just"/>
            <a:endParaRPr lang="fr-FR" dirty="0">
              <a:latin typeface="Myriad Pro" pitchFamily="34" charset="0"/>
            </a:endParaRPr>
          </a:p>
          <a:p>
            <a:pPr algn="just"/>
            <a:r>
              <a:rPr lang="fr-FR" dirty="0">
                <a:latin typeface="Myriad Pro" pitchFamily="34" charset="0"/>
              </a:rPr>
              <a:t>Néanmoins, quelques pistes intéressantes à creuser sur « la proximité » et le « naturel » avec </a:t>
            </a:r>
            <a:r>
              <a:rPr lang="fr-FR" dirty="0" err="1">
                <a:latin typeface="Myriad Pro" pitchFamily="34" charset="0"/>
              </a:rPr>
              <a:t>Louane</a:t>
            </a:r>
            <a:r>
              <a:rPr lang="fr-FR" dirty="0">
                <a:latin typeface="Myriad Pro" pitchFamily="34" charset="0"/>
              </a:rPr>
              <a:t> </a:t>
            </a:r>
            <a:r>
              <a:rPr lang="fr-FR" dirty="0" err="1">
                <a:latin typeface="Myriad Pro" pitchFamily="34" charset="0"/>
              </a:rPr>
              <a:t>Emera</a:t>
            </a:r>
            <a:r>
              <a:rPr lang="fr-FR" dirty="0">
                <a:latin typeface="Myriad Pro" pitchFamily="34" charset="0"/>
              </a:rPr>
              <a:t>, notamment chez les jeunes filles, ou encore le « manger – bouger » des sportifs comme « Teddy </a:t>
            </a:r>
            <a:r>
              <a:rPr lang="fr-FR" dirty="0" err="1">
                <a:latin typeface="Myriad Pro" pitchFamily="34" charset="0"/>
              </a:rPr>
              <a:t>Riner</a:t>
            </a:r>
            <a:r>
              <a:rPr lang="fr-FR" dirty="0">
                <a:latin typeface="Myriad Pro" pitchFamily="34" charset="0"/>
              </a:rPr>
              <a:t> » ou « Antoine </a:t>
            </a:r>
            <a:r>
              <a:rPr lang="fr-FR" dirty="0" err="1">
                <a:latin typeface="Myriad Pro" pitchFamily="34" charset="0"/>
              </a:rPr>
              <a:t>Griezman</a:t>
            </a:r>
            <a:r>
              <a:rPr lang="fr-FR" dirty="0">
                <a:latin typeface="Myriad Pro" pitchFamily="34" charset="0"/>
              </a:rPr>
              <a:t> » </a:t>
            </a:r>
          </a:p>
          <a:p>
            <a:pPr algn="just"/>
            <a:endParaRPr lang="fr-FR" dirty="0">
              <a:latin typeface="Myriad Pro"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33</a:t>
            </a:fld>
            <a:endParaRPr lang="fr-FR" dirty="0"/>
          </a:p>
        </p:txBody>
      </p:sp>
    </p:spTree>
    <p:extLst>
      <p:ext uri="{BB962C8B-B14F-4D97-AF65-F5344CB8AC3E}">
        <p14:creationId xmlns:p14="http://schemas.microsoft.com/office/powerpoint/2010/main" val="3860960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1200" dirty="0">
                <a:latin typeface="Myriad Pro" pitchFamily="34" charset="0"/>
              </a:rPr>
              <a:t>Selon </a:t>
            </a:r>
            <a:r>
              <a:rPr lang="fr-FR" sz="1200" b="1" dirty="0">
                <a:latin typeface="Myriad Pro" pitchFamily="34" charset="0"/>
              </a:rPr>
              <a:t>86% des 7-14 ans tous les produits devraient être BIO </a:t>
            </a:r>
            <a:r>
              <a:rPr lang="fr-FR" sz="1200" dirty="0">
                <a:latin typeface="Myriad Pro" pitchFamily="34" charset="0"/>
              </a:rPr>
              <a:t>avec 45% des enfants plutôt d’accord et 41% des enfants tout à fait d’accord. Néanmoins ces résultats varient selon la consommation de la famille. Au sein des foyers pro-BIO c’est 93% des répondants qui estiment que tous les produits devraient être BIO contre 86% au sein des foyers </a:t>
            </a:r>
            <a:r>
              <a:rPr lang="fr-FR" sz="1200" dirty="0" err="1">
                <a:latin typeface="Myriad Pro" pitchFamily="34" charset="0"/>
              </a:rPr>
              <a:t>flexi</a:t>
            </a:r>
            <a:r>
              <a:rPr lang="fr-FR" sz="1200" dirty="0">
                <a:latin typeface="Myriad Pro" pitchFamily="34" charset="0"/>
              </a:rPr>
              <a:t>-BIO et 70% au sein des foyers non-BIO. Ces chiffres nous montrent donc que </a:t>
            </a:r>
            <a:r>
              <a:rPr lang="fr-FR" sz="1200" b="1" dirty="0">
                <a:latin typeface="Myriad Pro" pitchFamily="34" charset="0"/>
              </a:rPr>
              <a:t>les enfants évoluant dans une famille consommatrice de BIO sont majoritairement convaincus par le BIO</a:t>
            </a:r>
            <a:r>
              <a:rPr lang="fr-FR" sz="1200" dirty="0">
                <a:latin typeface="Myriad Pro" pitchFamily="34" charset="0"/>
              </a:rPr>
              <a:t>. </a:t>
            </a:r>
          </a:p>
          <a:p>
            <a:pPr algn="just"/>
            <a:endParaRPr lang="fr-FR" sz="1200" dirty="0">
              <a:latin typeface="Myriad Pro" pitchFamily="34" charset="0"/>
            </a:endParaRPr>
          </a:p>
          <a:p>
            <a:pPr algn="just"/>
            <a:r>
              <a:rPr lang="fr-FR" sz="1200" dirty="0">
                <a:latin typeface="Myriad Pro" pitchFamily="34" charset="0"/>
              </a:rPr>
              <a:t>La diminution des déchets est, selon les 7-14 ans, plus importante que la production BIO avec </a:t>
            </a:r>
            <a:r>
              <a:rPr lang="fr-FR" sz="1200" b="1" dirty="0">
                <a:latin typeface="Myriad Pro" pitchFamily="34" charset="0"/>
              </a:rPr>
              <a:t>98% des enfants répondant que l’on devrait jeter moins de déchets</a:t>
            </a:r>
            <a:r>
              <a:rPr lang="fr-FR" sz="1200" dirty="0">
                <a:latin typeface="Myriad Pro" pitchFamily="34" charset="0"/>
              </a:rPr>
              <a:t>.</a:t>
            </a: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35</a:t>
            </a:fld>
            <a:endParaRPr lang="fr-FR" dirty="0"/>
          </a:p>
        </p:txBody>
      </p:sp>
    </p:spTree>
    <p:extLst>
      <p:ext uri="{BB962C8B-B14F-4D97-AF65-F5344CB8AC3E}">
        <p14:creationId xmlns:p14="http://schemas.microsoft.com/office/powerpoint/2010/main" val="3578432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79513" y="685800"/>
            <a:ext cx="4573587" cy="3429000"/>
          </a:xfrm>
        </p:spPr>
      </p:sp>
      <p:sp>
        <p:nvSpPr>
          <p:cNvPr id="3" name="Espace réservé des commentaires 2"/>
          <p:cNvSpPr>
            <a:spLocks noGrp="1"/>
          </p:cNvSpPr>
          <p:nvPr>
            <p:ph type="body" idx="1"/>
          </p:nvPr>
        </p:nvSpPr>
        <p:spPr/>
        <p:txBody>
          <a:bodyPr/>
          <a:lstStyle/>
          <a:p>
            <a:r>
              <a:rPr lang="en-US" sz="1200" kern="1200" dirty="0">
                <a:solidFill>
                  <a:schemeClr val="tx1"/>
                </a:solidFill>
                <a:effectLst/>
                <a:latin typeface="+mn-lt"/>
                <a:ea typeface="+mn-ea"/>
                <a:cs typeface="+mn-cs"/>
              </a:rPr>
              <a:t>You can see on the screen the logos of our main economic partners, members of Nova CHILD: companies, etc.</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3</a:t>
            </a:fld>
            <a:endParaRPr lang="fr-FR" dirty="0"/>
          </a:p>
        </p:txBody>
      </p:sp>
    </p:spTree>
    <p:extLst>
      <p:ext uri="{BB962C8B-B14F-4D97-AF65-F5344CB8AC3E}">
        <p14:creationId xmlns:p14="http://schemas.microsoft.com/office/powerpoint/2010/main" val="3957112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dirty="0">
                <a:latin typeface="Myriad Pro" pitchFamily="34" charset="0"/>
              </a:rPr>
              <a:t>Les parents attendent davantage d’accompagnement au niveau de l’école et de la cantine même si certains parents expriment également  le besoin de renforcer l’apprentissage au sein de la sphère familiale (Ethno) et de placer l’enfant au centre du dispositif. </a:t>
            </a:r>
          </a:p>
          <a:p>
            <a:r>
              <a:rPr lang="fr-FR" sz="1200" dirty="0">
                <a:latin typeface="Myriad Pro" pitchFamily="34" charset="0"/>
              </a:rPr>
              <a:t>L’accueil positif sur les nombreuses d’actions proposées laisse place à une multitude d’axes de travail pour développer la filière.</a:t>
            </a:r>
          </a:p>
          <a:p>
            <a:endParaRPr lang="fr-FR" sz="1200" dirty="0">
              <a:latin typeface="Myriad Pro" pitchFamily="34" charset="0"/>
            </a:endParaRPr>
          </a:p>
          <a:p>
            <a:pPr marL="0" marR="0" indent="0" algn="l" defTabSz="914077" rtl="0" eaLnBrk="1" fontAlgn="auto" latinLnBrk="0" hangingPunct="1">
              <a:lnSpc>
                <a:spcPct val="100000"/>
              </a:lnSpc>
              <a:spcBef>
                <a:spcPts val="0"/>
              </a:spcBef>
              <a:spcAft>
                <a:spcPts val="0"/>
              </a:spcAft>
              <a:buClrTx/>
              <a:buSzTx/>
              <a:buFontTx/>
              <a:buNone/>
              <a:tabLst/>
              <a:defRPr/>
            </a:pPr>
            <a:r>
              <a:rPr lang="fr-FR" sz="2800" b="1" dirty="0">
                <a:solidFill>
                  <a:schemeClr val="accent5">
                    <a:lumMod val="75000"/>
                  </a:schemeClr>
                </a:solidFill>
                <a:latin typeface="Myriad Pro" pitchFamily="34" charset="0"/>
              </a:rPr>
              <a:t>52</a:t>
            </a:r>
            <a:r>
              <a:rPr lang="fr-FR" sz="1200" b="1" dirty="0">
                <a:solidFill>
                  <a:schemeClr val="accent5">
                    <a:lumMod val="75000"/>
                  </a:schemeClr>
                </a:solidFill>
                <a:latin typeface="Myriad Pro" pitchFamily="34" charset="0"/>
              </a:rPr>
              <a:t>%</a:t>
            </a:r>
            <a:r>
              <a:rPr lang="fr-FR" sz="1200" b="1" dirty="0">
                <a:latin typeface="Myriad Pro" pitchFamily="34" charset="0"/>
              </a:rPr>
              <a:t>  </a:t>
            </a:r>
            <a:r>
              <a:rPr lang="fr-FR" sz="1200" dirty="0">
                <a:latin typeface="Myriad Pro" pitchFamily="34" charset="0"/>
              </a:rPr>
              <a:t>des enfants estiment qu’ils mangeront BIO plus tard</a:t>
            </a:r>
          </a:p>
          <a:p>
            <a:endParaRPr lang="fr-FR" sz="1200" dirty="0">
              <a:latin typeface="Myriad Pro"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36</a:t>
            </a:fld>
            <a:endParaRPr lang="fr-FR" dirty="0"/>
          </a:p>
        </p:txBody>
      </p:sp>
    </p:spTree>
    <p:extLst>
      <p:ext uri="{BB962C8B-B14F-4D97-AF65-F5344CB8AC3E}">
        <p14:creationId xmlns:p14="http://schemas.microsoft.com/office/powerpoint/2010/main" val="2786774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sz="2600" b="1" u="sng" dirty="0">
                <a:latin typeface="Myriad Pro" pitchFamily="34" charset="0"/>
              </a:rPr>
              <a:t>Renforcer l’apprentissage du BIO</a:t>
            </a:r>
          </a:p>
          <a:p>
            <a:pPr algn="just"/>
            <a:endParaRPr lang="fr-FR" sz="2000" dirty="0">
              <a:latin typeface="Myriad Pro" pitchFamily="34" charset="0"/>
            </a:endParaRPr>
          </a:p>
          <a:p>
            <a:pPr marL="285750" indent="-285750" algn="just">
              <a:buFont typeface="Wingdings" panose="05000000000000000000" pitchFamily="2" charset="2"/>
              <a:buChar char="§"/>
            </a:pPr>
            <a:r>
              <a:rPr lang="fr-FR" sz="2000" dirty="0">
                <a:latin typeface="Myriad Pro" pitchFamily="34" charset="0"/>
              </a:rPr>
              <a:t>Créer un </a:t>
            </a:r>
            <a:r>
              <a:rPr lang="fr-FR" sz="2000" b="1" dirty="0">
                <a:latin typeface="Myriad Pro" pitchFamily="34" charset="0"/>
              </a:rPr>
              <a:t>réflexe BIO </a:t>
            </a:r>
            <a:r>
              <a:rPr lang="fr-FR" sz="2000" dirty="0">
                <a:latin typeface="Myriad Pro" pitchFamily="34" charset="0"/>
              </a:rPr>
              <a:t>en impliquant l’enfant et en lui permettant d’être acteur du BIO</a:t>
            </a:r>
          </a:p>
          <a:p>
            <a:pPr marL="799939" lvl="1" indent="-342900" algn="just">
              <a:spcAft>
                <a:spcPts val="1200"/>
              </a:spcAft>
              <a:buFont typeface="Wingdings" panose="05000000000000000000" pitchFamily="2" charset="2"/>
              <a:buChar char=""/>
            </a:pPr>
            <a:r>
              <a:rPr lang="fr-FR" sz="2000" i="1" dirty="0">
                <a:latin typeface="Myriad Pro" pitchFamily="34" charset="0"/>
              </a:rPr>
              <a:t>Echanger les rôles : et si c’était les enfants qui éduquaient les parents au BIO ?</a:t>
            </a:r>
            <a:endParaRPr lang="fr-FR" sz="2000" dirty="0">
              <a:latin typeface="Myriad Pro" pitchFamily="34" charset="0"/>
            </a:endParaRPr>
          </a:p>
          <a:p>
            <a:pPr marL="285750" indent="-285750" algn="just">
              <a:spcAft>
                <a:spcPts val="1200"/>
              </a:spcAft>
              <a:buFont typeface="Wingdings" panose="05000000000000000000" pitchFamily="2" charset="2"/>
              <a:buChar char="§"/>
            </a:pPr>
            <a:r>
              <a:rPr lang="fr-FR" sz="2000" dirty="0">
                <a:latin typeface="Myriad Pro" pitchFamily="34" charset="0"/>
              </a:rPr>
              <a:t>Sensibiliser au [</a:t>
            </a:r>
            <a:r>
              <a:rPr lang="fr-FR" sz="2000" b="1" dirty="0">
                <a:latin typeface="Myriad Pro" pitchFamily="34" charset="0"/>
              </a:rPr>
              <a:t>MOINS MAIS MIEUX] </a:t>
            </a:r>
            <a:r>
              <a:rPr lang="fr-FR" sz="2000" dirty="0">
                <a:latin typeface="Myriad Pro" pitchFamily="34" charset="0"/>
              </a:rPr>
              <a:t>et sur le prix </a:t>
            </a:r>
            <a:r>
              <a:rPr lang="fr-FR" sz="2000" b="1" dirty="0">
                <a:latin typeface="Myriad Pro" pitchFamily="34" charset="0"/>
              </a:rPr>
              <a:t>JUSTE</a:t>
            </a:r>
            <a:r>
              <a:rPr lang="fr-FR" sz="2000" dirty="0">
                <a:latin typeface="Myriad Pro" pitchFamily="34" charset="0"/>
              </a:rPr>
              <a:t> du BIO et non CHER</a:t>
            </a:r>
          </a:p>
          <a:p>
            <a:pPr marL="285750" indent="-285750" algn="just">
              <a:buFont typeface="Wingdings" panose="05000000000000000000" pitchFamily="2" charset="2"/>
              <a:buChar char="§"/>
            </a:pPr>
            <a:r>
              <a:rPr lang="fr-FR" sz="2000" dirty="0">
                <a:latin typeface="Myriad Pro" pitchFamily="34" charset="0"/>
              </a:rPr>
              <a:t>Ecrire</a:t>
            </a:r>
            <a:r>
              <a:rPr lang="fr-FR" sz="2000" b="1" dirty="0">
                <a:latin typeface="Myriad Pro" pitchFamily="34" charset="0"/>
              </a:rPr>
              <a:t> l’histoire du BIO </a:t>
            </a:r>
            <a:r>
              <a:rPr lang="fr-FR" sz="2000" dirty="0">
                <a:latin typeface="Myriad Pro" pitchFamily="34" charset="0"/>
              </a:rPr>
              <a:t>à travers un BIO ludo-éducatif</a:t>
            </a:r>
          </a:p>
          <a:p>
            <a:pPr marL="799938" lvl="2" indent="-342900" algn="just">
              <a:spcAft>
                <a:spcPts val="1200"/>
              </a:spcAft>
              <a:buFont typeface="Wingdings" panose="05000000000000000000" pitchFamily="2" charset="2"/>
              <a:buChar char="à"/>
            </a:pPr>
            <a:r>
              <a:rPr lang="fr-FR" sz="2000" i="1" dirty="0">
                <a:latin typeface="Myriad Pro" pitchFamily="34" charset="0"/>
              </a:rPr>
              <a:t>Favoriser l’approche par le jeu</a:t>
            </a:r>
          </a:p>
          <a:p>
            <a:pPr marL="285750" indent="-285750" algn="just">
              <a:spcAft>
                <a:spcPts val="1200"/>
              </a:spcAft>
              <a:buFont typeface="Wingdings" panose="05000000000000000000" pitchFamily="2" charset="2"/>
              <a:buChar char="§"/>
            </a:pPr>
            <a:r>
              <a:rPr lang="fr-FR" sz="2000" dirty="0">
                <a:latin typeface="Myriad Pro" pitchFamily="34" charset="0"/>
              </a:rPr>
              <a:t>Proposer </a:t>
            </a:r>
            <a:r>
              <a:rPr lang="fr-FR" sz="2000" b="1" dirty="0">
                <a:latin typeface="Myriad Pro" pitchFamily="34" charset="0"/>
              </a:rPr>
              <a:t>des outils pédagogiques pour les </a:t>
            </a:r>
            <a:r>
              <a:rPr lang="fr-FR" sz="2000" dirty="0">
                <a:latin typeface="Myriad Pro" pitchFamily="34" charset="0"/>
              </a:rPr>
              <a:t> </a:t>
            </a:r>
            <a:r>
              <a:rPr lang="fr-FR" sz="2000" dirty="0" err="1">
                <a:latin typeface="Myriad Pro" pitchFamily="34" charset="0"/>
              </a:rPr>
              <a:t>les</a:t>
            </a:r>
            <a:r>
              <a:rPr lang="fr-FR" sz="2000" dirty="0">
                <a:latin typeface="Myriad Pro" pitchFamily="34" charset="0"/>
              </a:rPr>
              <a:t> écoles, les magasins, familles etc.</a:t>
            </a:r>
          </a:p>
          <a:p>
            <a:pPr marL="285750" indent="-285750" algn="just">
              <a:spcAft>
                <a:spcPts val="1200"/>
              </a:spcAft>
              <a:buFont typeface="Wingdings" panose="05000000000000000000" pitchFamily="2" charset="2"/>
              <a:buChar char="§"/>
            </a:pPr>
            <a:r>
              <a:rPr lang="fr-FR" sz="2000" dirty="0">
                <a:latin typeface="Myriad Pro" pitchFamily="34" charset="0"/>
              </a:rPr>
              <a:t>Continuer de communiquer sur </a:t>
            </a:r>
            <a:r>
              <a:rPr lang="fr-FR" sz="2000" b="1" dirty="0">
                <a:latin typeface="Myriad Pro" pitchFamily="34" charset="0"/>
              </a:rPr>
              <a:t>les logos BIO </a:t>
            </a:r>
            <a:r>
              <a:rPr lang="fr-FR" sz="2000" dirty="0">
                <a:latin typeface="Myriad Pro" pitchFamily="34" charset="0"/>
              </a:rPr>
              <a:t>: expliquer simplement leur signification</a:t>
            </a:r>
          </a:p>
          <a:p>
            <a:pPr marL="285750" indent="-285750" algn="just">
              <a:spcAft>
                <a:spcPts val="1200"/>
              </a:spcAft>
              <a:buFont typeface="Wingdings" panose="05000000000000000000" pitchFamily="2" charset="2"/>
              <a:buChar char="§"/>
            </a:pPr>
            <a:endParaRPr lang="fr-FR" sz="2000" dirty="0">
              <a:latin typeface="Myriad Pro" pitchFamily="34" charset="0"/>
            </a:endParaRPr>
          </a:p>
          <a:p>
            <a:pPr algn="just"/>
            <a:r>
              <a:rPr lang="fr-FR" sz="2600" b="1" u="sng" dirty="0">
                <a:latin typeface="Myriad Pro" pitchFamily="34" charset="0"/>
              </a:rPr>
              <a:t>Favoriser l’émergence de moments ou d’émotions  « Bio »</a:t>
            </a:r>
          </a:p>
          <a:p>
            <a:pPr marL="285750" indent="-285750" algn="just">
              <a:spcAft>
                <a:spcPts val="1200"/>
              </a:spcAft>
              <a:buFont typeface="Wingdings" panose="05000000000000000000" pitchFamily="2" charset="2"/>
              <a:buChar char="§"/>
            </a:pPr>
            <a:endParaRPr lang="fr-FR" sz="2000" dirty="0">
              <a:latin typeface="Myriad Pro" pitchFamily="34" charset="0"/>
            </a:endParaRPr>
          </a:p>
          <a:p>
            <a:pPr marL="285750" indent="-285750" algn="just">
              <a:buFont typeface="Wingdings" panose="05000000000000000000" pitchFamily="2" charset="2"/>
              <a:buChar char="§"/>
            </a:pPr>
            <a:r>
              <a:rPr lang="fr-FR" sz="2000" dirty="0">
                <a:latin typeface="Myriad Pro" pitchFamily="34" charset="0"/>
              </a:rPr>
              <a:t>Mettre le BIO au cœur des </a:t>
            </a:r>
            <a:r>
              <a:rPr lang="fr-FR" sz="2000" b="1" dirty="0">
                <a:latin typeface="Myriad Pro" pitchFamily="34" charset="0"/>
              </a:rPr>
              <a:t>plats familiaux </a:t>
            </a:r>
          </a:p>
          <a:p>
            <a:pPr marL="799939" lvl="1" indent="-342900" algn="just">
              <a:spcAft>
                <a:spcPts val="1200"/>
              </a:spcAft>
              <a:buFont typeface="Wingdings" panose="05000000000000000000" pitchFamily="2" charset="2"/>
              <a:buChar char="à"/>
            </a:pPr>
            <a:r>
              <a:rPr lang="fr-FR" sz="2000" dirty="0">
                <a:latin typeface="Myriad Pro" pitchFamily="34" charset="0"/>
              </a:rPr>
              <a:t> Assimilation à des événements familiers (gouter, anniversaire…)</a:t>
            </a:r>
          </a:p>
          <a:p>
            <a:pPr marL="285750" indent="-285750" algn="just">
              <a:buFont typeface="Wingdings" panose="05000000000000000000" pitchFamily="2" charset="2"/>
              <a:buChar char="§"/>
            </a:pPr>
            <a:r>
              <a:rPr lang="fr-FR" sz="2000" dirty="0">
                <a:latin typeface="Myriad Pro" pitchFamily="34" charset="0"/>
              </a:rPr>
              <a:t>Multiplier les points de rencontres </a:t>
            </a:r>
          </a:p>
          <a:p>
            <a:pPr marL="799939" lvl="1" indent="-342900" algn="just">
              <a:spcAft>
                <a:spcPts val="1200"/>
              </a:spcAft>
              <a:buFont typeface="Wingdings" panose="05000000000000000000" pitchFamily="2" charset="2"/>
              <a:buChar char="à"/>
            </a:pPr>
            <a:r>
              <a:rPr lang="fr-FR" sz="2000" dirty="0">
                <a:latin typeface="Myriad Pro" pitchFamily="34" charset="0"/>
              </a:rPr>
              <a:t>Organiser des </a:t>
            </a:r>
            <a:r>
              <a:rPr lang="fr-FR" sz="2000" b="1" dirty="0">
                <a:latin typeface="Myriad Pro" pitchFamily="34" charset="0"/>
              </a:rPr>
              <a:t>ateliers BIO </a:t>
            </a:r>
            <a:r>
              <a:rPr lang="fr-FR" sz="2000" dirty="0">
                <a:latin typeface="Myriad Pro" pitchFamily="34" charset="0"/>
              </a:rPr>
              <a:t>voir même des </a:t>
            </a:r>
            <a:r>
              <a:rPr lang="fr-FR" sz="2000" b="1" dirty="0">
                <a:latin typeface="Myriad Pro" pitchFamily="34" charset="0"/>
              </a:rPr>
              <a:t>ateliers ambulants BIO</a:t>
            </a:r>
          </a:p>
          <a:p>
            <a:pPr marL="285750" indent="-285750" algn="just">
              <a:spcAft>
                <a:spcPts val="1200"/>
              </a:spcAft>
              <a:buFont typeface="Wingdings" panose="05000000000000000000" pitchFamily="2" charset="2"/>
              <a:buChar char="§"/>
            </a:pPr>
            <a:r>
              <a:rPr lang="fr-FR" sz="2000" b="1" dirty="0">
                <a:latin typeface="Myriad Pro" pitchFamily="34" charset="0"/>
              </a:rPr>
              <a:t>Transformer les points de ventes en lieux d’expérimentation du BIO</a:t>
            </a:r>
          </a:p>
          <a:p>
            <a:pPr marL="285750" indent="-285750" algn="just">
              <a:spcAft>
                <a:spcPts val="1200"/>
              </a:spcAft>
              <a:buFont typeface="Wingdings" panose="05000000000000000000" pitchFamily="2" charset="2"/>
              <a:buChar char="§"/>
            </a:pPr>
            <a:r>
              <a:rPr lang="fr-FR" sz="2000" dirty="0">
                <a:latin typeface="Myriad Pro" pitchFamily="34" charset="0"/>
              </a:rPr>
              <a:t>Développer une journée du BIO</a:t>
            </a:r>
          </a:p>
          <a:p>
            <a:pPr marL="285750" indent="-285750" algn="just">
              <a:spcAft>
                <a:spcPts val="1200"/>
              </a:spcAft>
              <a:buFont typeface="Wingdings" panose="05000000000000000000" pitchFamily="2" charset="2"/>
              <a:buChar char="§"/>
            </a:pPr>
            <a:r>
              <a:rPr lang="fr-FR" sz="2000" dirty="0">
                <a:latin typeface="Myriad Pro" pitchFamily="34" charset="0"/>
              </a:rPr>
              <a:t>Mieux intégrer le BIO dans les temps de l’enfant</a:t>
            </a:r>
          </a:p>
          <a:p>
            <a:pPr marL="285750" indent="-285750" algn="just">
              <a:spcAft>
                <a:spcPts val="1200"/>
              </a:spcAft>
              <a:buFont typeface="Wingdings" panose="05000000000000000000" pitchFamily="2" charset="2"/>
              <a:buChar char="§"/>
            </a:pPr>
            <a:endParaRPr lang="fr-FR" sz="2000" b="1" dirty="0">
              <a:latin typeface="Myriad Pro" pitchFamily="34" charset="0"/>
            </a:endParaRPr>
          </a:p>
          <a:p>
            <a:pPr marL="285750" indent="-285750" algn="just">
              <a:spcAft>
                <a:spcPts val="1200"/>
              </a:spcAft>
              <a:buFont typeface="Wingdings" panose="05000000000000000000" pitchFamily="2" charset="2"/>
              <a:buChar char="§"/>
            </a:pPr>
            <a:endParaRPr lang="fr-FR" sz="2000" b="1" dirty="0">
              <a:latin typeface="Myriad Pro" pitchFamily="34" charset="0"/>
            </a:endParaRPr>
          </a:p>
          <a:p>
            <a:pPr marL="285750" indent="-285750" algn="just">
              <a:buFont typeface="Wingdings" panose="05000000000000000000" pitchFamily="2" charset="2"/>
              <a:buChar char="§"/>
            </a:pPr>
            <a:r>
              <a:rPr lang="fr-FR" sz="2000" dirty="0">
                <a:latin typeface="Myriad Pro" pitchFamily="34" charset="0"/>
              </a:rPr>
              <a:t>Proposer des produits colorés et savoureux : </a:t>
            </a:r>
            <a:r>
              <a:rPr lang="fr-FR" sz="2000" b="1" dirty="0">
                <a:latin typeface="Myriad Pro" pitchFamily="34" charset="0"/>
              </a:rPr>
              <a:t>des saveurs </a:t>
            </a:r>
            <a:r>
              <a:rPr lang="fr-FR" sz="2000" dirty="0">
                <a:latin typeface="Myriad Pro" pitchFamily="34" charset="0"/>
              </a:rPr>
              <a:t>adaptées au palet des enfants</a:t>
            </a:r>
          </a:p>
          <a:p>
            <a:pPr marL="799939" lvl="1" indent="-342900" algn="just">
              <a:buFont typeface="Wingdings" panose="05000000000000000000" pitchFamily="2" charset="2"/>
              <a:buChar char="à"/>
            </a:pPr>
            <a:r>
              <a:rPr lang="fr-FR" sz="2000" dirty="0">
                <a:latin typeface="Myriad Pro" pitchFamily="34" charset="0"/>
              </a:rPr>
              <a:t>Intégrer l’enfant dans la construction des produits</a:t>
            </a:r>
          </a:p>
          <a:p>
            <a:pPr marL="799939" lvl="1" indent="-342900" algn="just">
              <a:spcAft>
                <a:spcPts val="1200"/>
              </a:spcAft>
              <a:buFont typeface="Wingdings" panose="05000000000000000000" pitchFamily="2" charset="2"/>
              <a:buChar char="à"/>
            </a:pPr>
            <a:r>
              <a:rPr lang="fr-FR" sz="2000" dirty="0">
                <a:latin typeface="Myriad Pro" pitchFamily="34" charset="0"/>
              </a:rPr>
              <a:t>Favoriser les approches de </a:t>
            </a:r>
            <a:r>
              <a:rPr lang="fr-FR" sz="2000" dirty="0" err="1">
                <a:latin typeface="Myriad Pro" pitchFamily="34" charset="0"/>
              </a:rPr>
              <a:t>co</a:t>
            </a:r>
            <a:r>
              <a:rPr lang="fr-FR" sz="2000" dirty="0">
                <a:latin typeface="Myriad Pro" pitchFamily="34" charset="0"/>
              </a:rPr>
              <a:t>-création  </a:t>
            </a:r>
          </a:p>
          <a:p>
            <a:pPr marL="285750" indent="-285750" algn="just">
              <a:buFont typeface="Wingdings" panose="05000000000000000000" pitchFamily="2" charset="2"/>
              <a:buChar char="§"/>
            </a:pPr>
            <a:r>
              <a:rPr lang="fr-FR" sz="2000" dirty="0">
                <a:latin typeface="Myriad Pro" pitchFamily="34" charset="0"/>
              </a:rPr>
              <a:t>Rendre les produits BIO </a:t>
            </a:r>
            <a:r>
              <a:rPr lang="fr-FR" sz="2000" b="1" dirty="0">
                <a:latin typeface="Myriad Pro" pitchFamily="34" charset="0"/>
              </a:rPr>
              <a:t>tendances </a:t>
            </a:r>
            <a:r>
              <a:rPr lang="fr-FR" sz="2000" dirty="0">
                <a:latin typeface="Myriad Pro" pitchFamily="34" charset="0"/>
              </a:rPr>
              <a:t>et</a:t>
            </a:r>
            <a:r>
              <a:rPr lang="fr-FR" sz="2000" b="1" dirty="0">
                <a:latin typeface="Myriad Pro" pitchFamily="34" charset="0"/>
              </a:rPr>
              <a:t> </a:t>
            </a:r>
            <a:r>
              <a:rPr lang="fr-FR" sz="2000" dirty="0">
                <a:latin typeface="Myriad Pro" pitchFamily="34" charset="0"/>
              </a:rPr>
              <a:t>donner du </a:t>
            </a:r>
            <a:r>
              <a:rPr lang="fr-FR" sz="2000" b="1" dirty="0">
                <a:latin typeface="Myriad Pro" pitchFamily="34" charset="0"/>
              </a:rPr>
              <a:t>PEPS</a:t>
            </a:r>
            <a:r>
              <a:rPr lang="fr-FR" sz="2000" dirty="0">
                <a:latin typeface="Myriad Pro" pitchFamily="34" charset="0"/>
              </a:rPr>
              <a:t> et du </a:t>
            </a:r>
            <a:r>
              <a:rPr lang="fr-FR" sz="2000" b="1" dirty="0">
                <a:latin typeface="Myriad Pro" pitchFamily="34" charset="0"/>
              </a:rPr>
              <a:t>FUN</a:t>
            </a:r>
            <a:r>
              <a:rPr lang="fr-FR" sz="2000" dirty="0">
                <a:latin typeface="Myriad Pro" pitchFamily="34" charset="0"/>
              </a:rPr>
              <a:t> aux produits BIO</a:t>
            </a:r>
          </a:p>
          <a:p>
            <a:pPr marL="799938" lvl="2" indent="-342900" algn="just">
              <a:buFont typeface="Wingdings" panose="05000000000000000000" pitchFamily="2" charset="2"/>
              <a:buChar char="à"/>
            </a:pPr>
            <a:r>
              <a:rPr lang="fr-FR" sz="2000" dirty="0">
                <a:latin typeface="Myriad Pro" pitchFamily="34" charset="0"/>
              </a:rPr>
              <a:t>S’appuyer sur les centres d’intérêt des enfants</a:t>
            </a:r>
            <a:endParaRPr lang="fr-FR" sz="2000" b="1" dirty="0">
              <a:latin typeface="Myriad Pro" pitchFamily="34" charset="0"/>
            </a:endParaRPr>
          </a:p>
          <a:p>
            <a:pPr marL="799939" lvl="1" indent="-342900" algn="just">
              <a:spcAft>
                <a:spcPts val="1200"/>
              </a:spcAft>
              <a:buFont typeface="Wingdings" panose="05000000000000000000" pitchFamily="2" charset="2"/>
              <a:buChar char="à"/>
            </a:pPr>
            <a:r>
              <a:rPr lang="fr-FR" sz="2000" dirty="0">
                <a:latin typeface="Myriad Pro" pitchFamily="34" charset="0"/>
              </a:rPr>
              <a:t>Proposer des </a:t>
            </a:r>
            <a:r>
              <a:rPr lang="fr-FR" sz="2000" b="1" dirty="0">
                <a:latin typeface="Myriad Pro" pitchFamily="34" charset="0"/>
              </a:rPr>
              <a:t>packaging destinées aux enfant (couleurs, messages, jeux …)</a:t>
            </a:r>
          </a:p>
          <a:p>
            <a:pPr marL="285750" indent="-285750" algn="just">
              <a:spcAft>
                <a:spcPts val="1200"/>
              </a:spcAft>
              <a:buFont typeface="Wingdings" panose="05000000000000000000" pitchFamily="2" charset="2"/>
              <a:buChar char="§"/>
            </a:pPr>
            <a:r>
              <a:rPr lang="fr-FR" sz="2000" dirty="0">
                <a:latin typeface="Myriad Pro" pitchFamily="34" charset="0"/>
              </a:rPr>
              <a:t>Accompagner les produits de moments d’évasion et de partage (goodies BIO, jeux …) </a:t>
            </a:r>
          </a:p>
          <a:p>
            <a:pPr marL="285750" indent="-285750" algn="just">
              <a:spcAft>
                <a:spcPts val="1200"/>
              </a:spcAft>
              <a:buFont typeface="Wingdings" panose="05000000000000000000" pitchFamily="2" charset="2"/>
              <a:buChar char="§"/>
            </a:pPr>
            <a:endParaRPr lang="fr-FR" sz="2000" b="1" dirty="0">
              <a:latin typeface="Myriad Pro" pitchFamily="34" charset="0"/>
            </a:endParaRPr>
          </a:p>
          <a:p>
            <a:pPr marL="285750" indent="-285750" algn="just">
              <a:spcAft>
                <a:spcPts val="1200"/>
              </a:spcAft>
              <a:buFont typeface="Wingdings" panose="05000000000000000000" pitchFamily="2" charset="2"/>
              <a:buChar char="§"/>
            </a:pPr>
            <a:endParaRPr lang="fr-FR" sz="2000" dirty="0">
              <a:latin typeface="Myriad Pro"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39</a:t>
            </a:fld>
            <a:endParaRPr lang="fr-FR" dirty="0"/>
          </a:p>
        </p:txBody>
      </p:sp>
    </p:spTree>
    <p:extLst>
      <p:ext uri="{BB962C8B-B14F-4D97-AF65-F5344CB8AC3E}">
        <p14:creationId xmlns:p14="http://schemas.microsoft.com/office/powerpoint/2010/main" val="193164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a:solidFill>
                  <a:schemeClr val="tx1"/>
                </a:solidFill>
                <a:effectLst/>
                <a:latin typeface="+mn-lt"/>
                <a:ea typeface="+mn-ea"/>
                <a:cs typeface="+mn-cs"/>
              </a:rPr>
              <a:t>research centres, technical centres, schools, </a:t>
            </a:r>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4</a:t>
            </a:fld>
            <a:endParaRPr lang="fr-FR" dirty="0"/>
          </a:p>
        </p:txBody>
      </p:sp>
    </p:spTree>
    <p:extLst>
      <p:ext uri="{BB962C8B-B14F-4D97-AF65-F5344CB8AC3E}">
        <p14:creationId xmlns:p14="http://schemas.microsoft.com/office/powerpoint/2010/main" val="379519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07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3 major areas of activity:</a:t>
            </a:r>
            <a:endParaRPr lang="fr-FR"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observatory which aims to help our members with a better understanding of what is their child target, by deciphering market trends;</a:t>
            </a:r>
            <a:endParaRPr lang="fr-FR"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 engineering centre for projects designed to help our partners to innovate, to conceive innovative projects and to organise and finance these projects ...</a:t>
            </a:r>
            <a:endParaRPr lang="fr-FR"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Finally a Living lab, a set of techniques for data collection and tests aiming to put the end- user, the child, at the heart of the company. Either in response to individual needs or through multiclient reports, the Living Lab produces original and professional data. </a:t>
            </a:r>
          </a:p>
          <a:p>
            <a:pPr lvl="0"/>
            <a:r>
              <a:rPr lang="en-US" sz="1200" kern="1200" dirty="0">
                <a:solidFill>
                  <a:schemeClr val="tx1"/>
                </a:solidFill>
                <a:effectLst/>
                <a:latin typeface="+mn-lt"/>
                <a:ea typeface="+mn-ea"/>
                <a:cs typeface="+mn-cs"/>
              </a:rPr>
              <a:t>Depuis sa creation en 2013, le Living lab a intérrogé plus de 15 000 familles sur des thématiques comes les nouveaux papas, les consommations alternatives ou la distribution…</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6FD46877-DF7B-4099-A4E2-18A72658FC53}" type="slidenum">
              <a:rPr lang="fr-FR" smtClean="0"/>
              <a:pPr/>
              <a:t>5</a:t>
            </a:fld>
            <a:endParaRPr lang="fr-FR" dirty="0"/>
          </a:p>
        </p:txBody>
      </p:sp>
    </p:spTree>
    <p:extLst>
      <p:ext uri="{BB962C8B-B14F-4D97-AF65-F5344CB8AC3E}">
        <p14:creationId xmlns:p14="http://schemas.microsoft.com/office/powerpoint/2010/main" val="2653987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8713" cy="3703638"/>
          </a:xfrm>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F701F8C7-2E6F-EE4A-916F-BF4ED5833DE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122279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1700" y="739775"/>
            <a:ext cx="4938713" cy="3703638"/>
          </a:xfrm>
        </p:spPr>
      </p:sp>
      <p:sp>
        <p:nvSpPr>
          <p:cNvPr id="3" name="Notes Placeholder 2"/>
          <p:cNvSpPr>
            <a:spLocks noGrp="1"/>
          </p:cNvSpPr>
          <p:nvPr>
            <p:ph type="body" idx="1"/>
          </p:nvPr>
        </p:nvSpPr>
        <p:spPr/>
        <p:txBody>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F701F8C7-2E6F-EE4A-916F-BF4ED5833DE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84182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799939" lvl="1" indent="-342900" algn="just">
              <a:lnSpc>
                <a:spcPct val="150000"/>
              </a:lnSpc>
              <a:buFont typeface="Arial" pitchFamily="34" charset="0"/>
              <a:buChar char="•"/>
            </a:pPr>
            <a:r>
              <a:rPr lang="fr-FR" dirty="0"/>
              <a:t>Accueil des enfants,</a:t>
            </a:r>
          </a:p>
          <a:p>
            <a:pPr marL="799939" lvl="1" indent="-342900" algn="just">
              <a:buFont typeface="Arial" pitchFamily="34" charset="0"/>
              <a:buChar char="•"/>
            </a:pPr>
            <a:r>
              <a:rPr lang="fr-FR" dirty="0"/>
              <a:t>Petit jeu « brise » glace afin d’apprendre à se connaître et être à l’aise,</a:t>
            </a:r>
          </a:p>
          <a:p>
            <a:pPr marL="799939" lvl="1" indent="-342900" algn="just">
              <a:buFont typeface="Arial" pitchFamily="34" charset="0"/>
              <a:buChar char="•"/>
            </a:pPr>
            <a:r>
              <a:rPr lang="fr-FR" dirty="0"/>
              <a:t>Interrogation sur la notion de BIO et test de reconnaissance des logos,</a:t>
            </a:r>
          </a:p>
          <a:p>
            <a:pPr marL="799939" lvl="1" indent="-342900" algn="just">
              <a:buFont typeface="Arial" pitchFamily="34" charset="0"/>
              <a:buChar char="•"/>
            </a:pPr>
            <a:r>
              <a:rPr lang="fr-FR" dirty="0"/>
              <a:t>Jeu de reconnaissance des produits BIO et non BIO,</a:t>
            </a:r>
          </a:p>
          <a:p>
            <a:pPr marL="799939" lvl="1" indent="-342900" algn="just">
              <a:buFont typeface="Arial" pitchFamily="34" charset="0"/>
              <a:buChar char="•"/>
            </a:pPr>
            <a:r>
              <a:rPr lang="fr-FR" dirty="0"/>
              <a:t>Discussion autour des produits proposés (test de préférence marque / BIO, test gustatif gâteaux / sucettes, test d’odeurs shampoing, test touché textile…),</a:t>
            </a:r>
          </a:p>
          <a:p>
            <a:pPr marL="799939" lvl="1" indent="-342900" algn="just">
              <a:buFont typeface="Arial" pitchFamily="34" charset="0"/>
              <a:buChar char="•"/>
            </a:pPr>
            <a:r>
              <a:rPr lang="fr-FR" dirty="0"/>
              <a:t>Questions complémentaires sur les habitudes de consommation et la vision du BIO,</a:t>
            </a:r>
          </a:p>
          <a:p>
            <a:pPr marL="799939" lvl="1" indent="-342900" algn="just">
              <a:buFont typeface="Arial" pitchFamily="34" charset="0"/>
              <a:buChar char="•"/>
            </a:pPr>
            <a:r>
              <a:rPr lang="fr-FR" dirty="0"/>
              <a:t>Présentation de dessins ou objets représentant le BIO emmenés par les enfants.</a:t>
            </a:r>
          </a:p>
          <a:p>
            <a:endParaRPr lang="fr-FR" dirty="0"/>
          </a:p>
        </p:txBody>
      </p:sp>
      <p:sp>
        <p:nvSpPr>
          <p:cNvPr id="4" name="Espace réservé du numéro de diapositive 3"/>
          <p:cNvSpPr>
            <a:spLocks noGrp="1"/>
          </p:cNvSpPr>
          <p:nvPr>
            <p:ph type="sldNum" sz="quarter" idx="10"/>
          </p:nvPr>
        </p:nvSpPr>
        <p:spPr/>
        <p:txBody>
          <a:bodyPr/>
          <a:lstStyle/>
          <a:p>
            <a:fld id="{6507C772-C103-4C27-A423-F1C7E54C29C8}" type="slidenum">
              <a:rPr lang="fr-FR" smtClean="0"/>
              <a:t>8</a:t>
            </a:fld>
            <a:endParaRPr lang="fr-FR" dirty="0"/>
          </a:p>
        </p:txBody>
      </p:sp>
    </p:spTree>
    <p:extLst>
      <p:ext uri="{BB962C8B-B14F-4D97-AF65-F5344CB8AC3E}">
        <p14:creationId xmlns:p14="http://schemas.microsoft.com/office/powerpoint/2010/main" val="266508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FD46877-DF7B-4099-A4E2-18A72658FC53}" type="slidenum">
              <a:rPr lang="fr-FR" smtClean="0"/>
              <a:pPr/>
              <a:t>9</a:t>
            </a:fld>
            <a:endParaRPr lang="fr-FR" dirty="0"/>
          </a:p>
        </p:txBody>
      </p:sp>
    </p:spTree>
    <p:extLst>
      <p:ext uri="{BB962C8B-B14F-4D97-AF65-F5344CB8AC3E}">
        <p14:creationId xmlns:p14="http://schemas.microsoft.com/office/powerpoint/2010/main" val="348439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6.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25.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7.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29.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0.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32.jpe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32.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4.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6.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7.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Master" Target="../slideMasters/slideMaster1.xml"/><Relationship Id="rId5" Type="http://schemas.microsoft.com/office/2007/relationships/hdphoto" Target="../media/hdphoto4.wdp"/><Relationship Id="rId4" Type="http://schemas.openxmlformats.org/officeDocument/2006/relationships/image" Target="../media/image3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6"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285648" y="0"/>
            <a:ext cx="5864585" cy="68939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flipH="1">
            <a:off x="-9558" y="0"/>
            <a:ext cx="3295204" cy="68939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870565" y="4149082"/>
            <a:ext cx="3096344" cy="274482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Picture 5" descr="S:\15-COMMUNICATION\02-Logos\Logos Nova CHILD\Logo Horizontal Nova CHILD bleu bs anglais.jp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5450" y="-1868"/>
            <a:ext cx="3121459" cy="2206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40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6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846BA5F3-A69E-43FF-A2C2-224126CC81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447" y="553432"/>
            <a:ext cx="9162293" cy="6340471"/>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72665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9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846BA5F3-A69E-43FF-A2C2-224126CC81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447" y="546734"/>
            <a:ext cx="9162294" cy="6345222"/>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userDrawn="1"/>
        </p:nvSpPr>
        <p:spPr>
          <a:xfrm>
            <a:off x="1907705" y="-20110"/>
            <a:ext cx="7344815" cy="6914011"/>
          </a:xfrm>
          <a:prstGeom prst="rect">
            <a:avLst/>
          </a:prstGeom>
          <a:solidFill>
            <a:schemeClr val="accent3">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05605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7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846BA5F3-A69E-43FF-A2C2-224126CC81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447" y="548680"/>
            <a:ext cx="9162293" cy="6345223"/>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35332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5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Picture 2" descr="S:\15-COMMUNICATION\01-Photos Images\01-Photos achats Fotolia et BDD\Innovation crayons ampoule.jpg">
            <a:extLst>
              <a:ext uri="{FF2B5EF4-FFF2-40B4-BE49-F238E27FC236}">
                <a16:creationId xmlns:a16="http://schemas.microsoft.com/office/drawing/2014/main" id="{BCEA1E50-2A2B-40A1-B0B3-466F6DB98595}"/>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557" y="548681"/>
            <a:ext cx="9158404" cy="6365300"/>
          </a:xfrm>
          <a:prstGeom prst="rect">
            <a:avLst/>
          </a:prstGeom>
          <a:extLst>
            <a:ext uri="{909E8E84-426E-40DD-AFC4-6F175D3DCCD1}">
              <a14:hiddenFill xmlns:a14="http://schemas.microsoft.com/office/drawing/2010/main">
                <a:solidFill>
                  <a:srgbClr val="FFFFFF"/>
                </a:solidFill>
              </a14:hiddenFill>
            </a:ext>
          </a:extLst>
        </p:spPr>
      </p:pic>
      <p:pic>
        <p:nvPicPr>
          <p:cNvPr id="11" name="Picture 2" descr="S:\15-COMMUNICATION\01-Photos Images\01-Photos achats Fotolia et BDD\Innovation crayons ampoule.jpg">
            <a:extLst>
              <a:ext uri="{FF2B5EF4-FFF2-40B4-BE49-F238E27FC236}">
                <a16:creationId xmlns:a16="http://schemas.microsoft.com/office/drawing/2014/main" id="{63F1E068-9750-42E4-8985-FDFB450F1FE5}"/>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146124" y="2173120"/>
            <a:ext cx="5365261" cy="338437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970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2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Image 10">
            <a:extLst>
              <a:ext uri="{FF2B5EF4-FFF2-40B4-BE49-F238E27FC236}">
                <a16:creationId xmlns:a16="http://schemas.microsoft.com/office/drawing/2014/main" id="{E6DDDF72-4F47-4711-B31B-F27481BF89C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flipH="1">
            <a:off x="-19054" y="548680"/>
            <a:ext cx="9163053" cy="6624736"/>
          </a:xfrm>
          <a:prstGeom prst="rect">
            <a:avLst/>
          </a:prstGeom>
        </p:spPr>
      </p:pic>
    </p:spTree>
    <p:extLst>
      <p:ext uri="{BB962C8B-B14F-4D97-AF65-F5344CB8AC3E}">
        <p14:creationId xmlns:p14="http://schemas.microsoft.com/office/powerpoint/2010/main" val="4035641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Une image contenant alimentation&#10;&#10;Description générée avec un niveau de confiance élevé">
            <a:extLst>
              <a:ext uri="{FF2B5EF4-FFF2-40B4-BE49-F238E27FC236}">
                <a16:creationId xmlns:a16="http://schemas.microsoft.com/office/drawing/2014/main" id="{6480118A-EAC3-4D07-83A6-A69414510A15}"/>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a:ext>
            </a:extLst>
          </a:blip>
          <a:srcRect/>
          <a:stretch/>
        </p:blipFill>
        <p:spPr>
          <a:xfrm flipH="1">
            <a:off x="-18915" y="548680"/>
            <a:ext cx="9162289" cy="6398048"/>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Une image contenant alimentation&#10;&#10;Description générée avec un niveau de confiance élevé">
            <a:extLst>
              <a:ext uri="{FF2B5EF4-FFF2-40B4-BE49-F238E27FC236}">
                <a16:creationId xmlns:a16="http://schemas.microsoft.com/office/drawing/2014/main" id="{A8218089-B69A-4FAB-B1FC-BE83AB8E1178}"/>
              </a:ext>
            </a:extLst>
          </p:cNvPr>
          <p:cNvPicPr>
            <a:picLocks noChangeAspect="1"/>
          </p:cNvPicPr>
          <p:nvPr userDrawn="1"/>
        </p:nvPicPr>
        <p:blipFill rotWithShape="1">
          <a:blip r:embed="rId6" cstate="email">
            <a:extLst>
              <a:ext uri="{BEBA8EAE-BF5A-486C-A8C5-ECC9F3942E4B}">
                <a14:imgProps xmlns:a14="http://schemas.microsoft.com/office/drawing/2010/main">
                  <a14:imgLayer r:embed="rId7">
                    <a14:imgEffect>
                      <a14:artisticTexturizer/>
                    </a14:imgEffect>
                  </a14:imgLayer>
                </a14:imgProps>
              </a:ext>
              <a:ext uri="{28A0092B-C50C-407E-A947-70E740481C1C}">
                <a14:useLocalDpi xmlns:a14="http://schemas.microsoft.com/office/drawing/2010/main"/>
              </a:ext>
            </a:extLst>
          </a:blip>
          <a:srcRect/>
          <a:stretch/>
        </p:blipFill>
        <p:spPr>
          <a:xfrm flipH="1">
            <a:off x="1403648" y="4437112"/>
            <a:ext cx="4363734" cy="1368152"/>
          </a:xfrm>
          <a:prstGeom prst="rect">
            <a:avLst/>
          </a:prstGeom>
        </p:spPr>
      </p:pic>
    </p:spTree>
    <p:extLst>
      <p:ext uri="{BB962C8B-B14F-4D97-AF65-F5344CB8AC3E}">
        <p14:creationId xmlns:p14="http://schemas.microsoft.com/office/powerpoint/2010/main" val="220875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Une image contenant personne, intérieur, mur, enfant&#10;&#10;Description générée avec un niveau de confiance très élevé">
            <a:extLst>
              <a:ext uri="{FF2B5EF4-FFF2-40B4-BE49-F238E27FC236}">
                <a16:creationId xmlns:a16="http://schemas.microsoft.com/office/drawing/2014/main" id="{B3C302AE-8E25-4B7C-818C-2E00FA9D610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48640"/>
            <a:ext cx="9159240" cy="6345259"/>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userDrawn="1"/>
        </p:nvSpPr>
        <p:spPr>
          <a:xfrm>
            <a:off x="1907705" y="-20110"/>
            <a:ext cx="7344815" cy="6914011"/>
          </a:xfrm>
          <a:prstGeom prst="rect">
            <a:avLst/>
          </a:prstGeom>
          <a:solidFill>
            <a:schemeClr val="accent3">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901250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0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Une image contenant personne, intérieur, mur, enfant&#10;&#10;Description générée avec un niveau de confiance très élevé">
            <a:extLst>
              <a:ext uri="{FF2B5EF4-FFF2-40B4-BE49-F238E27FC236}">
                <a16:creationId xmlns:a16="http://schemas.microsoft.com/office/drawing/2014/main" id="{B3C302AE-8E25-4B7C-818C-2E00FA9D610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548640"/>
            <a:ext cx="9159240" cy="6345259"/>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16593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66946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1439416" y="-769785"/>
            <a:ext cx="6366121" cy="900305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3315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13"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flipH="1">
            <a:off x="852762" y="-35901"/>
            <a:ext cx="8291238" cy="68939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13446" y="2"/>
            <a:ext cx="866209" cy="692128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sp>
        <p:nvSpPr>
          <p:cNvPr id="10" name="Rectangle 9"/>
          <p:cNvSpPr/>
          <p:nvPr userDrawn="1"/>
        </p:nvSpPr>
        <p:spPr>
          <a:xfrm>
            <a:off x="899592" y="-27384"/>
            <a:ext cx="2462534" cy="707886"/>
          </a:xfrm>
          <a:prstGeom prst="rect">
            <a:avLst/>
          </a:prstGeom>
        </p:spPr>
        <p:txBody>
          <a:bodyPr wrap="none">
            <a:spAutoFit/>
          </a:bodyPr>
          <a:lstStyle/>
          <a:p>
            <a:r>
              <a:rPr lang="fr-FR" sz="4000" dirty="0">
                <a:solidFill>
                  <a:schemeClr val="bg1"/>
                </a:solidFill>
                <a:latin typeface="Prototype" panose="02000400000000000000" pitchFamily="2" charset="0"/>
                <a:cs typeface="Prototype" panose="02000400000000000000" pitchFamily="2" charset="0"/>
              </a:rPr>
              <a:t>Sommaire</a:t>
            </a:r>
          </a:p>
        </p:txBody>
      </p:sp>
      <p:pic>
        <p:nvPicPr>
          <p:cNvPr id="12" name="Picture 5" descr="S:\15-COMMUNICATION\02-Logos\Logos Nova CHILD\Logo Horizontal Nova CHILD bleu bs anglais.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937296" y="-49348"/>
            <a:ext cx="2206704" cy="156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832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Picture 6" descr="Résultat de recherche d'images"/>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50000"/>
          <a:stretch/>
        </p:blipFill>
        <p:spPr bwMode="auto">
          <a:xfrm flipH="1">
            <a:off x="116699" y="3852085"/>
            <a:ext cx="9041342" cy="30223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11" name="Picture 6" descr="Résultat de recherche d'images"/>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50000"/>
          <a:stretch/>
        </p:blipFill>
        <p:spPr bwMode="auto">
          <a:xfrm>
            <a:off x="82527" y="842916"/>
            <a:ext cx="9041342" cy="302239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74" name="Picture 2" descr="Résultat de recherche d'images pour &quot;gris photo&quot;"/>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647598" y="3879232"/>
            <a:ext cx="4476271" cy="2987911"/>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userDrawn="1"/>
        </p:nvSpPr>
        <p:spPr>
          <a:xfrm>
            <a:off x="4687171" y="3879232"/>
            <a:ext cx="787315" cy="553998"/>
          </a:xfrm>
          <a:prstGeom prst="rect">
            <a:avLst/>
          </a:prstGeom>
          <a:noFill/>
        </p:spPr>
        <p:txBody>
          <a:bodyPr wrap="square" rtlCol="0">
            <a:spAutoFit/>
          </a:bodyPr>
          <a:lstStyle/>
          <a:p>
            <a:pPr algn="ctr"/>
            <a:r>
              <a:rPr lang="fr-FR" sz="3000" dirty="0">
                <a:solidFill>
                  <a:schemeClr val="bg1"/>
                </a:solidFill>
                <a:latin typeface="Cambria" panose="02040503050406030204" pitchFamily="18" charset="0"/>
                <a:cs typeface="Aharoni" panose="02010803020104030203" pitchFamily="2" charset="-79"/>
              </a:rPr>
              <a:t>(…)</a:t>
            </a:r>
          </a:p>
        </p:txBody>
      </p:sp>
    </p:spTree>
    <p:extLst>
      <p:ext uri="{BB962C8B-B14F-4D97-AF65-F5344CB8AC3E}">
        <p14:creationId xmlns:p14="http://schemas.microsoft.com/office/powerpoint/2010/main" val="2722303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122" name="Picture 2" descr="Résultat de recherche d'images pour &quot;marques tatouage&quot;"/>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992" y="546031"/>
            <a:ext cx="8267400" cy="63830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4788024" y="546031"/>
            <a:ext cx="4355355" cy="6383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45959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74" name="Picture 2" descr="Résultat de recherche d'images pour &quot;enfant content&quot;"/>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6803"/>
          <a:stretch/>
        </p:blipFill>
        <p:spPr bwMode="auto">
          <a:xfrm>
            <a:off x="0" y="548681"/>
            <a:ext cx="9143379" cy="633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097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Une image contenant arbre, ciel, homme, personne&#10;&#10;Description générée avec un niveau de confiance très élevé">
            <a:extLst>
              <a:ext uri="{FF2B5EF4-FFF2-40B4-BE49-F238E27FC236}">
                <a16:creationId xmlns:a16="http://schemas.microsoft.com/office/drawing/2014/main" id="{DE5523A2-B4F5-4957-95E6-D2ABCD9E891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2000" y="548680"/>
            <a:ext cx="4572000" cy="6309320"/>
          </a:xfrm>
          <a:prstGeom prst="rect">
            <a:avLst/>
          </a:prstGeom>
        </p:spPr>
      </p:pic>
      <p:pic>
        <p:nvPicPr>
          <p:cNvPr id="10" name="Image 9" descr="Une image contenant alimentation, table, plancher, terrain&#10;&#10;Description générée avec un niveau de confiance très élevé">
            <a:extLst>
              <a:ext uri="{FF2B5EF4-FFF2-40B4-BE49-F238E27FC236}">
                <a16:creationId xmlns:a16="http://schemas.microsoft.com/office/drawing/2014/main" id="{ADBFBE9B-6447-4D71-9B20-B6B4C74431E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545632"/>
            <a:ext cx="4572000" cy="6411760"/>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514873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Une image contenant vert, fruit&#10;&#10;Description générée avec un niveau de confiance élevé">
            <a:extLst>
              <a:ext uri="{FF2B5EF4-FFF2-40B4-BE49-F238E27FC236}">
                <a16:creationId xmlns:a16="http://schemas.microsoft.com/office/drawing/2014/main" id="{3111F3A6-14D4-44F5-8F70-C52A44F6B7EC}"/>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saturation sat="66000"/>
                    </a14:imgEffect>
                    <a14:imgEffect>
                      <a14:brightnessContrast bright="40000" contrast="20000"/>
                    </a14:imgEffect>
                  </a14:imgLayer>
                </a14:imgProps>
              </a:ext>
              <a:ext uri="{28A0092B-C50C-407E-A947-70E740481C1C}">
                <a14:useLocalDpi xmlns:a14="http://schemas.microsoft.com/office/drawing/2010/main"/>
              </a:ext>
            </a:extLst>
          </a:blip>
          <a:srcRect/>
          <a:stretch/>
        </p:blipFill>
        <p:spPr>
          <a:xfrm>
            <a:off x="-13447" y="513700"/>
            <a:ext cx="9166185" cy="6371685"/>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46271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03831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8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Picture 2" descr="S:\15-COMMUNICATION\01-Photos Images\01-Photos achats Fotolia et BDD\Obs Enfant doigt Future.jpg">
            <a:extLst>
              <a:ext uri="{FF2B5EF4-FFF2-40B4-BE49-F238E27FC236}">
                <a16:creationId xmlns:a16="http://schemas.microsoft.com/office/drawing/2014/main" id="{0BC09B51-F048-49C7-93AD-F3D630D8FBE0}"/>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13447" y="548681"/>
            <a:ext cx="9153557" cy="633670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263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8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Picture 2">
            <a:extLst>
              <a:ext uri="{FF2B5EF4-FFF2-40B4-BE49-F238E27FC236}">
                <a16:creationId xmlns:a16="http://schemas.microsoft.com/office/drawing/2014/main" id="{0BC09B51-F048-49C7-93AD-F3D630D8FBE0}"/>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9555" y="548681"/>
            <a:ext cx="9158401" cy="634522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587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1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Une image contenant intérieur, personne, assis, petit&#10;&#10;Description générée avec un niveau de confiance élevé">
            <a:extLst>
              <a:ext uri="{FF2B5EF4-FFF2-40B4-BE49-F238E27FC236}">
                <a16:creationId xmlns:a16="http://schemas.microsoft.com/office/drawing/2014/main" id="{4E722AA2-82C9-43F2-871C-CFA8DE340C7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600"/>
          <a:stretch/>
        </p:blipFill>
        <p:spPr>
          <a:xfrm>
            <a:off x="0" y="-27384"/>
            <a:ext cx="3779912" cy="6944501"/>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pic>
        <p:nvPicPr>
          <p:cNvPr id="10" name="Image 9" descr="Une image contenant intérieur, personne, assis, petit&#10;&#10;Description générée avec un niveau de confiance élevé">
            <a:extLst>
              <a:ext uri="{FF2B5EF4-FFF2-40B4-BE49-F238E27FC236}">
                <a16:creationId xmlns:a16="http://schemas.microsoft.com/office/drawing/2014/main" id="{34E239FF-C3B6-4FBD-9C0B-665CC435E55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b="-600"/>
          <a:stretch/>
        </p:blipFill>
        <p:spPr>
          <a:xfrm>
            <a:off x="4768974" y="555056"/>
            <a:ext cx="4382019" cy="6362061"/>
          </a:xfrm>
          <a:prstGeom prst="rect">
            <a:avLst/>
          </a:prstGeom>
        </p:spPr>
      </p:pic>
      <p:sp>
        <p:nvSpPr>
          <p:cNvPr id="11" name="Rectangle 10"/>
          <p:cNvSpPr/>
          <p:nvPr userDrawn="1"/>
        </p:nvSpPr>
        <p:spPr>
          <a:xfrm>
            <a:off x="1907705" y="-20110"/>
            <a:ext cx="7344815" cy="6914011"/>
          </a:xfrm>
          <a:prstGeom prst="rect">
            <a:avLst/>
          </a:prstGeom>
          <a:solidFill>
            <a:schemeClr val="accent3">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423355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Une image contenant intérieur, personne, assis, petit&#10;&#10;Description générée avec un niveau de confiance élevé">
            <a:extLst>
              <a:ext uri="{FF2B5EF4-FFF2-40B4-BE49-F238E27FC236}">
                <a16:creationId xmlns:a16="http://schemas.microsoft.com/office/drawing/2014/main" id="{4E722AA2-82C9-43F2-871C-CFA8DE340C7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600"/>
          <a:stretch/>
        </p:blipFill>
        <p:spPr>
          <a:xfrm>
            <a:off x="-19049" y="555056"/>
            <a:ext cx="4788024" cy="6362061"/>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descr="Une image contenant intérieur, personne, assis, petit&#10;&#10;Description générée avec un niveau de confiance élevé">
            <a:extLst>
              <a:ext uri="{FF2B5EF4-FFF2-40B4-BE49-F238E27FC236}">
                <a16:creationId xmlns:a16="http://schemas.microsoft.com/office/drawing/2014/main" id="{34E239FF-C3B6-4FBD-9C0B-665CC435E55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b="-600"/>
          <a:stretch/>
        </p:blipFill>
        <p:spPr>
          <a:xfrm>
            <a:off x="4768974" y="555056"/>
            <a:ext cx="4382019" cy="6362061"/>
          </a:xfrm>
          <a:prstGeom prst="rect">
            <a:avLst/>
          </a:prstGeom>
        </p:spPr>
      </p:pic>
    </p:spTree>
    <p:extLst>
      <p:ext uri="{BB962C8B-B14F-4D97-AF65-F5344CB8AC3E}">
        <p14:creationId xmlns:p14="http://schemas.microsoft.com/office/powerpoint/2010/main" val="374855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Disposition personnalisée">
    <p:spTree>
      <p:nvGrpSpPr>
        <p:cNvPr id="1" name=""/>
        <p:cNvGrpSpPr/>
        <p:nvPr/>
      </p:nvGrpSpPr>
      <p:grpSpPr>
        <a:xfrm>
          <a:off x="0" y="0"/>
          <a:ext cx="0" cy="0"/>
          <a:chOff x="0" y="0"/>
          <a:chExt cx="0" cy="0"/>
        </a:xfrm>
      </p:grpSpPr>
      <p:pic>
        <p:nvPicPr>
          <p:cNvPr id="13"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852762" y="-35901"/>
            <a:ext cx="8291238" cy="68939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13446" y="2"/>
            <a:ext cx="866209" cy="692128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sp>
        <p:nvSpPr>
          <p:cNvPr id="9" name="Rectangle 8"/>
          <p:cNvSpPr/>
          <p:nvPr userDrawn="1"/>
        </p:nvSpPr>
        <p:spPr>
          <a:xfrm>
            <a:off x="899592" y="-27384"/>
            <a:ext cx="3438762" cy="707886"/>
          </a:xfrm>
          <a:prstGeom prst="rect">
            <a:avLst/>
          </a:prstGeom>
        </p:spPr>
        <p:txBody>
          <a:bodyPr wrap="none">
            <a:spAutoFit/>
          </a:bodyPr>
          <a:lstStyle/>
          <a:p>
            <a:r>
              <a:rPr lang="fr-FR" sz="4000" dirty="0">
                <a:solidFill>
                  <a:srgbClr val="05375A"/>
                </a:solidFill>
                <a:latin typeface="Prototype" panose="02000400000000000000" pitchFamily="2" charset="0"/>
                <a:cs typeface="Prototype" panose="02000400000000000000" pitchFamily="2" charset="0"/>
              </a:rPr>
              <a:t>Confidentialité</a:t>
            </a:r>
          </a:p>
        </p:txBody>
      </p:sp>
    </p:spTree>
    <p:extLst>
      <p:ext uri="{BB962C8B-B14F-4D97-AF65-F5344CB8AC3E}">
        <p14:creationId xmlns:p14="http://schemas.microsoft.com/office/powerpoint/2010/main" val="3769515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Une image contenant marché, intérieur, charrette à bras&#10;&#10;Description générée avec un niveau de confiance très élevé">
            <a:extLst>
              <a:ext uri="{FF2B5EF4-FFF2-40B4-BE49-F238E27FC236}">
                <a16:creationId xmlns:a16="http://schemas.microsoft.com/office/drawing/2014/main" id="{97BD4778-AA02-40ED-A05F-164AC08E0F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548681"/>
            <a:ext cx="9144000" cy="6345733"/>
          </a:xfrm>
          <a:prstGeom prst="rect">
            <a:avLst/>
          </a:prstGeom>
        </p:spPr>
      </p:pic>
    </p:spTree>
    <p:extLst>
      <p:ext uri="{BB962C8B-B14F-4D97-AF65-F5344CB8AC3E}">
        <p14:creationId xmlns:p14="http://schemas.microsoft.com/office/powerpoint/2010/main" val="3879046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Picture 6"/>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1364645" y="-825471"/>
            <a:ext cx="6463320" cy="91405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899741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5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098" name="Picture 2" descr="Résultat de recherche d'images pour &quot;les points de ventes bio&quot;"/>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1152"/>
          <a:stretch/>
        </p:blipFill>
        <p:spPr bwMode="auto">
          <a:xfrm>
            <a:off x="-13447" y="523740"/>
            <a:ext cx="9156826" cy="636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0674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7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50" name="Picture 2" descr="Résultat de recherche d'images pour &quot;television enfant&quot;"/>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4095"/>
          <a:stretch/>
        </p:blipFill>
        <p:spPr bwMode="auto">
          <a:xfrm>
            <a:off x="-22947" y="548679"/>
            <a:ext cx="9171793" cy="634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153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7" y="0"/>
            <a:ext cx="9262076" cy="689390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15-COMMUNICATION\01-Photos Images\01-Photos achats Fotolia et BDD\Voeux2016.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flipH="1">
            <a:off x="-9556" y="605177"/>
            <a:ext cx="7533884" cy="5683547"/>
          </a:xfrm>
          <a:prstGeom prst="rect">
            <a:avLst/>
          </a:prstGeom>
          <a:extLst>
            <a:ext uri="{909E8E84-426E-40DD-AFC4-6F175D3DCCD1}">
              <a14:hiddenFill xmlns:a14="http://schemas.microsoft.com/office/drawing/2010/main">
                <a:solidFill>
                  <a:srgbClr val="FFFFFF"/>
                </a:solidFill>
              </a14:hiddenFill>
            </a:ext>
          </a:extLst>
        </p:spPr>
      </p:pic>
      <p:pic>
        <p:nvPicPr>
          <p:cNvPr id="9" name="Picture 3" descr="S:\15-COMMUNICATION\01-Photos Images\01-Photos achats Fotolia et BDD\Voeux2016.jpg"/>
          <p:cNvPicPr>
            <a:picLocks noChangeAspect="1" noChangeArrowheads="1"/>
          </p:cNvPicPr>
          <p:nvPr userDrawn="1"/>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p:blipFill>
        <p:spPr bwMode="auto">
          <a:xfrm flipH="1">
            <a:off x="6350992" y="620690"/>
            <a:ext cx="2888828" cy="56835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907705" y="-20110"/>
            <a:ext cx="7344815" cy="6914011"/>
          </a:xfrm>
          <a:prstGeom prst="rect">
            <a:avLst/>
          </a:prstGeom>
          <a:solidFill>
            <a:schemeClr val="accent3">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solidFill>
              </a:rPr>
              <a:pPr algn="r"/>
              <a:t>‹N°›</a:t>
            </a:fld>
            <a:endParaRPr lang="fr-FR" sz="2600" b="1" dirty="0">
              <a:solidFill>
                <a:schemeClr val="bg1"/>
              </a:solidFill>
            </a:endParaRPr>
          </a:p>
        </p:txBody>
      </p:sp>
    </p:spTree>
    <p:extLst>
      <p:ext uri="{BB962C8B-B14F-4D97-AF65-F5344CB8AC3E}">
        <p14:creationId xmlns:p14="http://schemas.microsoft.com/office/powerpoint/2010/main" val="20295490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7" y="0"/>
            <a:ext cx="9262076" cy="68939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15-COMMUNICATION\01-Photos Images\01-Photos achats Fotolia et BDD\Fotolia_43734570_XS© carballo - Fotolia.com.jp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346348"/>
            <a:ext cx="9237064" cy="6165304"/>
          </a:xfrm>
          <a:prstGeom prst="rect">
            <a:avLst/>
          </a:prstGeom>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907705" y="-20110"/>
            <a:ext cx="7344815" cy="6914011"/>
          </a:xfrm>
          <a:prstGeom prst="rect">
            <a:avLst/>
          </a:prstGeom>
          <a:solidFill>
            <a:schemeClr val="accent3">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solidFill>
              </a:rPr>
              <a:pPr algn="r"/>
              <a:t>‹N°›</a:t>
            </a:fld>
            <a:endParaRPr lang="fr-FR" sz="2600" b="1" dirty="0">
              <a:solidFill>
                <a:schemeClr val="bg1"/>
              </a:solidFill>
            </a:endParaRPr>
          </a:p>
        </p:txBody>
      </p:sp>
    </p:spTree>
    <p:extLst>
      <p:ext uri="{BB962C8B-B14F-4D97-AF65-F5344CB8AC3E}">
        <p14:creationId xmlns:p14="http://schemas.microsoft.com/office/powerpoint/2010/main" val="3820081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7" y="0"/>
            <a:ext cx="9262076" cy="689390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S:\15-COMMUNICATION\01-Photos Images\01-Photos achats Fotolia et BDD\Obs Enfant Planète.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556" y="99649"/>
            <a:ext cx="9294254" cy="6658702"/>
          </a:xfrm>
          <a:prstGeom prst="rect">
            <a:avLst/>
          </a:prstGeom>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907705" y="-20110"/>
            <a:ext cx="7344815" cy="6914011"/>
          </a:xfrm>
          <a:prstGeom prst="rect">
            <a:avLst/>
          </a:prstGeom>
          <a:solidFill>
            <a:schemeClr val="accent3">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solidFill>
              </a:rPr>
              <a:pPr algn="r"/>
              <a:t>‹N°›</a:t>
            </a:fld>
            <a:endParaRPr lang="fr-FR" sz="2600" b="1" dirty="0">
              <a:solidFill>
                <a:schemeClr val="bg1"/>
              </a:solidFill>
            </a:endParaRPr>
          </a:p>
        </p:txBody>
      </p:sp>
    </p:spTree>
    <p:extLst>
      <p:ext uri="{BB962C8B-B14F-4D97-AF65-F5344CB8AC3E}">
        <p14:creationId xmlns:p14="http://schemas.microsoft.com/office/powerpoint/2010/main" val="177104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846BA5F3-A69E-43FF-A2C2-224126CC81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913" y="548681"/>
            <a:ext cx="9153558" cy="6309320"/>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pic>
        <p:nvPicPr>
          <p:cNvPr id="6" name="Image 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498" y="6515937"/>
            <a:ext cx="929111" cy="369449"/>
          </a:xfrm>
          <a:prstGeom prst="rect">
            <a:avLst/>
          </a:prstGeom>
        </p:spPr>
      </p:pic>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996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9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846BA5F3-A69E-43FF-A2C2-224126CC81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447" y="542472"/>
            <a:ext cx="9162293" cy="6351431"/>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93414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846BA5F3-A69E-43FF-A2C2-224126CC81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447" y="548681"/>
            <a:ext cx="9162293" cy="6345219"/>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50369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1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846BA5F3-A69E-43FF-A2C2-224126CC81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447" y="560196"/>
            <a:ext cx="9162294" cy="6333705"/>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475910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2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846BA5F3-A69E-43FF-A2C2-224126CC81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447" y="548681"/>
            <a:ext cx="9162294" cy="6391857"/>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58352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3_Disposition personnalisée">
    <p:spTree>
      <p:nvGrpSpPr>
        <p:cNvPr id="1" name=""/>
        <p:cNvGrpSpPr/>
        <p:nvPr/>
      </p:nvGrpSpPr>
      <p:grpSpPr>
        <a:xfrm>
          <a:off x="0" y="0"/>
          <a:ext cx="0" cy="0"/>
          <a:chOff x="0" y="0"/>
          <a:chExt cx="0" cy="0"/>
        </a:xfrm>
      </p:grpSpPr>
      <p:pic>
        <p:nvPicPr>
          <p:cNvPr id="7" name="Picture 3" descr="S:\15-COMMUNICATION\01-Photos Images\01-Photos achats Fotolia et BDD\Ampoule enfant tableau noir_Fotolia_40298094_M © yuryimaging.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flipH="1">
            <a:off x="-9556" y="0"/>
            <a:ext cx="9153557" cy="68939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userDrawn="1"/>
        </p:nvSpPr>
        <p:spPr>
          <a:xfrm>
            <a:off x="-9555" y="-27384"/>
            <a:ext cx="9158401"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7504" y="836714"/>
            <a:ext cx="9036495" cy="6057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846BA5F3-A69E-43FF-A2C2-224126CC816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3447" y="548679"/>
            <a:ext cx="9162293" cy="6361857"/>
          </a:xfrm>
          <a:prstGeom prst="rect">
            <a:avLst/>
          </a:prstGeom>
        </p:spPr>
      </p:pic>
      <p:sp>
        <p:nvSpPr>
          <p:cNvPr id="5" name="Rectangle 9"/>
          <p:cNvSpPr>
            <a:spLocks noChangeArrowheads="1"/>
          </p:cNvSpPr>
          <p:nvPr userDrawn="1"/>
        </p:nvSpPr>
        <p:spPr bwMode="auto">
          <a:xfrm>
            <a:off x="8100393" y="6422407"/>
            <a:ext cx="10429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lgn="r"/>
            <a:fld id="{41525552-ACFA-4E82-9876-7E06F2E21DE7}" type="slidenum">
              <a:rPr lang="fr-FR" sz="2600" b="1">
                <a:solidFill>
                  <a:schemeClr val="bg1">
                    <a:lumMod val="50000"/>
                  </a:schemeClr>
                </a:solidFill>
              </a:rPr>
              <a:pPr algn="r"/>
              <a:t>‹N°›</a:t>
            </a:fld>
            <a:endParaRPr lang="fr-FR" sz="2600" b="1" dirty="0">
              <a:solidFill>
                <a:schemeClr val="bg1">
                  <a:lumMod val="50000"/>
                </a:schemeClr>
              </a:solidFill>
            </a:endParaRPr>
          </a:p>
        </p:txBody>
      </p:sp>
      <p:sp>
        <p:nvSpPr>
          <p:cNvPr id="9" name="Rectangle 8"/>
          <p:cNvSpPr/>
          <p:nvPr userDrawn="1"/>
        </p:nvSpPr>
        <p:spPr>
          <a:xfrm>
            <a:off x="-13447" y="-27383"/>
            <a:ext cx="9156826" cy="57606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6816054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0348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93" r:id="rId3"/>
    <p:sldLayoutId id="2147483701" r:id="rId4"/>
    <p:sldLayoutId id="2147483713" r:id="rId5"/>
    <p:sldLayoutId id="2147483714" r:id="rId6"/>
    <p:sldLayoutId id="2147483715" r:id="rId7"/>
    <p:sldLayoutId id="2147483716" r:id="rId8"/>
    <p:sldLayoutId id="2147483717" r:id="rId9"/>
    <p:sldLayoutId id="2147483720" r:id="rId10"/>
    <p:sldLayoutId id="2147483723" r:id="rId11"/>
    <p:sldLayoutId id="2147483721" r:id="rId12"/>
    <p:sldLayoutId id="2147483709" r:id="rId13"/>
    <p:sldLayoutId id="2147483706" r:id="rId14"/>
    <p:sldLayoutId id="2147483703" r:id="rId15"/>
    <p:sldLayoutId id="2147483710" r:id="rId16"/>
    <p:sldLayoutId id="2147483724" r:id="rId17"/>
    <p:sldLayoutId id="2147483702" r:id="rId18"/>
    <p:sldLayoutId id="2147483732" r:id="rId19"/>
    <p:sldLayoutId id="2147483729" r:id="rId20"/>
    <p:sldLayoutId id="2147483728" r:id="rId21"/>
    <p:sldLayoutId id="2147483727" r:id="rId22"/>
    <p:sldLayoutId id="2147483708" r:id="rId23"/>
    <p:sldLayoutId id="2147483704" r:id="rId24"/>
    <p:sldLayoutId id="2147483685" r:id="rId25"/>
    <p:sldLayoutId id="2147483712" r:id="rId26"/>
    <p:sldLayoutId id="2147483722" r:id="rId27"/>
    <p:sldLayoutId id="2147483725" r:id="rId28"/>
    <p:sldLayoutId id="2147483707" r:id="rId29"/>
    <p:sldLayoutId id="2147483705" r:id="rId30"/>
    <p:sldLayoutId id="2147483730" r:id="rId31"/>
    <p:sldLayoutId id="2147483731" r:id="rId32"/>
    <p:sldLayoutId id="2147483726" r:id="rId33"/>
    <p:sldLayoutId id="2147483686" r:id="rId34"/>
    <p:sldLayoutId id="2147483689" r:id="rId35"/>
    <p:sldLayoutId id="2147483691" r:id="rId36"/>
  </p:sldLayoutIdLst>
  <p:txStyles>
    <p:titleStyle>
      <a:lvl1pPr algn="ctr" defTabSz="914077" rtl="0" eaLnBrk="1" latinLnBrk="0" hangingPunct="1">
        <a:spcBef>
          <a:spcPct val="0"/>
        </a:spcBef>
        <a:buNone/>
        <a:defRPr sz="4400" kern="1200">
          <a:solidFill>
            <a:schemeClr val="tx1"/>
          </a:solidFill>
          <a:latin typeface="+mj-lt"/>
          <a:ea typeface="+mj-ea"/>
          <a:cs typeface="+mj-cs"/>
        </a:defRPr>
      </a:lvl1pPr>
    </p:titleStyle>
    <p:bodyStyle>
      <a:lvl1pPr marL="342778" indent="-342778" algn="l" defTabSz="9140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88" indent="-285650" algn="l" defTabSz="9140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97" indent="-228519" algn="l" defTabSz="9140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635"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674"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713"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750"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90"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829" indent="-228519" algn="l" defTabSz="9140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077" rtl="0" eaLnBrk="1" latinLnBrk="0" hangingPunct="1">
        <a:defRPr sz="1800" kern="1200">
          <a:solidFill>
            <a:schemeClr val="tx1"/>
          </a:solidFill>
          <a:latin typeface="+mn-lt"/>
          <a:ea typeface="+mn-ea"/>
          <a:cs typeface="+mn-cs"/>
        </a:defRPr>
      </a:lvl1pPr>
      <a:lvl2pPr marL="457039"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5" algn="l" defTabSz="914077" rtl="0" eaLnBrk="1" latinLnBrk="0" hangingPunct="1">
        <a:defRPr sz="1800" kern="1200">
          <a:solidFill>
            <a:schemeClr val="tx1"/>
          </a:solidFill>
          <a:latin typeface="+mn-lt"/>
          <a:ea typeface="+mn-ea"/>
          <a:cs typeface="+mn-cs"/>
        </a:defRPr>
      </a:lvl5pPr>
      <a:lvl6pPr marL="2285192" algn="l" defTabSz="914077" rtl="0" eaLnBrk="1" latinLnBrk="0" hangingPunct="1">
        <a:defRPr sz="1800" kern="1200">
          <a:solidFill>
            <a:schemeClr val="tx1"/>
          </a:solidFill>
          <a:latin typeface="+mn-lt"/>
          <a:ea typeface="+mn-ea"/>
          <a:cs typeface="+mn-cs"/>
        </a:defRPr>
      </a:lvl6pPr>
      <a:lvl7pPr marL="2742232"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8" algn="l" defTabSz="9140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6.svg"/><Relationship Id="rId3" Type="http://schemas.openxmlformats.org/officeDocument/2006/relationships/image" Target="../media/image161.png"/><Relationship Id="rId7" Type="http://schemas.openxmlformats.org/officeDocument/2006/relationships/image" Target="../media/image165.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64.svg"/><Relationship Id="rId5" Type="http://schemas.openxmlformats.org/officeDocument/2006/relationships/image" Target="../media/image163.png"/><Relationship Id="rId4" Type="http://schemas.openxmlformats.org/officeDocument/2006/relationships/image" Target="../media/image162.svg"/></Relationships>
</file>

<file path=ppt/slides/_rels/slide11.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image" Target="../media/image176.png"/><Relationship Id="rId3" Type="http://schemas.openxmlformats.org/officeDocument/2006/relationships/image" Target="../media/image167.png"/><Relationship Id="rId7" Type="http://schemas.openxmlformats.org/officeDocument/2006/relationships/image" Target="../media/image171.svg"/><Relationship Id="rId12" Type="http://schemas.openxmlformats.org/officeDocument/2006/relationships/image" Target="../media/image175.png"/><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image" Target="../media/image170.png"/><Relationship Id="rId11" Type="http://schemas.openxmlformats.org/officeDocument/2006/relationships/image" Target="../media/image156.svg"/><Relationship Id="rId5" Type="http://schemas.openxmlformats.org/officeDocument/2006/relationships/image" Target="../media/image169.svg"/><Relationship Id="rId10" Type="http://schemas.openxmlformats.org/officeDocument/2006/relationships/image" Target="../media/image174.png"/><Relationship Id="rId4" Type="http://schemas.openxmlformats.org/officeDocument/2006/relationships/image" Target="../media/image168.png"/><Relationship Id="rId9" Type="http://schemas.openxmlformats.org/officeDocument/2006/relationships/image" Target="../media/image173.svg"/><Relationship Id="rId14" Type="http://schemas.openxmlformats.org/officeDocument/2006/relationships/image" Target="../media/image15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78.svg"/><Relationship Id="rId7" Type="http://schemas.openxmlformats.org/officeDocument/2006/relationships/image" Target="../media/image182.svg"/><Relationship Id="rId2" Type="http://schemas.openxmlformats.org/officeDocument/2006/relationships/image" Target="../media/image177.png"/><Relationship Id="rId1" Type="http://schemas.openxmlformats.org/officeDocument/2006/relationships/slideLayout" Target="../slideLayouts/slideLayout29.xml"/><Relationship Id="rId6" Type="http://schemas.openxmlformats.org/officeDocument/2006/relationships/image" Target="../media/image181.png"/><Relationship Id="rId5" Type="http://schemas.openxmlformats.org/officeDocument/2006/relationships/image" Target="../media/image180.svg"/><Relationship Id="rId4" Type="http://schemas.openxmlformats.org/officeDocument/2006/relationships/image" Target="../media/image17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84.emf"/><Relationship Id="rId4" Type="http://schemas.openxmlformats.org/officeDocument/2006/relationships/image" Target="../media/image182.sv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82.svg"/><Relationship Id="rId4" Type="http://schemas.openxmlformats.org/officeDocument/2006/relationships/image" Target="../media/image181.png"/></Relationships>
</file>

<file path=ppt/slides/_rels/slide17.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81.png"/><Relationship Id="rId3" Type="http://schemas.openxmlformats.org/officeDocument/2006/relationships/image" Target="../media/image185.jpeg"/><Relationship Id="rId7" Type="http://schemas.openxmlformats.org/officeDocument/2006/relationships/image" Target="../media/image189.jpeg"/><Relationship Id="rId12" Type="http://schemas.openxmlformats.org/officeDocument/2006/relationships/image" Target="../media/image194.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88.jpeg"/><Relationship Id="rId11" Type="http://schemas.openxmlformats.org/officeDocument/2006/relationships/image" Target="../media/image193.jpeg"/><Relationship Id="rId5" Type="http://schemas.openxmlformats.org/officeDocument/2006/relationships/image" Target="../media/image187.jpeg"/><Relationship Id="rId10" Type="http://schemas.openxmlformats.org/officeDocument/2006/relationships/image" Target="../media/image192.png"/><Relationship Id="rId4" Type="http://schemas.openxmlformats.org/officeDocument/2006/relationships/image" Target="../media/image186.jpeg"/><Relationship Id="rId9" Type="http://schemas.openxmlformats.org/officeDocument/2006/relationships/image" Target="../media/image191.jpeg"/><Relationship Id="rId14" Type="http://schemas.openxmlformats.org/officeDocument/2006/relationships/image" Target="../media/image182.svg"/></Relationships>
</file>

<file path=ppt/slides/_rels/slide18.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82.svg"/></Relationships>
</file>

<file path=ppt/slides/_rels/slide19.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196.svg"/></Relationships>
</file>

<file path=ppt/slides/_rels/slide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46.png"/><Relationship Id="rId11" Type="http://schemas.openxmlformats.org/officeDocument/2006/relationships/image" Target="../media/image51.jpe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jpeg"/><Relationship Id="rId9" Type="http://schemas.openxmlformats.org/officeDocument/2006/relationships/image" Target="../media/image49.png"/></Relationships>
</file>

<file path=ppt/slides/_rels/slide20.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chart" Target="../charts/chart3.xml"/><Relationship Id="rId7" Type="http://schemas.openxmlformats.org/officeDocument/2006/relationships/image" Target="../media/image199.png"/><Relationship Id="rId12" Type="http://schemas.openxmlformats.org/officeDocument/2006/relationships/image" Target="../media/image202.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microsoft.com/office/2007/relationships/hdphoto" Target="../media/hdphoto6.wdp"/><Relationship Id="rId11" Type="http://schemas.openxmlformats.org/officeDocument/2006/relationships/image" Target="../media/image201.png"/><Relationship Id="rId5" Type="http://schemas.openxmlformats.org/officeDocument/2006/relationships/image" Target="../media/image198.png"/><Relationship Id="rId10" Type="http://schemas.openxmlformats.org/officeDocument/2006/relationships/image" Target="../media/image200.png"/><Relationship Id="rId4" Type="http://schemas.openxmlformats.org/officeDocument/2006/relationships/image" Target="../media/image197.png"/><Relationship Id="rId9" Type="http://schemas.openxmlformats.org/officeDocument/2006/relationships/image" Target="../media/image182.svg"/></Relationships>
</file>

<file path=ppt/slides/_rels/slide21.xml.rels><?xml version="1.0" encoding="UTF-8" standalone="yes"?>
<Relationships xmlns="http://schemas.openxmlformats.org/package/2006/relationships"><Relationship Id="rId3" Type="http://schemas.openxmlformats.org/officeDocument/2006/relationships/image" Target="../media/image203.png"/><Relationship Id="rId7" Type="http://schemas.openxmlformats.org/officeDocument/2006/relationships/image" Target="../media/image182.sv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181.png"/><Relationship Id="rId5" Type="http://schemas.openxmlformats.org/officeDocument/2006/relationships/image" Target="../media/image205.svg"/><Relationship Id="rId4" Type="http://schemas.openxmlformats.org/officeDocument/2006/relationships/image" Target="../media/image204.png"/></Relationships>
</file>

<file path=ppt/slides/_rels/slide22.xml.rels><?xml version="1.0" encoding="UTF-8" standalone="yes"?>
<Relationships xmlns="http://schemas.openxmlformats.org/package/2006/relationships"><Relationship Id="rId8" Type="http://schemas.openxmlformats.org/officeDocument/2006/relationships/image" Target="../media/image182.svg"/><Relationship Id="rId3" Type="http://schemas.openxmlformats.org/officeDocument/2006/relationships/image" Target="../media/image206.png"/><Relationship Id="rId7" Type="http://schemas.openxmlformats.org/officeDocument/2006/relationships/image" Target="../media/image181.png"/><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image" Target="../media/image205.svg"/><Relationship Id="rId5" Type="http://schemas.openxmlformats.org/officeDocument/2006/relationships/image" Target="../media/image204.png"/><Relationship Id="rId4" Type="http://schemas.openxmlformats.org/officeDocument/2006/relationships/image" Target="../media/image207.svg"/><Relationship Id="rId9" Type="http://schemas.openxmlformats.org/officeDocument/2006/relationships/image" Target="../media/image208.png"/></Relationships>
</file>

<file path=ppt/slides/_rels/slide23.xml.rels><?xml version="1.0" encoding="UTF-8" standalone="yes"?>
<Relationships xmlns="http://schemas.openxmlformats.org/package/2006/relationships"><Relationship Id="rId8" Type="http://schemas.openxmlformats.org/officeDocument/2006/relationships/image" Target="../media/image182.svg"/><Relationship Id="rId3" Type="http://schemas.openxmlformats.org/officeDocument/2006/relationships/image" Target="../media/image204.png"/><Relationship Id="rId7" Type="http://schemas.openxmlformats.org/officeDocument/2006/relationships/image" Target="../media/image181.png"/><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image" Target="../media/image210.svg"/><Relationship Id="rId5" Type="http://schemas.openxmlformats.org/officeDocument/2006/relationships/image" Target="../media/image209.png"/><Relationship Id="rId4" Type="http://schemas.openxmlformats.org/officeDocument/2006/relationships/image" Target="../media/image205.svg"/></Relationships>
</file>

<file path=ppt/slides/_rels/slide24.xml.rels><?xml version="1.0" encoding="UTF-8" standalone="yes"?>
<Relationships xmlns="http://schemas.openxmlformats.org/package/2006/relationships"><Relationship Id="rId8" Type="http://schemas.openxmlformats.org/officeDocument/2006/relationships/image" Target="../media/image214.svg"/><Relationship Id="rId3" Type="http://schemas.openxmlformats.org/officeDocument/2006/relationships/image" Target="../media/image204.png"/><Relationship Id="rId7" Type="http://schemas.openxmlformats.org/officeDocument/2006/relationships/image" Target="../media/image213.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12.svg"/><Relationship Id="rId5" Type="http://schemas.openxmlformats.org/officeDocument/2006/relationships/image" Target="../media/image211.png"/><Relationship Id="rId10" Type="http://schemas.openxmlformats.org/officeDocument/2006/relationships/image" Target="../media/image182.svg"/><Relationship Id="rId4" Type="http://schemas.openxmlformats.org/officeDocument/2006/relationships/image" Target="../media/image205.svg"/><Relationship Id="rId9" Type="http://schemas.openxmlformats.org/officeDocument/2006/relationships/image" Target="../media/image18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image" Target="../media/image216.svg"/><Relationship Id="rId5" Type="http://schemas.openxmlformats.org/officeDocument/2006/relationships/image" Target="../media/image215.png"/><Relationship Id="rId4" Type="http://schemas.openxmlformats.org/officeDocument/2006/relationships/image" Target="../media/image182.svg"/></Relationships>
</file>

<file path=ppt/slides/_rels/slide27.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195.png"/><Relationship Id="rId3" Type="http://schemas.openxmlformats.org/officeDocument/2006/relationships/image" Target="../media/image181.png"/><Relationship Id="rId7" Type="http://schemas.openxmlformats.org/officeDocument/2006/relationships/image" Target="../media/image219.jpeg"/><Relationship Id="rId12" Type="http://schemas.openxmlformats.org/officeDocument/2006/relationships/image" Target="../media/image224.jpe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218.jpeg"/><Relationship Id="rId11" Type="http://schemas.openxmlformats.org/officeDocument/2006/relationships/image" Target="../media/image223.jpeg"/><Relationship Id="rId5" Type="http://schemas.openxmlformats.org/officeDocument/2006/relationships/image" Target="../media/image217.jpeg"/><Relationship Id="rId10" Type="http://schemas.openxmlformats.org/officeDocument/2006/relationships/image" Target="../media/image222.jpeg"/><Relationship Id="rId4" Type="http://schemas.openxmlformats.org/officeDocument/2006/relationships/image" Target="../media/image182.svg"/><Relationship Id="rId9" Type="http://schemas.openxmlformats.org/officeDocument/2006/relationships/image" Target="../media/image221.jpeg"/><Relationship Id="rId14" Type="http://schemas.openxmlformats.org/officeDocument/2006/relationships/image" Target="../media/image196.svg"/></Relationships>
</file>

<file path=ppt/slides/_rels/slide28.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82.svg"/></Relationships>
</file>

<file path=ppt/slides/_rels/slide29.xml.rels><?xml version="1.0" encoding="UTF-8" standalone="yes"?>
<Relationships xmlns="http://schemas.openxmlformats.org/package/2006/relationships"><Relationship Id="rId8" Type="http://schemas.openxmlformats.org/officeDocument/2006/relationships/image" Target="../media/image228.jpeg"/><Relationship Id="rId3" Type="http://schemas.openxmlformats.org/officeDocument/2006/relationships/image" Target="../media/image181.png"/><Relationship Id="rId7" Type="http://schemas.openxmlformats.org/officeDocument/2006/relationships/image" Target="../media/image227.jpeg"/><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image" Target="../media/image226.jpeg"/><Relationship Id="rId11" Type="http://schemas.openxmlformats.org/officeDocument/2006/relationships/image" Target="../media/image231.jpeg"/><Relationship Id="rId5" Type="http://schemas.openxmlformats.org/officeDocument/2006/relationships/image" Target="../media/image225.jpeg"/><Relationship Id="rId10" Type="http://schemas.openxmlformats.org/officeDocument/2006/relationships/image" Target="../media/image230.jpeg"/><Relationship Id="rId4" Type="http://schemas.openxmlformats.org/officeDocument/2006/relationships/image" Target="../media/image182.svg"/><Relationship Id="rId9" Type="http://schemas.openxmlformats.org/officeDocument/2006/relationships/image" Target="../media/image229.jpeg"/></Relationships>
</file>

<file path=ppt/slides/_rels/slide3.xml.rels><?xml version="1.0" encoding="UTF-8" standalone="yes"?>
<Relationships xmlns="http://schemas.openxmlformats.org/package/2006/relationships"><Relationship Id="rId13" Type="http://schemas.openxmlformats.org/officeDocument/2006/relationships/image" Target="../media/image62.png"/><Relationship Id="rId18" Type="http://schemas.openxmlformats.org/officeDocument/2006/relationships/image" Target="../media/image67.jpeg"/><Relationship Id="rId26" Type="http://schemas.openxmlformats.org/officeDocument/2006/relationships/image" Target="../media/image75.png"/><Relationship Id="rId39" Type="http://schemas.openxmlformats.org/officeDocument/2006/relationships/image" Target="../media/image88.png"/><Relationship Id="rId21" Type="http://schemas.openxmlformats.org/officeDocument/2006/relationships/image" Target="../media/image70.jpeg"/><Relationship Id="rId34" Type="http://schemas.openxmlformats.org/officeDocument/2006/relationships/image" Target="../media/image83.jpeg"/><Relationship Id="rId42" Type="http://schemas.openxmlformats.org/officeDocument/2006/relationships/image" Target="../media/image91.jpeg"/><Relationship Id="rId47" Type="http://schemas.openxmlformats.org/officeDocument/2006/relationships/image" Target="../media/image96.png"/><Relationship Id="rId50" Type="http://schemas.openxmlformats.org/officeDocument/2006/relationships/image" Target="../media/image99.png"/><Relationship Id="rId55" Type="http://schemas.openxmlformats.org/officeDocument/2006/relationships/image" Target="../media/image104.jpeg"/><Relationship Id="rId7" Type="http://schemas.openxmlformats.org/officeDocument/2006/relationships/image" Target="../media/image56.png"/><Relationship Id="rId2" Type="http://schemas.openxmlformats.org/officeDocument/2006/relationships/notesSlide" Target="../notesSlides/notesSlide3.xml"/><Relationship Id="rId16" Type="http://schemas.openxmlformats.org/officeDocument/2006/relationships/image" Target="../media/image65.jpeg"/><Relationship Id="rId29" Type="http://schemas.openxmlformats.org/officeDocument/2006/relationships/image" Target="../media/image78.jpeg"/><Relationship Id="rId11" Type="http://schemas.openxmlformats.org/officeDocument/2006/relationships/image" Target="../media/image60.png"/><Relationship Id="rId24" Type="http://schemas.openxmlformats.org/officeDocument/2006/relationships/image" Target="../media/image73.jpeg"/><Relationship Id="rId32" Type="http://schemas.openxmlformats.org/officeDocument/2006/relationships/image" Target="../media/image81.jpeg"/><Relationship Id="rId37" Type="http://schemas.openxmlformats.org/officeDocument/2006/relationships/image" Target="../media/image86.jpeg"/><Relationship Id="rId40" Type="http://schemas.openxmlformats.org/officeDocument/2006/relationships/image" Target="../media/image89.png"/><Relationship Id="rId45" Type="http://schemas.openxmlformats.org/officeDocument/2006/relationships/image" Target="../media/image94.png"/><Relationship Id="rId53" Type="http://schemas.openxmlformats.org/officeDocument/2006/relationships/image" Target="../media/image102.png"/><Relationship Id="rId58" Type="http://schemas.openxmlformats.org/officeDocument/2006/relationships/image" Target="../media/image107.png"/><Relationship Id="rId5" Type="http://schemas.openxmlformats.org/officeDocument/2006/relationships/image" Target="../media/image54.png"/><Relationship Id="rId61" Type="http://schemas.openxmlformats.org/officeDocument/2006/relationships/image" Target="../media/image110.jpeg"/><Relationship Id="rId19" Type="http://schemas.openxmlformats.org/officeDocument/2006/relationships/image" Target="../media/image68.jpeg"/><Relationship Id="rId14" Type="http://schemas.openxmlformats.org/officeDocument/2006/relationships/image" Target="../media/image63.jpeg"/><Relationship Id="rId22" Type="http://schemas.openxmlformats.org/officeDocument/2006/relationships/image" Target="../media/image71.jpeg"/><Relationship Id="rId27" Type="http://schemas.openxmlformats.org/officeDocument/2006/relationships/image" Target="../media/image76.jpeg"/><Relationship Id="rId30" Type="http://schemas.openxmlformats.org/officeDocument/2006/relationships/image" Target="../media/image79.jpeg"/><Relationship Id="rId35" Type="http://schemas.openxmlformats.org/officeDocument/2006/relationships/image" Target="../media/image84.jpeg"/><Relationship Id="rId43" Type="http://schemas.openxmlformats.org/officeDocument/2006/relationships/image" Target="../media/image92.png"/><Relationship Id="rId48" Type="http://schemas.openxmlformats.org/officeDocument/2006/relationships/image" Target="../media/image97.png"/><Relationship Id="rId56" Type="http://schemas.openxmlformats.org/officeDocument/2006/relationships/image" Target="../media/image105.png"/><Relationship Id="rId8" Type="http://schemas.openxmlformats.org/officeDocument/2006/relationships/image" Target="../media/image57.png"/><Relationship Id="rId51" Type="http://schemas.openxmlformats.org/officeDocument/2006/relationships/image" Target="../media/image100.png"/><Relationship Id="rId3" Type="http://schemas.openxmlformats.org/officeDocument/2006/relationships/image" Target="../media/image52.png"/><Relationship Id="rId12" Type="http://schemas.openxmlformats.org/officeDocument/2006/relationships/image" Target="../media/image61.png"/><Relationship Id="rId17" Type="http://schemas.openxmlformats.org/officeDocument/2006/relationships/image" Target="../media/image66.jpeg"/><Relationship Id="rId25" Type="http://schemas.openxmlformats.org/officeDocument/2006/relationships/image" Target="../media/image74.jpeg"/><Relationship Id="rId33" Type="http://schemas.openxmlformats.org/officeDocument/2006/relationships/image" Target="../media/image82.jpeg"/><Relationship Id="rId38" Type="http://schemas.openxmlformats.org/officeDocument/2006/relationships/image" Target="../media/image87.jpeg"/><Relationship Id="rId46" Type="http://schemas.openxmlformats.org/officeDocument/2006/relationships/image" Target="../media/image95.png"/><Relationship Id="rId59" Type="http://schemas.openxmlformats.org/officeDocument/2006/relationships/image" Target="../media/image108.png"/><Relationship Id="rId20" Type="http://schemas.openxmlformats.org/officeDocument/2006/relationships/image" Target="../media/image69.jpeg"/><Relationship Id="rId41" Type="http://schemas.openxmlformats.org/officeDocument/2006/relationships/image" Target="../media/image90.jpeg"/><Relationship Id="rId54" Type="http://schemas.openxmlformats.org/officeDocument/2006/relationships/image" Target="../media/image103.jpeg"/><Relationship Id="rId62" Type="http://schemas.openxmlformats.org/officeDocument/2006/relationships/image" Target="../media/image111.png"/><Relationship Id="rId1" Type="http://schemas.openxmlformats.org/officeDocument/2006/relationships/slideLayout" Target="../slideLayouts/slideLayout25.xml"/><Relationship Id="rId6" Type="http://schemas.openxmlformats.org/officeDocument/2006/relationships/image" Target="../media/image55.png"/><Relationship Id="rId15" Type="http://schemas.openxmlformats.org/officeDocument/2006/relationships/image" Target="../media/image64.jpeg"/><Relationship Id="rId23" Type="http://schemas.openxmlformats.org/officeDocument/2006/relationships/image" Target="../media/image72.jpeg"/><Relationship Id="rId28" Type="http://schemas.openxmlformats.org/officeDocument/2006/relationships/image" Target="../media/image77.jpeg"/><Relationship Id="rId36" Type="http://schemas.openxmlformats.org/officeDocument/2006/relationships/image" Target="../media/image85.jpeg"/><Relationship Id="rId49" Type="http://schemas.openxmlformats.org/officeDocument/2006/relationships/image" Target="../media/image98.png"/><Relationship Id="rId57" Type="http://schemas.openxmlformats.org/officeDocument/2006/relationships/image" Target="../media/image106.png"/><Relationship Id="rId10" Type="http://schemas.openxmlformats.org/officeDocument/2006/relationships/image" Target="../media/image59.png"/><Relationship Id="rId31" Type="http://schemas.openxmlformats.org/officeDocument/2006/relationships/image" Target="../media/image80.png"/><Relationship Id="rId44" Type="http://schemas.openxmlformats.org/officeDocument/2006/relationships/image" Target="../media/image93.png"/><Relationship Id="rId52" Type="http://schemas.openxmlformats.org/officeDocument/2006/relationships/image" Target="../media/image101.png"/><Relationship Id="rId60" Type="http://schemas.openxmlformats.org/officeDocument/2006/relationships/image" Target="../media/image109.png"/><Relationship Id="rId4" Type="http://schemas.openxmlformats.org/officeDocument/2006/relationships/image" Target="../media/image53.png"/><Relationship Id="rId9" Type="http://schemas.openxmlformats.org/officeDocument/2006/relationships/image" Target="../media/image58.png"/></Relationships>
</file>

<file path=ppt/slides/_rels/slide30.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182.svg"/></Relationships>
</file>

<file path=ppt/slides/_rels/slide31.xml.rels><?xml version="1.0" encoding="UTF-8" standalone="yes"?>
<Relationships xmlns="http://schemas.openxmlformats.org/package/2006/relationships"><Relationship Id="rId3" Type="http://schemas.openxmlformats.org/officeDocument/2006/relationships/image" Target="../media/image182.svg"/><Relationship Id="rId2" Type="http://schemas.openxmlformats.org/officeDocument/2006/relationships/image" Target="../media/image181.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27.xml"/><Relationship Id="rId1" Type="http://schemas.openxmlformats.org/officeDocument/2006/relationships/slideLayout" Target="../slideLayouts/slideLayout32.xml"/><Relationship Id="rId5" Type="http://schemas.openxmlformats.org/officeDocument/2006/relationships/chart" Target="../charts/chart4.xml"/><Relationship Id="rId4" Type="http://schemas.openxmlformats.org/officeDocument/2006/relationships/image" Target="../media/image182.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182.svg"/><Relationship Id="rId4" Type="http://schemas.openxmlformats.org/officeDocument/2006/relationships/image" Target="../media/image181.png"/></Relationships>
</file>

<file path=ppt/slides/_rels/slide36.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notesSlide" Target="../notesSlides/notesSlide30.xml"/><Relationship Id="rId1" Type="http://schemas.openxmlformats.org/officeDocument/2006/relationships/slideLayout" Target="../slideLayouts/slideLayout26.xml"/><Relationship Id="rId5" Type="http://schemas.openxmlformats.org/officeDocument/2006/relationships/image" Target="../media/image196.svg"/><Relationship Id="rId4" Type="http://schemas.openxmlformats.org/officeDocument/2006/relationships/image" Target="../media/image19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182.svg"/><Relationship Id="rId2" Type="http://schemas.openxmlformats.org/officeDocument/2006/relationships/image" Target="../media/image181.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33.jpe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236.jpeg"/><Relationship Id="rId5" Type="http://schemas.openxmlformats.org/officeDocument/2006/relationships/image" Target="../media/image235.jpeg"/><Relationship Id="rId4" Type="http://schemas.openxmlformats.org/officeDocument/2006/relationships/image" Target="../media/image234.jpeg"/></Relationships>
</file>

<file path=ppt/slides/_rels/slide4.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jpeg"/><Relationship Id="rId18" Type="http://schemas.openxmlformats.org/officeDocument/2006/relationships/image" Target="../media/image127.jpeg"/><Relationship Id="rId26" Type="http://schemas.openxmlformats.org/officeDocument/2006/relationships/image" Target="../media/image135.jpeg"/><Relationship Id="rId3" Type="http://schemas.openxmlformats.org/officeDocument/2006/relationships/image" Target="../media/image112.jpeg"/><Relationship Id="rId21" Type="http://schemas.openxmlformats.org/officeDocument/2006/relationships/image" Target="../media/image130.jpeg"/><Relationship Id="rId7" Type="http://schemas.openxmlformats.org/officeDocument/2006/relationships/image" Target="../media/image116.png"/><Relationship Id="rId12" Type="http://schemas.openxmlformats.org/officeDocument/2006/relationships/image" Target="../media/image121.jpeg"/><Relationship Id="rId17" Type="http://schemas.openxmlformats.org/officeDocument/2006/relationships/image" Target="../media/image126.jpeg"/><Relationship Id="rId25" Type="http://schemas.openxmlformats.org/officeDocument/2006/relationships/image" Target="../media/image134.jpeg"/><Relationship Id="rId2" Type="http://schemas.openxmlformats.org/officeDocument/2006/relationships/notesSlide" Target="../notesSlides/notesSlide4.xml"/><Relationship Id="rId16" Type="http://schemas.openxmlformats.org/officeDocument/2006/relationships/image" Target="../media/image125.jpeg"/><Relationship Id="rId20" Type="http://schemas.openxmlformats.org/officeDocument/2006/relationships/image" Target="../media/image129.jpeg"/><Relationship Id="rId29" Type="http://schemas.openxmlformats.org/officeDocument/2006/relationships/image" Target="../media/image138.png"/><Relationship Id="rId1" Type="http://schemas.openxmlformats.org/officeDocument/2006/relationships/slideLayout" Target="../slideLayouts/slideLayout25.xml"/><Relationship Id="rId6" Type="http://schemas.openxmlformats.org/officeDocument/2006/relationships/image" Target="../media/image115.jpeg"/><Relationship Id="rId11" Type="http://schemas.openxmlformats.org/officeDocument/2006/relationships/image" Target="../media/image120.jpeg"/><Relationship Id="rId24" Type="http://schemas.openxmlformats.org/officeDocument/2006/relationships/image" Target="../media/image133.jpeg"/><Relationship Id="rId5" Type="http://schemas.openxmlformats.org/officeDocument/2006/relationships/image" Target="../media/image114.jpeg"/><Relationship Id="rId15" Type="http://schemas.openxmlformats.org/officeDocument/2006/relationships/image" Target="../media/image124.jpeg"/><Relationship Id="rId23" Type="http://schemas.openxmlformats.org/officeDocument/2006/relationships/image" Target="../media/image132.png"/><Relationship Id="rId28" Type="http://schemas.openxmlformats.org/officeDocument/2006/relationships/image" Target="../media/image137.jpeg"/><Relationship Id="rId10" Type="http://schemas.openxmlformats.org/officeDocument/2006/relationships/image" Target="../media/image119.jpeg"/><Relationship Id="rId19" Type="http://schemas.openxmlformats.org/officeDocument/2006/relationships/image" Target="../media/image128.jpeg"/><Relationship Id="rId4" Type="http://schemas.openxmlformats.org/officeDocument/2006/relationships/image" Target="../media/image113.jpeg"/><Relationship Id="rId9" Type="http://schemas.openxmlformats.org/officeDocument/2006/relationships/image" Target="../media/image118.jpeg"/><Relationship Id="rId14" Type="http://schemas.openxmlformats.org/officeDocument/2006/relationships/image" Target="../media/image123.jpeg"/><Relationship Id="rId22" Type="http://schemas.openxmlformats.org/officeDocument/2006/relationships/image" Target="../media/image131.jpeg"/><Relationship Id="rId27" Type="http://schemas.openxmlformats.org/officeDocument/2006/relationships/image" Target="../media/image136.png"/><Relationship Id="rId30" Type="http://schemas.openxmlformats.org/officeDocument/2006/relationships/image" Target="../media/image139.jpeg"/></Relationships>
</file>

<file path=ppt/slides/_rels/slide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image" Target="../media/image149.sv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47.svg"/><Relationship Id="rId5" Type="http://schemas.openxmlformats.org/officeDocument/2006/relationships/image" Target="../media/image146.png"/><Relationship Id="rId4" Type="http://schemas.openxmlformats.org/officeDocument/2006/relationships/image" Target="../media/image145.svg"/></Relationships>
</file>

<file path=ppt/slides/_rels/slide8.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0.png"/><Relationship Id="rId7" Type="http://schemas.openxmlformats.org/officeDocument/2006/relationships/image" Target="../media/image154.svg"/><Relationship Id="rId12" Type="http://schemas.openxmlformats.org/officeDocument/2006/relationships/image" Target="../media/image159.sv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53.png"/><Relationship Id="rId11" Type="http://schemas.openxmlformats.org/officeDocument/2006/relationships/image" Target="../media/image158.png"/><Relationship Id="rId5" Type="http://schemas.openxmlformats.org/officeDocument/2006/relationships/image" Target="../media/image152.svg"/><Relationship Id="rId10" Type="http://schemas.openxmlformats.org/officeDocument/2006/relationships/image" Target="../media/image157.png"/><Relationship Id="rId4" Type="http://schemas.openxmlformats.org/officeDocument/2006/relationships/image" Target="../media/image151.png"/><Relationship Id="rId9" Type="http://schemas.openxmlformats.org/officeDocument/2006/relationships/image" Target="../media/image156.svg"/></Relationships>
</file>

<file path=ppt/slides/_rels/slide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6512" y="2420888"/>
            <a:ext cx="9361040" cy="1292662"/>
          </a:xfrm>
          <a:prstGeom prst="rect">
            <a:avLst/>
          </a:prstGeom>
          <a:noFill/>
        </p:spPr>
        <p:txBody>
          <a:bodyPr wrap="square" rtlCol="0">
            <a:spAutoFit/>
          </a:bodyPr>
          <a:lstStyle/>
          <a:p>
            <a:r>
              <a:rPr lang="fr-FR" sz="5200" spc="-300" dirty="0">
                <a:solidFill>
                  <a:schemeClr val="bg1"/>
                </a:solidFill>
                <a:latin typeface="Prototype" panose="02000400000000000000" pitchFamily="2" charset="0"/>
                <a:cs typeface="Prototype" panose="02000400000000000000" pitchFamily="2" charset="0"/>
              </a:rPr>
              <a:t>Le BIO chez les 18-24 ans en 2030</a:t>
            </a:r>
          </a:p>
          <a:p>
            <a:r>
              <a:rPr lang="fr-FR" sz="2600" i="1" dirty="0">
                <a:solidFill>
                  <a:schemeClr val="bg1"/>
                </a:solidFill>
                <a:latin typeface="Prototype" panose="02000400000000000000" pitchFamily="2" charset="0"/>
                <a:cs typeface="Prototype" panose="02000400000000000000" pitchFamily="2" charset="0"/>
              </a:rPr>
              <a:t>Comprendre aujourd’hui, pour mieux anticiper demain</a:t>
            </a:r>
          </a:p>
        </p:txBody>
      </p:sp>
      <p:sp>
        <p:nvSpPr>
          <p:cNvPr id="4" name="Rectangle 3"/>
          <p:cNvSpPr/>
          <p:nvPr/>
        </p:nvSpPr>
        <p:spPr>
          <a:xfrm>
            <a:off x="1170815" y="4320386"/>
            <a:ext cx="2553904" cy="2492990"/>
          </a:xfrm>
          <a:prstGeom prst="rect">
            <a:avLst/>
          </a:prstGeom>
        </p:spPr>
        <p:txBody>
          <a:bodyPr wrap="none">
            <a:spAutoFit/>
          </a:bodyPr>
          <a:lstStyle/>
          <a:p>
            <a:pPr algn="ctr"/>
            <a:endParaRPr lang="fr-FR" sz="2600" dirty="0">
              <a:solidFill>
                <a:schemeClr val="bg1"/>
              </a:solidFill>
              <a:latin typeface="Prototype" pitchFamily="2" charset="0"/>
              <a:cs typeface="Prototype" pitchFamily="2" charset="0"/>
            </a:endParaRPr>
          </a:p>
          <a:p>
            <a:pPr algn="ctr"/>
            <a:endParaRPr lang="fr-FR" sz="2600" dirty="0">
              <a:solidFill>
                <a:schemeClr val="bg1"/>
              </a:solidFill>
              <a:latin typeface="Prototype" pitchFamily="2" charset="0"/>
              <a:cs typeface="Prototype" pitchFamily="2" charset="0"/>
            </a:endParaRPr>
          </a:p>
          <a:p>
            <a:pPr algn="ctr"/>
            <a:endParaRPr lang="fr-FR" sz="2600" dirty="0">
              <a:solidFill>
                <a:schemeClr val="bg1"/>
              </a:solidFill>
              <a:latin typeface="Prototype" pitchFamily="2" charset="0"/>
              <a:cs typeface="Prototype" pitchFamily="2" charset="0"/>
            </a:endParaRPr>
          </a:p>
          <a:p>
            <a:pPr algn="ctr"/>
            <a:r>
              <a:rPr lang="fr-FR" sz="2600" dirty="0">
                <a:solidFill>
                  <a:schemeClr val="bg1"/>
                </a:solidFill>
                <a:latin typeface="Prototype" pitchFamily="2" charset="0"/>
                <a:cs typeface="Prototype" pitchFamily="2" charset="0"/>
              </a:rPr>
              <a:t>Etude Cluster BIO</a:t>
            </a:r>
          </a:p>
          <a:p>
            <a:pPr algn="ctr"/>
            <a:r>
              <a:rPr lang="fr-FR" sz="2600" dirty="0">
                <a:solidFill>
                  <a:schemeClr val="bg1"/>
                </a:solidFill>
                <a:latin typeface="Prototype" pitchFamily="2" charset="0"/>
                <a:cs typeface="Prototype" pitchFamily="2" charset="0"/>
              </a:rPr>
              <a:t>Living Lab</a:t>
            </a:r>
          </a:p>
          <a:p>
            <a:pPr algn="ctr"/>
            <a:r>
              <a:rPr lang="fr-FR" sz="2600" dirty="0">
                <a:solidFill>
                  <a:schemeClr val="bg1"/>
                </a:solidFill>
                <a:latin typeface="Prototype" pitchFamily="2" charset="0"/>
                <a:cs typeface="Prototype" pitchFamily="2" charset="0"/>
              </a:rPr>
              <a:t>2017-2018</a:t>
            </a:r>
          </a:p>
        </p:txBody>
      </p:sp>
      <p:pic>
        <p:nvPicPr>
          <p:cNvPr id="5" name="Image 4" descr="BNDlogo_2018_1.jpg">
            <a:extLst>
              <a:ext uri="{FF2B5EF4-FFF2-40B4-BE49-F238E27FC236}">
                <a16:creationId xmlns:a16="http://schemas.microsoft.com/office/drawing/2014/main" id="{9C61D511-B5C9-9143-B3BC-2F6309367D8C}"/>
              </a:ext>
            </a:extLst>
          </p:cNvPr>
          <p:cNvPicPr>
            <a:picLocks noChangeAspect="1"/>
          </p:cNvPicPr>
          <p:nvPr/>
        </p:nvPicPr>
        <p:blipFill>
          <a:blip r:embed="rId3" cstate="print"/>
          <a:stretch>
            <a:fillRect/>
          </a:stretch>
        </p:blipFill>
        <p:spPr>
          <a:xfrm>
            <a:off x="971600" y="4149080"/>
            <a:ext cx="2933548" cy="1152128"/>
          </a:xfrm>
          <a:prstGeom prst="rect">
            <a:avLst/>
          </a:prstGeom>
        </p:spPr>
      </p:pic>
    </p:spTree>
    <p:extLst>
      <p:ext uri="{BB962C8B-B14F-4D97-AF65-F5344CB8AC3E}">
        <p14:creationId xmlns:p14="http://schemas.microsoft.com/office/powerpoint/2010/main" val="1921637033"/>
      </p:ext>
    </p:extLst>
  </p:cSld>
  <p:clrMapOvr>
    <a:masterClrMapping/>
  </p:clrMapOvr>
  <mc:AlternateContent xmlns:mc="http://schemas.openxmlformats.org/markup-compatibility/2006" xmlns:p14="http://schemas.microsoft.com/office/powerpoint/2010/main">
    <mc:Choice Requires="p14">
      <p:transition spd="slow" p14:dur="2700">
        <p14:reveal/>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15641" y="22091"/>
            <a:ext cx="9051457" cy="480998"/>
          </a:xfrm>
          <a:prstGeom prst="rect">
            <a:avLst/>
          </a:prstGeom>
          <a:noFill/>
        </p:spPr>
        <p:txBody>
          <a:bodyPr wrap="square" lIns="80105" tIns="40053" rIns="80105" bIns="40053" rtlCol="0">
            <a:spAutoFit/>
          </a:bodyPr>
          <a:lstStyle/>
          <a:p>
            <a:r>
              <a:rPr lang="fr-FR" sz="2600" cap="all" dirty="0">
                <a:solidFill>
                  <a:schemeClr val="bg1"/>
                </a:solidFill>
                <a:latin typeface="Prototype" pitchFamily="2" charset="0"/>
                <a:cs typeface="Prototype" pitchFamily="2" charset="0"/>
              </a:rPr>
              <a:t>Méthodologie de l’étude</a:t>
            </a:r>
          </a:p>
        </p:txBody>
      </p:sp>
      <p:pic>
        <p:nvPicPr>
          <p:cNvPr id="4" name="Graphique 3" descr="Calendrier mensuel">
            <a:extLst>
              <a:ext uri="{FF2B5EF4-FFF2-40B4-BE49-F238E27FC236}">
                <a16:creationId xmlns:a16="http://schemas.microsoft.com/office/drawing/2014/main" id="{BA622DF7-28A1-4293-B383-5E73D643DD3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0373" y="2420888"/>
            <a:ext cx="914400" cy="914400"/>
          </a:xfrm>
          <a:prstGeom prst="rect">
            <a:avLst/>
          </a:prstGeom>
        </p:spPr>
      </p:pic>
      <p:pic>
        <p:nvPicPr>
          <p:cNvPr id="5" name="Graphique 4" descr="Cible">
            <a:extLst>
              <a:ext uri="{FF2B5EF4-FFF2-40B4-BE49-F238E27FC236}">
                <a16:creationId xmlns:a16="http://schemas.microsoft.com/office/drawing/2014/main" id="{9001A023-276B-4DE7-A4CF-E8D56413729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0373" y="3716451"/>
            <a:ext cx="914400" cy="914400"/>
          </a:xfrm>
          <a:prstGeom prst="rect">
            <a:avLst/>
          </a:prstGeom>
        </p:spPr>
      </p:pic>
      <p:sp>
        <p:nvSpPr>
          <p:cNvPr id="7" name="Rectangle 6">
            <a:extLst>
              <a:ext uri="{FF2B5EF4-FFF2-40B4-BE49-F238E27FC236}">
                <a16:creationId xmlns:a16="http://schemas.microsoft.com/office/drawing/2014/main" id="{A79F1D29-92AA-4F3B-873C-71DA4B1F718C}"/>
              </a:ext>
            </a:extLst>
          </p:cNvPr>
          <p:cNvSpPr/>
          <p:nvPr/>
        </p:nvSpPr>
        <p:spPr>
          <a:xfrm>
            <a:off x="1475656" y="1340187"/>
            <a:ext cx="7668344" cy="892552"/>
          </a:xfrm>
          <a:prstGeom prst="rect">
            <a:avLst/>
          </a:prstGeom>
        </p:spPr>
        <p:txBody>
          <a:bodyPr wrap="square">
            <a:spAutoFit/>
          </a:bodyPr>
          <a:lstStyle/>
          <a:p>
            <a:r>
              <a:rPr lang="fr-FR" sz="3000" b="1" dirty="0">
                <a:solidFill>
                  <a:srgbClr val="542804"/>
                </a:solidFill>
                <a:latin typeface="Myriad Pro" panose="020B0503030403020204" pitchFamily="34" charset="0"/>
                <a:ea typeface="SimSun" panose="02010600030101010101" pitchFamily="2" charset="-122"/>
                <a:cs typeface="Times New Roman" panose="02020603050405020304" pitchFamily="18" charset="0"/>
              </a:rPr>
              <a:t>554</a:t>
            </a:r>
            <a:r>
              <a:rPr lang="fr-FR" sz="3000" b="1" dirty="0">
                <a:solidFill>
                  <a:srgbClr val="05375A"/>
                </a:solidFill>
                <a:latin typeface="Myriad Pro" panose="020B0503030403020204" pitchFamily="34" charset="0"/>
                <a:ea typeface="SimSun" panose="02010600030101010101" pitchFamily="2" charset="-122"/>
                <a:cs typeface="Times New Roman" panose="02020603050405020304" pitchFamily="18" charset="0"/>
              </a:rPr>
              <a:t> </a:t>
            </a:r>
            <a:r>
              <a:rPr lang="fr-FR" sz="2200" dirty="0">
                <a:latin typeface="Myriad Pro" panose="020B0503030403020204" pitchFamily="34" charset="0"/>
                <a:ea typeface="SimSun" panose="02010600030101010101" pitchFamily="2" charset="-122"/>
                <a:cs typeface="Times New Roman" panose="02020603050405020304" pitchFamily="18" charset="0"/>
              </a:rPr>
              <a:t>familles représentatives des familles françaises interrogées par internet en binôme parents-enfants entre 7 et 14 ans </a:t>
            </a:r>
            <a:endParaRPr lang="fr-FR" sz="2200" dirty="0">
              <a:latin typeface="Myriad Pro" panose="020B0503030403020204" pitchFamily="34" charset="0"/>
            </a:endParaRPr>
          </a:p>
        </p:txBody>
      </p:sp>
      <p:sp>
        <p:nvSpPr>
          <p:cNvPr id="8" name="Rectangle 7">
            <a:extLst>
              <a:ext uri="{FF2B5EF4-FFF2-40B4-BE49-F238E27FC236}">
                <a16:creationId xmlns:a16="http://schemas.microsoft.com/office/drawing/2014/main" id="{E9090562-682A-4F1F-9ED9-336C653B3806}"/>
              </a:ext>
            </a:extLst>
          </p:cNvPr>
          <p:cNvSpPr/>
          <p:nvPr/>
        </p:nvSpPr>
        <p:spPr>
          <a:xfrm>
            <a:off x="1475656" y="3709481"/>
            <a:ext cx="7668344" cy="1015663"/>
          </a:xfrm>
          <a:prstGeom prst="rect">
            <a:avLst/>
          </a:prstGeom>
        </p:spPr>
        <p:txBody>
          <a:bodyPr wrap="square">
            <a:spAutoFit/>
          </a:bodyPr>
          <a:lstStyle/>
          <a:p>
            <a:r>
              <a:rPr lang="fr-FR" sz="3000" b="1" dirty="0">
                <a:solidFill>
                  <a:srgbClr val="542804"/>
                </a:solidFill>
                <a:latin typeface="Myriad Pro" panose="020B0503030403020204" pitchFamily="34" charset="0"/>
                <a:ea typeface="SimSun" panose="02010600030101010101" pitchFamily="2" charset="-122"/>
                <a:cs typeface="Times New Roman" panose="02020603050405020304" pitchFamily="18" charset="0"/>
              </a:rPr>
              <a:t>Représentativité assurée par la méthode des quotas</a:t>
            </a:r>
            <a:endParaRPr lang="fr-FR" sz="2200" dirty="0">
              <a:latin typeface="Myriad Pro" panose="020B0503030403020204" pitchFamily="34" charset="0"/>
            </a:endParaRPr>
          </a:p>
        </p:txBody>
      </p:sp>
      <p:sp>
        <p:nvSpPr>
          <p:cNvPr id="9" name="Rectangle 8">
            <a:extLst>
              <a:ext uri="{FF2B5EF4-FFF2-40B4-BE49-F238E27FC236}">
                <a16:creationId xmlns:a16="http://schemas.microsoft.com/office/drawing/2014/main" id="{A8D64E9C-22F6-47A2-9D7A-B9F90AE4B9AE}"/>
              </a:ext>
            </a:extLst>
          </p:cNvPr>
          <p:cNvSpPr/>
          <p:nvPr/>
        </p:nvSpPr>
        <p:spPr>
          <a:xfrm>
            <a:off x="1475656" y="2565266"/>
            <a:ext cx="6336704" cy="553998"/>
          </a:xfrm>
          <a:prstGeom prst="rect">
            <a:avLst/>
          </a:prstGeom>
        </p:spPr>
        <p:txBody>
          <a:bodyPr wrap="square">
            <a:spAutoFit/>
          </a:bodyPr>
          <a:lstStyle/>
          <a:p>
            <a:r>
              <a:rPr lang="fr-FR" sz="3000" b="1" dirty="0">
                <a:solidFill>
                  <a:srgbClr val="542804"/>
                </a:solidFill>
                <a:latin typeface="Myriad Pro" panose="020B0503030403020204" pitchFamily="34" charset="0"/>
                <a:ea typeface="SimSun" panose="02010600030101010101" pitchFamily="2" charset="-122"/>
                <a:cs typeface="Times New Roman" panose="02020603050405020304" pitchFamily="18" charset="0"/>
              </a:rPr>
              <a:t>du 10 au 21 novembre 2017</a:t>
            </a:r>
            <a:endParaRPr lang="fr-FR" sz="3000" b="1" dirty="0">
              <a:solidFill>
                <a:srgbClr val="542804"/>
              </a:solidFill>
              <a:latin typeface="Myriad Pro" panose="020B0503030403020204" pitchFamily="34" charset="0"/>
            </a:endParaRPr>
          </a:p>
        </p:txBody>
      </p:sp>
      <p:pic>
        <p:nvPicPr>
          <p:cNvPr id="10" name="Graphique 9" descr="Liste">
            <a:extLst>
              <a:ext uri="{FF2B5EF4-FFF2-40B4-BE49-F238E27FC236}">
                <a16:creationId xmlns:a16="http://schemas.microsoft.com/office/drawing/2014/main" id="{67994F93-FE40-4D14-A91B-8C3AB86065E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2178" y="5178896"/>
            <a:ext cx="914400" cy="914400"/>
          </a:xfrm>
          <a:prstGeom prst="rect">
            <a:avLst/>
          </a:prstGeom>
        </p:spPr>
      </p:pic>
      <p:sp>
        <p:nvSpPr>
          <p:cNvPr id="11" name="ZoneTexte 10">
            <a:extLst>
              <a:ext uri="{FF2B5EF4-FFF2-40B4-BE49-F238E27FC236}">
                <a16:creationId xmlns:a16="http://schemas.microsoft.com/office/drawing/2014/main" id="{33A6F495-14F5-4F27-A623-A657D394C7BF}"/>
              </a:ext>
            </a:extLst>
          </p:cNvPr>
          <p:cNvSpPr txBox="1"/>
          <p:nvPr/>
        </p:nvSpPr>
        <p:spPr>
          <a:xfrm>
            <a:off x="363517" y="1124744"/>
            <a:ext cx="1008112" cy="1323439"/>
          </a:xfrm>
          <a:prstGeom prst="rect">
            <a:avLst/>
          </a:prstGeom>
          <a:noFill/>
        </p:spPr>
        <p:txBody>
          <a:bodyPr wrap="square" rtlCol="0">
            <a:spAutoFit/>
          </a:bodyPr>
          <a:lstStyle/>
          <a:p>
            <a:r>
              <a:rPr lang="fr-FR" sz="8000" dirty="0">
                <a:solidFill>
                  <a:srgbClr val="542804"/>
                </a:solidFill>
                <a:latin typeface="Aharoni" panose="02010803020104030203" pitchFamily="2" charset="-79"/>
                <a:cs typeface="Aharoni" panose="02010803020104030203" pitchFamily="2" charset="-79"/>
              </a:rPr>
              <a:t>@</a:t>
            </a:r>
          </a:p>
        </p:txBody>
      </p:sp>
      <p:sp>
        <p:nvSpPr>
          <p:cNvPr id="12" name="Rectangle 11">
            <a:extLst>
              <a:ext uri="{FF2B5EF4-FFF2-40B4-BE49-F238E27FC236}">
                <a16:creationId xmlns:a16="http://schemas.microsoft.com/office/drawing/2014/main" id="{ABEAA715-AB1A-4923-A43E-2D2C14D521D3}"/>
              </a:ext>
            </a:extLst>
          </p:cNvPr>
          <p:cNvSpPr/>
          <p:nvPr/>
        </p:nvSpPr>
        <p:spPr>
          <a:xfrm>
            <a:off x="1475656" y="5312231"/>
            <a:ext cx="6984776" cy="553998"/>
          </a:xfrm>
          <a:prstGeom prst="rect">
            <a:avLst/>
          </a:prstGeom>
        </p:spPr>
        <p:txBody>
          <a:bodyPr wrap="square">
            <a:spAutoFit/>
          </a:bodyPr>
          <a:lstStyle/>
          <a:p>
            <a:r>
              <a:rPr lang="fr-FR" sz="3000" b="1" dirty="0">
                <a:solidFill>
                  <a:srgbClr val="542804"/>
                </a:solidFill>
                <a:latin typeface="Myriad Pro" panose="020B0503030403020204" pitchFamily="34" charset="0"/>
              </a:rPr>
              <a:t>112</a:t>
            </a:r>
            <a:r>
              <a:rPr lang="fr-FR" sz="3000" dirty="0">
                <a:latin typeface="Myriad Pro" panose="020B0503030403020204" pitchFamily="34" charset="0"/>
              </a:rPr>
              <a:t> </a:t>
            </a:r>
            <a:r>
              <a:rPr lang="fr-FR" sz="2200" dirty="0">
                <a:latin typeface="Myriad Pro" panose="020B0503030403020204" pitchFamily="34" charset="0"/>
              </a:rPr>
              <a:t>indicateurs  testés</a:t>
            </a:r>
          </a:p>
        </p:txBody>
      </p:sp>
      <p:sp>
        <p:nvSpPr>
          <p:cNvPr id="15" name="Rectangle 14">
            <a:extLst>
              <a:ext uri="{FF2B5EF4-FFF2-40B4-BE49-F238E27FC236}">
                <a16:creationId xmlns:a16="http://schemas.microsoft.com/office/drawing/2014/main" id="{E0098D8F-0CB5-4CE7-86D8-5873D2748409}"/>
              </a:ext>
            </a:extLst>
          </p:cNvPr>
          <p:cNvSpPr/>
          <p:nvPr/>
        </p:nvSpPr>
        <p:spPr>
          <a:xfrm>
            <a:off x="2649764" y="780088"/>
            <a:ext cx="3243132" cy="707886"/>
          </a:xfrm>
          <a:prstGeom prst="rect">
            <a:avLst/>
          </a:prstGeom>
        </p:spPr>
        <p:txBody>
          <a:bodyPr wrap="none">
            <a:spAutoFit/>
          </a:bodyPr>
          <a:lstStyle/>
          <a:p>
            <a:pPr algn="just"/>
            <a:r>
              <a:rPr lang="fr-FR" sz="4000" dirty="0">
                <a:solidFill>
                  <a:srgbClr val="542804"/>
                </a:solidFill>
                <a:latin typeface="Letter Gothic Std" pitchFamily="49" charset="0"/>
                <a:cs typeface="Prototype" panose="02000400000000000000" pitchFamily="2" charset="0"/>
              </a:rPr>
              <a:t>QUANTITATIVE</a:t>
            </a:r>
          </a:p>
        </p:txBody>
      </p:sp>
    </p:spTree>
    <p:extLst>
      <p:ext uri="{BB962C8B-B14F-4D97-AF65-F5344CB8AC3E}">
        <p14:creationId xmlns:p14="http://schemas.microsoft.com/office/powerpoint/2010/main" val="261026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a:extLst>
              <a:ext uri="{FF2B5EF4-FFF2-40B4-BE49-F238E27FC236}">
                <a16:creationId xmlns:a16="http://schemas.microsoft.com/office/drawing/2014/main" id="{9006BEB5-80D3-4ADE-B72F-8C9ABB0AE6FB}"/>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1763688" y="1129139"/>
            <a:ext cx="4551235" cy="4551235"/>
          </a:xfrm>
          <a:prstGeom prst="rect">
            <a:avLst/>
          </a:prstGeom>
        </p:spPr>
      </p:pic>
      <p:sp>
        <p:nvSpPr>
          <p:cNvPr id="25" name="Rectangle 24">
            <a:extLst>
              <a:ext uri="{FF2B5EF4-FFF2-40B4-BE49-F238E27FC236}">
                <a16:creationId xmlns:a16="http://schemas.microsoft.com/office/drawing/2014/main" id="{85F505E1-5C40-49D8-8C61-E471954FC42F}"/>
              </a:ext>
            </a:extLst>
          </p:cNvPr>
          <p:cNvSpPr/>
          <p:nvPr/>
        </p:nvSpPr>
        <p:spPr>
          <a:xfrm>
            <a:off x="6084168" y="1998654"/>
            <a:ext cx="3033591" cy="236644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p:cNvSpPr txBox="1"/>
          <p:nvPr/>
        </p:nvSpPr>
        <p:spPr>
          <a:xfrm>
            <a:off x="15641" y="22091"/>
            <a:ext cx="9051457" cy="480998"/>
          </a:xfrm>
          <a:prstGeom prst="rect">
            <a:avLst/>
          </a:prstGeom>
          <a:noFill/>
        </p:spPr>
        <p:txBody>
          <a:bodyPr wrap="square" lIns="80105" tIns="40053" rIns="80105" bIns="40053" rtlCol="0">
            <a:spAutoFit/>
          </a:bodyPr>
          <a:lstStyle/>
          <a:p>
            <a:r>
              <a:rPr lang="fr-FR" sz="2600" cap="all" dirty="0">
                <a:solidFill>
                  <a:schemeClr val="bg1"/>
                </a:solidFill>
                <a:latin typeface="Prototype" pitchFamily="2" charset="0"/>
                <a:cs typeface="Prototype" pitchFamily="2" charset="0"/>
              </a:rPr>
              <a:t>Méthodologie de l’étude</a:t>
            </a:r>
          </a:p>
        </p:txBody>
      </p:sp>
      <p:grpSp>
        <p:nvGrpSpPr>
          <p:cNvPr id="22" name="Groupe 21">
            <a:extLst>
              <a:ext uri="{FF2B5EF4-FFF2-40B4-BE49-F238E27FC236}">
                <a16:creationId xmlns:a16="http://schemas.microsoft.com/office/drawing/2014/main" id="{EB3A6735-6573-4724-A571-FC26CE07450F}"/>
              </a:ext>
            </a:extLst>
          </p:cNvPr>
          <p:cNvGrpSpPr/>
          <p:nvPr/>
        </p:nvGrpSpPr>
        <p:grpSpPr>
          <a:xfrm>
            <a:off x="6162573" y="2124786"/>
            <a:ext cx="2990684" cy="2065838"/>
            <a:chOff x="276161" y="1721816"/>
            <a:chExt cx="4871903" cy="3006136"/>
          </a:xfrm>
        </p:grpSpPr>
        <p:sp>
          <p:nvSpPr>
            <p:cNvPr id="9" name="Rectangle 8">
              <a:extLst>
                <a:ext uri="{FF2B5EF4-FFF2-40B4-BE49-F238E27FC236}">
                  <a16:creationId xmlns:a16="http://schemas.microsoft.com/office/drawing/2014/main" id="{D395947F-D3B7-482B-B976-833BE4841479}"/>
                </a:ext>
              </a:extLst>
            </p:cNvPr>
            <p:cNvSpPr/>
            <p:nvPr/>
          </p:nvSpPr>
          <p:spPr>
            <a:xfrm>
              <a:off x="1152489" y="1902016"/>
              <a:ext cx="3398182" cy="537439"/>
            </a:xfrm>
            <a:prstGeom prst="rect">
              <a:avLst/>
            </a:prstGeom>
          </p:spPr>
          <p:txBody>
            <a:bodyPr wrap="none">
              <a:spAutoFit/>
            </a:bodyPr>
            <a:lstStyle/>
            <a:p>
              <a:r>
                <a:rPr lang="fr-FR" dirty="0">
                  <a:latin typeface="Myriad Pro" panose="020B0503030403020204" pitchFamily="34" charset="0"/>
                </a:rPr>
                <a:t>samedi 4 novembre</a:t>
              </a:r>
            </a:p>
          </p:txBody>
        </p:sp>
        <p:pic>
          <p:nvPicPr>
            <p:cNvPr id="11" name="Graphique 10" descr="Calendrier mensuel">
              <a:extLst>
                <a:ext uri="{FF2B5EF4-FFF2-40B4-BE49-F238E27FC236}">
                  <a16:creationId xmlns:a16="http://schemas.microsoft.com/office/drawing/2014/main" id="{D7F2C180-678A-456A-9E31-9697FA2EEE1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6161" y="1721816"/>
              <a:ext cx="914400" cy="914400"/>
            </a:xfrm>
            <a:prstGeom prst="rect">
              <a:avLst/>
            </a:prstGeom>
          </p:spPr>
        </p:pic>
        <p:pic>
          <p:nvPicPr>
            <p:cNvPr id="17" name="Graphique 16" descr="Discussion">
              <a:extLst>
                <a:ext uri="{FF2B5EF4-FFF2-40B4-BE49-F238E27FC236}">
                  <a16:creationId xmlns:a16="http://schemas.microsoft.com/office/drawing/2014/main" id="{460087A3-EBE2-4E48-8DA0-6878C501224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6161" y="3068960"/>
              <a:ext cx="914400" cy="914400"/>
            </a:xfrm>
            <a:prstGeom prst="rect">
              <a:avLst/>
            </a:prstGeom>
          </p:spPr>
        </p:pic>
        <p:pic>
          <p:nvPicPr>
            <p:cNvPr id="19" name="Graphique 18" descr="Œil">
              <a:extLst>
                <a:ext uri="{FF2B5EF4-FFF2-40B4-BE49-F238E27FC236}">
                  <a16:creationId xmlns:a16="http://schemas.microsoft.com/office/drawing/2014/main" id="{6BF6E8B6-C32D-4C0A-94E3-2ED96E410E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76161" y="2439938"/>
              <a:ext cx="914400" cy="914400"/>
            </a:xfrm>
            <a:prstGeom prst="rect">
              <a:avLst/>
            </a:prstGeom>
          </p:spPr>
        </p:pic>
        <p:sp>
          <p:nvSpPr>
            <p:cNvPr id="21" name="Rectangle 20">
              <a:extLst>
                <a:ext uri="{FF2B5EF4-FFF2-40B4-BE49-F238E27FC236}">
                  <a16:creationId xmlns:a16="http://schemas.microsoft.com/office/drawing/2014/main" id="{7EC30288-6E42-4A99-858F-F0966CD8BF26}"/>
                </a:ext>
              </a:extLst>
            </p:cNvPr>
            <p:cNvSpPr/>
            <p:nvPr/>
          </p:nvSpPr>
          <p:spPr>
            <a:xfrm>
              <a:off x="1152489" y="2527367"/>
              <a:ext cx="3173711" cy="671799"/>
            </a:xfrm>
            <a:prstGeom prst="rect">
              <a:avLst/>
            </a:prstGeom>
          </p:spPr>
          <p:txBody>
            <a:bodyPr wrap="none">
              <a:spAutoFit/>
            </a:bodyPr>
            <a:lstStyle/>
            <a:p>
              <a:r>
                <a:rPr lang="fr-FR" sz="2400" b="1" dirty="0">
                  <a:solidFill>
                    <a:schemeClr val="accent6">
                      <a:lumMod val="75000"/>
                    </a:schemeClr>
                  </a:solidFill>
                  <a:latin typeface="Myriad Pro" panose="020B0503030403020204" pitchFamily="34" charset="0"/>
                </a:rPr>
                <a:t>160</a:t>
              </a:r>
              <a:r>
                <a:rPr lang="fr-FR" b="1" dirty="0">
                  <a:solidFill>
                    <a:schemeClr val="accent6">
                      <a:lumMod val="75000"/>
                    </a:schemeClr>
                  </a:solidFill>
                  <a:latin typeface="Myriad Pro" panose="020B0503030403020204" pitchFamily="34" charset="0"/>
                </a:rPr>
                <a:t> </a:t>
              </a:r>
              <a:r>
                <a:rPr lang="fr-FR" dirty="0"/>
                <a:t>observations</a:t>
              </a:r>
              <a:endParaRPr lang="fr-FR" dirty="0">
                <a:solidFill>
                  <a:schemeClr val="accent6">
                    <a:lumMod val="75000"/>
                  </a:schemeClr>
                </a:solidFill>
                <a:latin typeface="Myriad Pro" panose="020B0503030403020204" pitchFamily="34" charset="0"/>
              </a:endParaRPr>
            </a:p>
          </p:txBody>
        </p:sp>
        <p:sp>
          <p:nvSpPr>
            <p:cNvPr id="20" name="Rectangle 19">
              <a:extLst>
                <a:ext uri="{FF2B5EF4-FFF2-40B4-BE49-F238E27FC236}">
                  <a16:creationId xmlns:a16="http://schemas.microsoft.com/office/drawing/2014/main" id="{F3EFC4CD-3F55-46DE-8103-AEBE16DFDB91}"/>
                </a:ext>
              </a:extLst>
            </p:cNvPr>
            <p:cNvSpPr/>
            <p:nvPr/>
          </p:nvSpPr>
          <p:spPr>
            <a:xfrm>
              <a:off x="1152489" y="3249994"/>
              <a:ext cx="3995575" cy="1477958"/>
            </a:xfrm>
            <a:prstGeom prst="rect">
              <a:avLst/>
            </a:prstGeom>
          </p:spPr>
          <p:txBody>
            <a:bodyPr wrap="square">
              <a:spAutoFit/>
            </a:bodyPr>
            <a:lstStyle/>
            <a:p>
              <a:r>
                <a:rPr lang="fr-FR" sz="2400" b="1" dirty="0">
                  <a:solidFill>
                    <a:schemeClr val="accent6">
                      <a:lumMod val="75000"/>
                    </a:schemeClr>
                  </a:solidFill>
                </a:rPr>
                <a:t>17 familles </a:t>
              </a:r>
              <a:r>
                <a:rPr lang="fr-FR" dirty="0"/>
                <a:t>interrogées en sortie de magasin</a:t>
              </a:r>
            </a:p>
          </p:txBody>
        </p:sp>
      </p:grpSp>
      <p:pic>
        <p:nvPicPr>
          <p:cNvPr id="29" name="Graphique 28" descr="Ligne fléchée : courbe dans le sens des aiguilles d’une montre">
            <a:extLst>
              <a:ext uri="{FF2B5EF4-FFF2-40B4-BE49-F238E27FC236}">
                <a16:creationId xmlns:a16="http://schemas.microsoft.com/office/drawing/2014/main" id="{9DF22969-AAEB-4DFA-B588-C7519D12E6F4}"/>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5920062">
            <a:off x="2476228" y="3013233"/>
            <a:ext cx="914400" cy="1210110"/>
          </a:xfrm>
          <a:prstGeom prst="rect">
            <a:avLst/>
          </a:prstGeom>
        </p:spPr>
      </p:pic>
      <p:pic>
        <p:nvPicPr>
          <p:cNvPr id="30" name="Image 29">
            <a:extLst>
              <a:ext uri="{FF2B5EF4-FFF2-40B4-BE49-F238E27FC236}">
                <a16:creationId xmlns:a16="http://schemas.microsoft.com/office/drawing/2014/main" id="{C383E9EE-24FB-441C-AC59-2A339F339CB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2294" y="3428333"/>
            <a:ext cx="2295815" cy="474881"/>
          </a:xfrm>
          <a:prstGeom prst="rect">
            <a:avLst/>
          </a:prstGeom>
          <a:solidFill>
            <a:schemeClr val="bg1"/>
          </a:solidFill>
        </p:spPr>
      </p:pic>
      <p:pic>
        <p:nvPicPr>
          <p:cNvPr id="31" name="Image 30">
            <a:extLst>
              <a:ext uri="{FF2B5EF4-FFF2-40B4-BE49-F238E27FC236}">
                <a16:creationId xmlns:a16="http://schemas.microsoft.com/office/drawing/2014/main" id="{C7659A02-8AAE-44E2-8563-C09614A73858}"/>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6390964" y="908720"/>
            <a:ext cx="2649894" cy="970246"/>
          </a:xfrm>
          <a:prstGeom prst="rect">
            <a:avLst/>
          </a:prstGeom>
        </p:spPr>
      </p:pic>
      <p:pic>
        <p:nvPicPr>
          <p:cNvPr id="32" name="Graphique 31" descr="Ligne fléchée : courbe dans le sens des aiguilles d’une montre">
            <a:extLst>
              <a:ext uri="{FF2B5EF4-FFF2-40B4-BE49-F238E27FC236}">
                <a16:creationId xmlns:a16="http://schemas.microsoft.com/office/drawing/2014/main" id="{A63CE77C-2305-41D9-8203-581C1A6C6E8A}"/>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5400000">
            <a:off x="4803243" y="2623978"/>
            <a:ext cx="914400" cy="1480391"/>
          </a:xfrm>
          <a:prstGeom prst="rect">
            <a:avLst/>
          </a:prstGeom>
        </p:spPr>
      </p:pic>
      <p:sp>
        <p:nvSpPr>
          <p:cNvPr id="33" name="Rectangle 32">
            <a:extLst>
              <a:ext uri="{FF2B5EF4-FFF2-40B4-BE49-F238E27FC236}">
                <a16:creationId xmlns:a16="http://schemas.microsoft.com/office/drawing/2014/main" id="{4321A2E2-59FA-4173-9471-C7CECC1ED2BA}"/>
              </a:ext>
            </a:extLst>
          </p:cNvPr>
          <p:cNvSpPr/>
          <p:nvPr/>
        </p:nvSpPr>
        <p:spPr>
          <a:xfrm>
            <a:off x="218056" y="4143578"/>
            <a:ext cx="3033591" cy="246132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34" name="Groupe 33">
            <a:extLst>
              <a:ext uri="{FF2B5EF4-FFF2-40B4-BE49-F238E27FC236}">
                <a16:creationId xmlns:a16="http://schemas.microsoft.com/office/drawing/2014/main" id="{73482A0C-92A5-4619-B248-8171CD4E24E8}"/>
              </a:ext>
            </a:extLst>
          </p:cNvPr>
          <p:cNvGrpSpPr/>
          <p:nvPr/>
        </p:nvGrpSpPr>
        <p:grpSpPr>
          <a:xfrm>
            <a:off x="296461" y="4269710"/>
            <a:ext cx="2990685" cy="2335193"/>
            <a:chOff x="276161" y="1721816"/>
            <a:chExt cx="4871903" cy="3398093"/>
          </a:xfrm>
        </p:grpSpPr>
        <p:sp>
          <p:nvSpPr>
            <p:cNvPr id="35" name="Rectangle 34">
              <a:extLst>
                <a:ext uri="{FF2B5EF4-FFF2-40B4-BE49-F238E27FC236}">
                  <a16:creationId xmlns:a16="http://schemas.microsoft.com/office/drawing/2014/main" id="{E38CDE2C-BA09-4F8C-9398-CD2947823A57}"/>
                </a:ext>
              </a:extLst>
            </p:cNvPr>
            <p:cNvSpPr/>
            <p:nvPr/>
          </p:nvSpPr>
          <p:spPr>
            <a:xfrm>
              <a:off x="1152489" y="1902016"/>
              <a:ext cx="3858090" cy="537439"/>
            </a:xfrm>
            <a:prstGeom prst="rect">
              <a:avLst/>
            </a:prstGeom>
          </p:spPr>
          <p:txBody>
            <a:bodyPr wrap="none">
              <a:spAutoFit/>
            </a:bodyPr>
            <a:lstStyle/>
            <a:p>
              <a:r>
                <a:rPr lang="fr-FR" dirty="0">
                  <a:latin typeface="Myriad Pro" panose="020B0503030403020204" pitchFamily="34" charset="0"/>
                </a:rPr>
                <a:t>mercredi 22 novembre</a:t>
              </a:r>
            </a:p>
          </p:txBody>
        </p:sp>
        <p:pic>
          <p:nvPicPr>
            <p:cNvPr id="36" name="Graphique 35" descr="Calendrier mensuel">
              <a:extLst>
                <a:ext uri="{FF2B5EF4-FFF2-40B4-BE49-F238E27FC236}">
                  <a16:creationId xmlns:a16="http://schemas.microsoft.com/office/drawing/2014/main" id="{C242B12D-A33D-4D85-AF2F-1C944A1846E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6161" y="1721816"/>
              <a:ext cx="914400" cy="914400"/>
            </a:xfrm>
            <a:prstGeom prst="rect">
              <a:avLst/>
            </a:prstGeom>
          </p:spPr>
        </p:pic>
        <p:pic>
          <p:nvPicPr>
            <p:cNvPr id="37" name="Graphique 36" descr="Discussion">
              <a:extLst>
                <a:ext uri="{FF2B5EF4-FFF2-40B4-BE49-F238E27FC236}">
                  <a16:creationId xmlns:a16="http://schemas.microsoft.com/office/drawing/2014/main" id="{6CA45AE8-D221-499A-945F-61C14A6D777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6161" y="3510378"/>
              <a:ext cx="914400" cy="914400"/>
            </a:xfrm>
            <a:prstGeom prst="rect">
              <a:avLst/>
            </a:prstGeom>
          </p:spPr>
        </p:pic>
        <p:pic>
          <p:nvPicPr>
            <p:cNvPr id="38" name="Graphique 37" descr="Œil">
              <a:extLst>
                <a:ext uri="{FF2B5EF4-FFF2-40B4-BE49-F238E27FC236}">
                  <a16:creationId xmlns:a16="http://schemas.microsoft.com/office/drawing/2014/main" id="{6DEBD5A1-5634-4DF8-BDD3-54711D704FA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76161" y="2439938"/>
              <a:ext cx="914400" cy="914400"/>
            </a:xfrm>
            <a:prstGeom prst="rect">
              <a:avLst/>
            </a:prstGeom>
          </p:spPr>
        </p:pic>
        <p:sp>
          <p:nvSpPr>
            <p:cNvPr id="39" name="Rectangle 38">
              <a:extLst>
                <a:ext uri="{FF2B5EF4-FFF2-40B4-BE49-F238E27FC236}">
                  <a16:creationId xmlns:a16="http://schemas.microsoft.com/office/drawing/2014/main" id="{784F0651-63B8-4037-AB10-FD5C29D38B67}"/>
                </a:ext>
              </a:extLst>
            </p:cNvPr>
            <p:cNvSpPr/>
            <p:nvPr/>
          </p:nvSpPr>
          <p:spPr>
            <a:xfrm>
              <a:off x="1152489" y="2527366"/>
              <a:ext cx="3474223" cy="1074878"/>
            </a:xfrm>
            <a:prstGeom prst="rect">
              <a:avLst/>
            </a:prstGeom>
          </p:spPr>
          <p:txBody>
            <a:bodyPr wrap="none">
              <a:spAutoFit/>
            </a:bodyPr>
            <a:lstStyle/>
            <a:p>
              <a:r>
                <a:rPr lang="fr-FR" sz="2400" b="1" dirty="0">
                  <a:solidFill>
                    <a:schemeClr val="accent6">
                      <a:lumMod val="75000"/>
                    </a:schemeClr>
                  </a:solidFill>
                  <a:latin typeface="Myriad Pro" panose="020B0503030403020204" pitchFamily="34" charset="0"/>
                </a:rPr>
                <a:t>5</a:t>
              </a:r>
              <a:r>
                <a:rPr lang="fr-FR" b="1" dirty="0">
                  <a:solidFill>
                    <a:schemeClr val="accent6">
                      <a:lumMod val="75000"/>
                    </a:schemeClr>
                  </a:solidFill>
                  <a:latin typeface="Myriad Pro" panose="020B0503030403020204" pitchFamily="34" charset="0"/>
                </a:rPr>
                <a:t> </a:t>
              </a:r>
              <a:r>
                <a:rPr lang="fr-FR" dirty="0"/>
                <a:t>observations dont</a:t>
              </a:r>
            </a:p>
            <a:p>
              <a:r>
                <a:rPr lang="fr-FR" dirty="0"/>
                <a:t> 3 parcours complets</a:t>
              </a:r>
              <a:endParaRPr lang="fr-FR" dirty="0">
                <a:solidFill>
                  <a:schemeClr val="accent6">
                    <a:lumMod val="75000"/>
                  </a:schemeClr>
                </a:solidFill>
                <a:latin typeface="Myriad Pro" panose="020B0503030403020204" pitchFamily="34" charset="0"/>
              </a:endParaRPr>
            </a:p>
          </p:txBody>
        </p:sp>
        <p:sp>
          <p:nvSpPr>
            <p:cNvPr id="40" name="Rectangle 39">
              <a:extLst>
                <a:ext uri="{FF2B5EF4-FFF2-40B4-BE49-F238E27FC236}">
                  <a16:creationId xmlns:a16="http://schemas.microsoft.com/office/drawing/2014/main" id="{ED7FB6AC-54DA-4CC5-9F3E-FAB0771CD63D}"/>
                </a:ext>
              </a:extLst>
            </p:cNvPr>
            <p:cNvSpPr/>
            <p:nvPr/>
          </p:nvSpPr>
          <p:spPr>
            <a:xfrm>
              <a:off x="1152489" y="3641951"/>
              <a:ext cx="3995575" cy="1477958"/>
            </a:xfrm>
            <a:prstGeom prst="rect">
              <a:avLst/>
            </a:prstGeom>
          </p:spPr>
          <p:txBody>
            <a:bodyPr wrap="square">
              <a:spAutoFit/>
            </a:bodyPr>
            <a:lstStyle/>
            <a:p>
              <a:r>
                <a:rPr lang="fr-FR" sz="2400" b="1" dirty="0">
                  <a:solidFill>
                    <a:schemeClr val="accent6">
                      <a:lumMod val="75000"/>
                    </a:schemeClr>
                  </a:solidFill>
                </a:rPr>
                <a:t>28 familles </a:t>
              </a:r>
              <a:r>
                <a:rPr lang="fr-FR" dirty="0"/>
                <a:t>interrogées en sortie de magasin</a:t>
              </a:r>
            </a:p>
          </p:txBody>
        </p:sp>
      </p:grpSp>
      <p:sp>
        <p:nvSpPr>
          <p:cNvPr id="41" name="ZoneTexte 40">
            <a:extLst>
              <a:ext uri="{FF2B5EF4-FFF2-40B4-BE49-F238E27FC236}">
                <a16:creationId xmlns:a16="http://schemas.microsoft.com/office/drawing/2014/main" id="{61081B7B-1FD2-44E0-8CC2-E70D7DD80C74}"/>
              </a:ext>
            </a:extLst>
          </p:cNvPr>
          <p:cNvSpPr txBox="1"/>
          <p:nvPr/>
        </p:nvSpPr>
        <p:spPr>
          <a:xfrm>
            <a:off x="2595392" y="2726606"/>
            <a:ext cx="2295815" cy="492443"/>
          </a:xfrm>
          <a:prstGeom prst="rect">
            <a:avLst/>
          </a:prstGeom>
          <a:noFill/>
        </p:spPr>
        <p:txBody>
          <a:bodyPr wrap="square" rtlCol="0">
            <a:spAutoFit/>
          </a:bodyPr>
          <a:lstStyle/>
          <a:p>
            <a:r>
              <a:rPr lang="fr-FR" sz="2600" b="1" dirty="0">
                <a:latin typeface="Myriad Pro" panose="020B0503030403020204" pitchFamily="34" charset="0"/>
              </a:rPr>
              <a:t>CLISSON (44)</a:t>
            </a:r>
          </a:p>
        </p:txBody>
      </p:sp>
      <p:sp>
        <p:nvSpPr>
          <p:cNvPr id="42" name="ZoneTexte 41">
            <a:extLst>
              <a:ext uri="{FF2B5EF4-FFF2-40B4-BE49-F238E27FC236}">
                <a16:creationId xmlns:a16="http://schemas.microsoft.com/office/drawing/2014/main" id="{F7012762-36F0-416E-9D21-8C36BE3FDEBA}"/>
              </a:ext>
            </a:extLst>
          </p:cNvPr>
          <p:cNvSpPr txBox="1"/>
          <p:nvPr/>
        </p:nvSpPr>
        <p:spPr>
          <a:xfrm>
            <a:off x="3820756" y="3755519"/>
            <a:ext cx="2016323" cy="492443"/>
          </a:xfrm>
          <a:prstGeom prst="rect">
            <a:avLst/>
          </a:prstGeom>
          <a:noFill/>
        </p:spPr>
        <p:txBody>
          <a:bodyPr wrap="square" rtlCol="0">
            <a:spAutoFit/>
          </a:bodyPr>
          <a:lstStyle/>
          <a:p>
            <a:r>
              <a:rPr lang="fr-FR" sz="2600" b="1" dirty="0">
                <a:latin typeface="Myriad Pro" panose="020B0503030403020204" pitchFamily="34" charset="0"/>
              </a:rPr>
              <a:t>BRON (69)</a:t>
            </a:r>
          </a:p>
        </p:txBody>
      </p:sp>
    </p:spTree>
    <p:extLst>
      <p:ext uri="{BB962C8B-B14F-4D97-AF65-F5344CB8AC3E}">
        <p14:creationId xmlns:p14="http://schemas.microsoft.com/office/powerpoint/2010/main" val="390167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187624" y="188640"/>
            <a:ext cx="8568952" cy="769441"/>
          </a:xfrm>
          <a:prstGeom prst="rect">
            <a:avLst/>
          </a:prstGeom>
          <a:noFill/>
          <a:ln w="50800">
            <a:noFill/>
          </a:ln>
        </p:spPr>
        <p:txBody>
          <a:bodyPr wrap="square" rtlCol="0">
            <a:spAutoFit/>
          </a:bodyPr>
          <a:lstStyle/>
          <a:p>
            <a:pPr algn="ctr"/>
            <a:r>
              <a:rPr lang="fr-FR" sz="4400" cap="all" spc="350" dirty="0">
                <a:solidFill>
                  <a:schemeClr val="bg1"/>
                </a:solidFill>
                <a:latin typeface="Prototype" pitchFamily="2" charset="0"/>
                <a:cs typeface="Prototype" pitchFamily="2" charset="0"/>
              </a:rPr>
              <a:t>La génération « BIO »</a:t>
            </a:r>
            <a:endParaRPr lang="fr-FR" sz="3200" cap="all" spc="350" dirty="0">
              <a:solidFill>
                <a:schemeClr val="bg1"/>
              </a:solidFill>
              <a:latin typeface="Prototype" pitchFamily="2" charset="0"/>
              <a:cs typeface="Prototype" pitchFamily="2" charset="0"/>
            </a:endParaRPr>
          </a:p>
        </p:txBody>
      </p:sp>
    </p:spTree>
    <p:extLst>
      <p:ext uri="{BB962C8B-B14F-4D97-AF65-F5344CB8AC3E}">
        <p14:creationId xmlns:p14="http://schemas.microsoft.com/office/powerpoint/2010/main" val="249937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450735" y="1094656"/>
            <a:ext cx="5328592" cy="1323439"/>
          </a:xfrm>
          <a:prstGeom prst="rect">
            <a:avLst/>
          </a:prstGeom>
          <a:noFill/>
        </p:spPr>
        <p:txBody>
          <a:bodyPr wrap="square" rtlCol="0">
            <a:spAutoFit/>
          </a:bodyPr>
          <a:lstStyle/>
          <a:p>
            <a:r>
              <a:rPr lang="fr-FR" sz="4000" b="1" dirty="0">
                <a:ln w="19050">
                  <a:noFill/>
                  <a:prstDash val="solid"/>
                </a:ln>
                <a:solidFill>
                  <a:schemeClr val="accent2">
                    <a:lumMod val="75000"/>
                  </a:schemeClr>
                </a:solidFill>
              </a:rPr>
              <a:t>A la découverte de la génération BIO</a:t>
            </a:r>
          </a:p>
        </p:txBody>
      </p:sp>
      <p:sp>
        <p:nvSpPr>
          <p:cNvPr id="16" name="Rectangle 15">
            <a:extLst>
              <a:ext uri="{FF2B5EF4-FFF2-40B4-BE49-F238E27FC236}">
                <a16:creationId xmlns:a16="http://schemas.microsoft.com/office/drawing/2014/main" id="{9B2CAB75-3A83-4CFE-90A8-35B28C356217}"/>
              </a:ext>
            </a:extLst>
          </p:cNvPr>
          <p:cNvSpPr/>
          <p:nvPr/>
        </p:nvSpPr>
        <p:spPr>
          <a:xfrm>
            <a:off x="4139952" y="-960561"/>
            <a:ext cx="4572000" cy="646331"/>
          </a:xfrm>
          <a:prstGeom prst="rect">
            <a:avLst/>
          </a:prstGeom>
        </p:spPr>
        <p:txBody>
          <a:bodyPr>
            <a:spAutoFit/>
          </a:bodyPr>
          <a:lstStyle/>
          <a:p>
            <a:r>
              <a:rPr lang="fr-FR" dirty="0"/>
              <a:t>mais en pratique il est assez compliqué à expliquer. </a:t>
            </a:r>
          </a:p>
        </p:txBody>
      </p:sp>
      <p:sp>
        <p:nvSpPr>
          <p:cNvPr id="17" name="Rectangle 16">
            <a:extLst>
              <a:ext uri="{FF2B5EF4-FFF2-40B4-BE49-F238E27FC236}">
                <a16:creationId xmlns:a16="http://schemas.microsoft.com/office/drawing/2014/main" id="{4F998209-6652-48FE-B606-C7948DD5E01D}"/>
              </a:ext>
            </a:extLst>
          </p:cNvPr>
          <p:cNvSpPr/>
          <p:nvPr/>
        </p:nvSpPr>
        <p:spPr>
          <a:xfrm>
            <a:off x="686694" y="2060848"/>
            <a:ext cx="3477081" cy="291649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69B5E01E-3AA5-4E74-A27C-88D1320E642C}"/>
              </a:ext>
            </a:extLst>
          </p:cNvPr>
          <p:cNvSpPr txBox="1"/>
          <p:nvPr/>
        </p:nvSpPr>
        <p:spPr>
          <a:xfrm>
            <a:off x="1611793" y="2060848"/>
            <a:ext cx="2838942" cy="1631216"/>
          </a:xfrm>
          <a:prstGeom prst="rect">
            <a:avLst/>
          </a:prstGeom>
          <a:noFill/>
        </p:spPr>
        <p:txBody>
          <a:bodyPr wrap="square" rtlCol="0">
            <a:spAutoFit/>
          </a:bodyPr>
          <a:lstStyle/>
          <a:p>
            <a:r>
              <a:rPr lang="fr-FR" sz="10000" dirty="0">
                <a:solidFill>
                  <a:schemeClr val="accent2">
                    <a:lumMod val="75000"/>
                  </a:schemeClr>
                </a:solidFill>
                <a:latin typeface="Myriad Pro" panose="020B0503030403020204" pitchFamily="34" charset="0"/>
              </a:rPr>
              <a:t>92</a:t>
            </a:r>
            <a:r>
              <a:rPr lang="fr-FR" sz="4000" dirty="0">
                <a:solidFill>
                  <a:schemeClr val="accent2">
                    <a:lumMod val="75000"/>
                  </a:schemeClr>
                </a:solidFill>
                <a:latin typeface="Myriad Pro" panose="020B0503030403020204" pitchFamily="34" charset="0"/>
              </a:rPr>
              <a:t>%</a:t>
            </a:r>
          </a:p>
        </p:txBody>
      </p:sp>
      <p:sp>
        <p:nvSpPr>
          <p:cNvPr id="19" name="Rectangle 18">
            <a:extLst>
              <a:ext uri="{FF2B5EF4-FFF2-40B4-BE49-F238E27FC236}">
                <a16:creationId xmlns:a16="http://schemas.microsoft.com/office/drawing/2014/main" id="{03B62E3F-1203-47CE-A8A3-82E0A8A3AAB7}"/>
              </a:ext>
            </a:extLst>
          </p:cNvPr>
          <p:cNvSpPr/>
          <p:nvPr/>
        </p:nvSpPr>
        <p:spPr>
          <a:xfrm>
            <a:off x="918033" y="3676755"/>
            <a:ext cx="3144435" cy="1292662"/>
          </a:xfrm>
          <a:prstGeom prst="rect">
            <a:avLst/>
          </a:prstGeom>
        </p:spPr>
        <p:txBody>
          <a:bodyPr wrap="square">
            <a:spAutoFit/>
          </a:bodyPr>
          <a:lstStyle/>
          <a:p>
            <a:pPr algn="ctr"/>
            <a:r>
              <a:rPr lang="fr-FR" sz="2600" dirty="0">
                <a:solidFill>
                  <a:schemeClr val="accent2">
                    <a:lumMod val="75000"/>
                  </a:schemeClr>
                </a:solidFill>
                <a:latin typeface="Prototype" panose="02000400000000000000" pitchFamily="2" charset="0"/>
                <a:cs typeface="Prototype" panose="02000400000000000000" pitchFamily="2" charset="0"/>
              </a:rPr>
              <a:t>Des 7-14 ans ont déjà entendu parler du BIO</a:t>
            </a:r>
          </a:p>
        </p:txBody>
      </p:sp>
      <p:pic>
        <p:nvPicPr>
          <p:cNvPr id="5" name="Graphique 4" descr="Enfants">
            <a:extLst>
              <a:ext uri="{FF2B5EF4-FFF2-40B4-BE49-F238E27FC236}">
                <a16:creationId xmlns:a16="http://schemas.microsoft.com/office/drawing/2014/main" id="{6AF13149-D141-4FB3-8D6D-2C8A4314733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18634" y="2622615"/>
            <a:ext cx="914400" cy="914400"/>
          </a:xfrm>
          <a:prstGeom prst="rect">
            <a:avLst/>
          </a:prstGeom>
        </p:spPr>
      </p:pic>
      <p:pic>
        <p:nvPicPr>
          <p:cNvPr id="10" name="Graphique 9" descr="Enfants">
            <a:extLst>
              <a:ext uri="{FF2B5EF4-FFF2-40B4-BE49-F238E27FC236}">
                <a16:creationId xmlns:a16="http://schemas.microsoft.com/office/drawing/2014/main" id="{D5A776A7-5CB8-4F3A-97DD-D35DFAE9D41D}"/>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2234" y="2622615"/>
            <a:ext cx="914400" cy="914400"/>
          </a:xfrm>
          <a:prstGeom prst="rect">
            <a:avLst/>
          </a:prstGeom>
        </p:spPr>
      </p:pic>
      <p:pic>
        <p:nvPicPr>
          <p:cNvPr id="11" name="Graphique 10" descr="Enfants">
            <a:extLst>
              <a:ext uri="{FF2B5EF4-FFF2-40B4-BE49-F238E27FC236}">
                <a16:creationId xmlns:a16="http://schemas.microsoft.com/office/drawing/2014/main" id="{CEE6CAE2-884A-4E72-9188-A71619C456A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05834" y="2622615"/>
            <a:ext cx="914400" cy="914400"/>
          </a:xfrm>
          <a:prstGeom prst="rect">
            <a:avLst/>
          </a:prstGeom>
        </p:spPr>
      </p:pic>
      <p:pic>
        <p:nvPicPr>
          <p:cNvPr id="12" name="Graphique 11" descr="Enfants">
            <a:extLst>
              <a:ext uri="{FF2B5EF4-FFF2-40B4-BE49-F238E27FC236}">
                <a16:creationId xmlns:a16="http://schemas.microsoft.com/office/drawing/2014/main" id="{3B70DDA4-98F4-4D0B-B452-3AB4C505EDB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99435" y="2622615"/>
            <a:ext cx="914400" cy="914400"/>
          </a:xfrm>
          <a:prstGeom prst="rect">
            <a:avLst/>
          </a:prstGeom>
        </p:spPr>
      </p:pic>
      <p:pic>
        <p:nvPicPr>
          <p:cNvPr id="13" name="Graphique 12" descr="Enfants">
            <a:extLst>
              <a:ext uri="{FF2B5EF4-FFF2-40B4-BE49-F238E27FC236}">
                <a16:creationId xmlns:a16="http://schemas.microsoft.com/office/drawing/2014/main" id="{5F4C409B-D101-48DD-BB3F-3971507B947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18634" y="3315691"/>
            <a:ext cx="914400" cy="914400"/>
          </a:xfrm>
          <a:prstGeom prst="rect">
            <a:avLst/>
          </a:prstGeom>
        </p:spPr>
      </p:pic>
      <p:pic>
        <p:nvPicPr>
          <p:cNvPr id="14" name="Graphique 13" descr="Enfants">
            <a:extLst>
              <a:ext uri="{FF2B5EF4-FFF2-40B4-BE49-F238E27FC236}">
                <a16:creationId xmlns:a16="http://schemas.microsoft.com/office/drawing/2014/main" id="{8AFDF6FA-3F1C-4294-B085-3E90C03B817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2234" y="3315029"/>
            <a:ext cx="914400" cy="914400"/>
          </a:xfrm>
          <a:prstGeom prst="rect">
            <a:avLst/>
          </a:prstGeom>
        </p:spPr>
      </p:pic>
      <p:pic>
        <p:nvPicPr>
          <p:cNvPr id="15" name="Graphique 14" descr="Enfants">
            <a:extLst>
              <a:ext uri="{FF2B5EF4-FFF2-40B4-BE49-F238E27FC236}">
                <a16:creationId xmlns:a16="http://schemas.microsoft.com/office/drawing/2014/main" id="{950EB596-D01E-4773-82E3-AF8B4DEBB80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05834" y="3311654"/>
            <a:ext cx="914400" cy="914400"/>
          </a:xfrm>
          <a:prstGeom prst="rect">
            <a:avLst/>
          </a:prstGeom>
        </p:spPr>
      </p:pic>
      <p:pic>
        <p:nvPicPr>
          <p:cNvPr id="20" name="Graphique 19" descr="Enfants">
            <a:extLst>
              <a:ext uri="{FF2B5EF4-FFF2-40B4-BE49-F238E27FC236}">
                <a16:creationId xmlns:a16="http://schemas.microsoft.com/office/drawing/2014/main" id="{D2BCA88A-BD62-4692-BF41-810F11EAF39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99435" y="3311654"/>
            <a:ext cx="914400" cy="914400"/>
          </a:xfrm>
          <a:prstGeom prst="rect">
            <a:avLst/>
          </a:prstGeom>
        </p:spPr>
      </p:pic>
      <p:pic>
        <p:nvPicPr>
          <p:cNvPr id="21" name="Graphique 20" descr="Enfants">
            <a:extLst>
              <a:ext uri="{FF2B5EF4-FFF2-40B4-BE49-F238E27FC236}">
                <a16:creationId xmlns:a16="http://schemas.microsoft.com/office/drawing/2014/main" id="{D479A705-9A30-4EFC-8601-D9D1C79A129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18634" y="4008767"/>
            <a:ext cx="914400" cy="914400"/>
          </a:xfrm>
          <a:prstGeom prst="rect">
            <a:avLst/>
          </a:prstGeom>
        </p:spPr>
      </p:pic>
      <p:pic>
        <p:nvPicPr>
          <p:cNvPr id="22" name="Graphique 21" descr="Enfants">
            <a:extLst>
              <a:ext uri="{FF2B5EF4-FFF2-40B4-BE49-F238E27FC236}">
                <a16:creationId xmlns:a16="http://schemas.microsoft.com/office/drawing/2014/main" id="{79C1B824-E09F-4D1B-8883-4835756CEFB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86267" y="4007443"/>
            <a:ext cx="914400" cy="914400"/>
          </a:xfrm>
          <a:prstGeom prst="rect">
            <a:avLst/>
          </a:prstGeom>
        </p:spPr>
      </p:pic>
      <p:pic>
        <p:nvPicPr>
          <p:cNvPr id="23" name="Graphique 22" descr="Enfants">
            <a:extLst>
              <a:ext uri="{FF2B5EF4-FFF2-40B4-BE49-F238E27FC236}">
                <a16:creationId xmlns:a16="http://schemas.microsoft.com/office/drawing/2014/main" id="{4BF5472E-7FAC-489A-A8D8-EE366527E19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68530" y="4000693"/>
            <a:ext cx="914400" cy="914400"/>
          </a:xfrm>
          <a:prstGeom prst="rect">
            <a:avLst/>
          </a:prstGeom>
        </p:spPr>
      </p:pic>
      <p:pic>
        <p:nvPicPr>
          <p:cNvPr id="24" name="Graphique 23" descr="Enfants">
            <a:extLst>
              <a:ext uri="{FF2B5EF4-FFF2-40B4-BE49-F238E27FC236}">
                <a16:creationId xmlns:a16="http://schemas.microsoft.com/office/drawing/2014/main" id="{4D3F2297-CCC7-466A-A56D-8B1CCC4764B0}"/>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99435" y="4000693"/>
            <a:ext cx="914400" cy="914400"/>
          </a:xfrm>
          <a:prstGeom prst="rect">
            <a:avLst/>
          </a:prstGeom>
        </p:spPr>
      </p:pic>
      <p:pic>
        <p:nvPicPr>
          <p:cNvPr id="25" name="Graphique 24" descr="Enfants">
            <a:extLst>
              <a:ext uri="{FF2B5EF4-FFF2-40B4-BE49-F238E27FC236}">
                <a16:creationId xmlns:a16="http://schemas.microsoft.com/office/drawing/2014/main" id="{54D2DE01-7DBC-4EF1-A94C-489D60F1ECC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18634" y="4701843"/>
            <a:ext cx="914400" cy="914400"/>
          </a:xfrm>
          <a:prstGeom prst="rect">
            <a:avLst/>
          </a:prstGeom>
        </p:spPr>
      </p:pic>
      <p:pic>
        <p:nvPicPr>
          <p:cNvPr id="26" name="Graphique 25" descr="Enfants">
            <a:extLst>
              <a:ext uri="{FF2B5EF4-FFF2-40B4-BE49-F238E27FC236}">
                <a16:creationId xmlns:a16="http://schemas.microsoft.com/office/drawing/2014/main" id="{2ACD5BE2-57EB-4C5E-B35C-DB1BAB928D8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86267" y="4699857"/>
            <a:ext cx="914400" cy="914400"/>
          </a:xfrm>
          <a:prstGeom prst="rect">
            <a:avLst/>
          </a:prstGeom>
        </p:spPr>
      </p:pic>
      <p:pic>
        <p:nvPicPr>
          <p:cNvPr id="27" name="Graphique 26" descr="Enfants">
            <a:extLst>
              <a:ext uri="{FF2B5EF4-FFF2-40B4-BE49-F238E27FC236}">
                <a16:creationId xmlns:a16="http://schemas.microsoft.com/office/drawing/2014/main" id="{61E82574-B96E-4144-89DA-143BCCD8BC5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68530" y="4689732"/>
            <a:ext cx="914400" cy="914400"/>
          </a:xfrm>
          <a:prstGeom prst="rect">
            <a:avLst/>
          </a:prstGeom>
        </p:spPr>
      </p:pic>
      <p:pic>
        <p:nvPicPr>
          <p:cNvPr id="28" name="Graphique 27" descr="Enfants">
            <a:extLst>
              <a:ext uri="{FF2B5EF4-FFF2-40B4-BE49-F238E27FC236}">
                <a16:creationId xmlns:a16="http://schemas.microsoft.com/office/drawing/2014/main" id="{2C376806-064A-409D-B6A8-B009D56994EE}"/>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99435" y="4689731"/>
            <a:ext cx="914400" cy="914400"/>
          </a:xfrm>
          <a:prstGeom prst="rect">
            <a:avLst/>
          </a:prstGeom>
        </p:spPr>
      </p:pic>
      <p:pic>
        <p:nvPicPr>
          <p:cNvPr id="29" name="Graphique 28" descr="Enfants">
            <a:extLst>
              <a:ext uri="{FF2B5EF4-FFF2-40B4-BE49-F238E27FC236}">
                <a16:creationId xmlns:a16="http://schemas.microsoft.com/office/drawing/2014/main" id="{FC0AD4CE-E887-4854-8D25-D65AC8AF6A1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18634" y="5394920"/>
            <a:ext cx="914400" cy="914400"/>
          </a:xfrm>
          <a:prstGeom prst="rect">
            <a:avLst/>
          </a:prstGeom>
        </p:spPr>
      </p:pic>
      <p:pic>
        <p:nvPicPr>
          <p:cNvPr id="30" name="Graphique 29" descr="Enfants">
            <a:extLst>
              <a:ext uri="{FF2B5EF4-FFF2-40B4-BE49-F238E27FC236}">
                <a16:creationId xmlns:a16="http://schemas.microsoft.com/office/drawing/2014/main" id="{77D7010F-1F5E-4095-9404-CF128D3CB4B0}"/>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12234" y="5392269"/>
            <a:ext cx="914400" cy="914400"/>
          </a:xfrm>
          <a:prstGeom prst="rect">
            <a:avLst/>
          </a:prstGeom>
        </p:spPr>
      </p:pic>
      <p:pic>
        <p:nvPicPr>
          <p:cNvPr id="31" name="Graphique 30" descr="Enfants">
            <a:extLst>
              <a:ext uri="{FF2B5EF4-FFF2-40B4-BE49-F238E27FC236}">
                <a16:creationId xmlns:a16="http://schemas.microsoft.com/office/drawing/2014/main" id="{5BB06B88-774C-4600-A9F8-75E322256EE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599435" y="5378769"/>
            <a:ext cx="914400" cy="914400"/>
          </a:xfrm>
          <a:prstGeom prst="rect">
            <a:avLst/>
          </a:prstGeom>
        </p:spPr>
      </p:pic>
      <p:pic>
        <p:nvPicPr>
          <p:cNvPr id="32" name="Graphique 31" descr="Enfants">
            <a:extLst>
              <a:ext uri="{FF2B5EF4-FFF2-40B4-BE49-F238E27FC236}">
                <a16:creationId xmlns:a16="http://schemas.microsoft.com/office/drawing/2014/main" id="{2D6DE45F-0EE0-4955-B474-6B22F394F63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05834" y="5378769"/>
            <a:ext cx="914400" cy="914400"/>
          </a:xfrm>
          <a:prstGeom prst="rect">
            <a:avLst/>
          </a:prstGeom>
        </p:spPr>
      </p:pic>
      <p:grpSp>
        <p:nvGrpSpPr>
          <p:cNvPr id="36" name="Groupe 35">
            <a:extLst>
              <a:ext uri="{FF2B5EF4-FFF2-40B4-BE49-F238E27FC236}">
                <a16:creationId xmlns:a16="http://schemas.microsoft.com/office/drawing/2014/main" id="{C7730A18-F50C-48F2-87D6-7256C2382245}"/>
              </a:ext>
            </a:extLst>
          </p:cNvPr>
          <p:cNvGrpSpPr/>
          <p:nvPr/>
        </p:nvGrpSpPr>
        <p:grpSpPr>
          <a:xfrm>
            <a:off x="8213959" y="-179222"/>
            <a:ext cx="955193" cy="914400"/>
            <a:chOff x="8213959" y="-179222"/>
            <a:chExt cx="955193" cy="914400"/>
          </a:xfrm>
        </p:grpSpPr>
        <p:pic>
          <p:nvPicPr>
            <p:cNvPr id="7" name="Graphique 6" descr="Enfants">
              <a:extLst>
                <a:ext uri="{FF2B5EF4-FFF2-40B4-BE49-F238E27FC236}">
                  <a16:creationId xmlns:a16="http://schemas.microsoft.com/office/drawing/2014/main" id="{325F2B0C-4B4C-409B-B701-7E86BEAEF30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3959" y="-179222"/>
              <a:ext cx="914400" cy="914400"/>
            </a:xfrm>
            <a:prstGeom prst="rect">
              <a:avLst/>
            </a:prstGeom>
          </p:spPr>
        </p:pic>
        <p:sp>
          <p:nvSpPr>
            <p:cNvPr id="33" name="ZoneTexte 32">
              <a:extLst>
                <a:ext uri="{FF2B5EF4-FFF2-40B4-BE49-F238E27FC236}">
                  <a16:creationId xmlns:a16="http://schemas.microsoft.com/office/drawing/2014/main" id="{4FD37AC5-684B-4B26-BEAA-BE911A8A3D3C}"/>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sp>
        <p:nvSpPr>
          <p:cNvPr id="34" name="ZoneTexte 33"/>
          <p:cNvSpPr txBox="1"/>
          <p:nvPr/>
        </p:nvSpPr>
        <p:spPr>
          <a:xfrm>
            <a:off x="-9368" y="516321"/>
            <a:ext cx="6093536" cy="307777"/>
          </a:xfrm>
          <a:prstGeom prst="rect">
            <a:avLst/>
          </a:prstGeom>
          <a:noFill/>
        </p:spPr>
        <p:txBody>
          <a:bodyPr wrap="square" rtlCol="0">
            <a:spAutoFit/>
          </a:bodyPr>
          <a:lstStyle/>
          <a:p>
            <a:r>
              <a:rPr lang="fr-FR" sz="1400" i="1" dirty="0">
                <a:latin typeface="Myriad Pro" pitchFamily="34" charset="0"/>
              </a:rPr>
              <a:t>As-tu déjà entendu parler du BIO ou des produits biologiques ? </a:t>
            </a:r>
          </a:p>
        </p:txBody>
      </p:sp>
      <p:sp>
        <p:nvSpPr>
          <p:cNvPr id="35" name="Rectangle 34"/>
          <p:cNvSpPr/>
          <p:nvPr/>
        </p:nvSpPr>
        <p:spPr>
          <a:xfrm>
            <a:off x="0" y="55420"/>
            <a:ext cx="4000006" cy="492443"/>
          </a:xfrm>
          <a:prstGeom prst="rect">
            <a:avLst/>
          </a:prstGeom>
        </p:spPr>
        <p:txBody>
          <a:bodyPr wrap="none">
            <a:spAutoFit/>
          </a:bodyPr>
          <a:lstStyle/>
          <a:p>
            <a:pPr algn="ctr"/>
            <a:r>
              <a:rPr lang="fr-FR" sz="2600" cap="all" spc="350" dirty="0">
                <a:solidFill>
                  <a:schemeClr val="bg1"/>
                </a:solidFill>
                <a:latin typeface="Prototype" pitchFamily="2" charset="0"/>
                <a:cs typeface="Prototype" pitchFamily="2" charset="0"/>
              </a:rPr>
              <a:t>La génération BIO</a:t>
            </a:r>
          </a:p>
        </p:txBody>
      </p:sp>
      <p:sp>
        <p:nvSpPr>
          <p:cNvPr id="37" name="ZoneTexte 36">
            <a:extLst>
              <a:ext uri="{FF2B5EF4-FFF2-40B4-BE49-F238E27FC236}">
                <a16:creationId xmlns:a16="http://schemas.microsoft.com/office/drawing/2014/main" id="{C84AA799-04D5-4762-9625-661C9A627D52}"/>
              </a:ext>
            </a:extLst>
          </p:cNvPr>
          <p:cNvSpPr txBox="1"/>
          <p:nvPr/>
        </p:nvSpPr>
        <p:spPr>
          <a:xfrm>
            <a:off x="1005508" y="6703848"/>
            <a:ext cx="7404776" cy="215444"/>
          </a:xfrm>
          <a:prstGeom prst="rect">
            <a:avLst/>
          </a:prstGeom>
          <a:noFill/>
        </p:spPr>
        <p:txBody>
          <a:bodyPr wrap="square" rtlCol="0">
            <a:spAutoFit/>
          </a:bodyPr>
          <a:lstStyle/>
          <a:p>
            <a:r>
              <a:rPr lang="fr-FR" sz="800" i="1" dirty="0">
                <a:latin typeface="Myriad Pro" panose="020B0503030403020204" pitchFamily="34" charset="0"/>
              </a:rPr>
              <a:t>Base de 554 enfants (taux de réponses 100%) </a:t>
            </a:r>
          </a:p>
        </p:txBody>
      </p:sp>
    </p:spTree>
    <p:extLst>
      <p:ext uri="{BB962C8B-B14F-4D97-AF65-F5344CB8AC3E}">
        <p14:creationId xmlns:p14="http://schemas.microsoft.com/office/powerpoint/2010/main" val="2920637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259632" y="2772290"/>
            <a:ext cx="8568952" cy="769441"/>
          </a:xfrm>
          <a:prstGeom prst="rect">
            <a:avLst/>
          </a:prstGeom>
          <a:noFill/>
          <a:ln w="50800">
            <a:noFill/>
          </a:ln>
        </p:spPr>
        <p:txBody>
          <a:bodyPr wrap="square" rtlCol="0">
            <a:spAutoFit/>
          </a:bodyPr>
          <a:lstStyle/>
          <a:p>
            <a:pPr algn="ctr"/>
            <a:r>
              <a:rPr lang="fr-FR" sz="4400" cap="all" spc="350" dirty="0">
                <a:solidFill>
                  <a:schemeClr val="bg1"/>
                </a:solidFill>
                <a:latin typeface="Prototype" pitchFamily="2" charset="0"/>
                <a:cs typeface="Prototype" pitchFamily="2" charset="0"/>
              </a:rPr>
              <a:t>La connaissance bio</a:t>
            </a:r>
            <a:endParaRPr lang="fr-FR" sz="3200" cap="all" spc="350" dirty="0">
              <a:solidFill>
                <a:schemeClr val="bg1"/>
              </a:solidFill>
              <a:latin typeface="Prototype" pitchFamily="2" charset="0"/>
              <a:cs typeface="Prototype" pitchFamily="2" charset="0"/>
            </a:endParaRPr>
          </a:p>
        </p:txBody>
      </p:sp>
    </p:spTree>
    <p:extLst>
      <p:ext uri="{BB962C8B-B14F-4D97-AF65-F5344CB8AC3E}">
        <p14:creationId xmlns:p14="http://schemas.microsoft.com/office/powerpoint/2010/main" val="923757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0627" y="919844"/>
            <a:ext cx="2875700" cy="1938992"/>
          </a:xfrm>
          <a:prstGeom prst="rect">
            <a:avLst/>
          </a:prstGeom>
          <a:noFill/>
        </p:spPr>
        <p:txBody>
          <a:bodyPr wrap="square" rtlCol="0">
            <a:spAutoFit/>
          </a:bodyPr>
          <a:lstStyle/>
          <a:p>
            <a:r>
              <a:rPr lang="fr-FR" sz="4000" b="1" dirty="0">
                <a:ln w="19050">
                  <a:noFill/>
                  <a:prstDash val="solid"/>
                </a:ln>
              </a:rPr>
              <a:t>Des enfants experts du Bio ?</a:t>
            </a:r>
          </a:p>
        </p:txBody>
      </p:sp>
      <p:sp>
        <p:nvSpPr>
          <p:cNvPr id="16" name="Rectangle 15">
            <a:extLst>
              <a:ext uri="{FF2B5EF4-FFF2-40B4-BE49-F238E27FC236}">
                <a16:creationId xmlns:a16="http://schemas.microsoft.com/office/drawing/2014/main" id="{9B2CAB75-3A83-4CFE-90A8-35B28C356217}"/>
              </a:ext>
            </a:extLst>
          </p:cNvPr>
          <p:cNvSpPr/>
          <p:nvPr/>
        </p:nvSpPr>
        <p:spPr>
          <a:xfrm>
            <a:off x="4139952" y="-960561"/>
            <a:ext cx="4572000" cy="646331"/>
          </a:xfrm>
          <a:prstGeom prst="rect">
            <a:avLst/>
          </a:prstGeom>
        </p:spPr>
        <p:txBody>
          <a:bodyPr>
            <a:spAutoFit/>
          </a:bodyPr>
          <a:lstStyle/>
          <a:p>
            <a:r>
              <a:rPr lang="fr-FR" dirty="0"/>
              <a:t>mais en pratique il est assez compliqué à expliquer. </a:t>
            </a:r>
          </a:p>
        </p:txBody>
      </p:sp>
      <p:grpSp>
        <p:nvGrpSpPr>
          <p:cNvPr id="14" name="Groupe 13">
            <a:extLst>
              <a:ext uri="{FF2B5EF4-FFF2-40B4-BE49-F238E27FC236}">
                <a16:creationId xmlns:a16="http://schemas.microsoft.com/office/drawing/2014/main" id="{DE896FD2-DD1F-4723-90A7-8DA9296E7F5D}"/>
              </a:ext>
            </a:extLst>
          </p:cNvPr>
          <p:cNvGrpSpPr/>
          <p:nvPr/>
        </p:nvGrpSpPr>
        <p:grpSpPr>
          <a:xfrm>
            <a:off x="8213959" y="-179222"/>
            <a:ext cx="955193" cy="914400"/>
            <a:chOff x="8213959" y="-179222"/>
            <a:chExt cx="955193" cy="914400"/>
          </a:xfrm>
        </p:grpSpPr>
        <p:pic>
          <p:nvPicPr>
            <p:cNvPr id="17" name="Graphique 16" descr="Enfants">
              <a:extLst>
                <a:ext uri="{FF2B5EF4-FFF2-40B4-BE49-F238E27FC236}">
                  <a16:creationId xmlns:a16="http://schemas.microsoft.com/office/drawing/2014/main" id="{AFA707CE-8753-495C-8EF2-D698DB29E37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3959" y="-179222"/>
              <a:ext cx="914400" cy="914400"/>
            </a:xfrm>
            <a:prstGeom prst="rect">
              <a:avLst/>
            </a:prstGeom>
          </p:spPr>
        </p:pic>
        <p:sp>
          <p:nvSpPr>
            <p:cNvPr id="18" name="ZoneTexte 17">
              <a:extLst>
                <a:ext uri="{FF2B5EF4-FFF2-40B4-BE49-F238E27FC236}">
                  <a16:creationId xmlns:a16="http://schemas.microsoft.com/office/drawing/2014/main" id="{568F10BA-89FE-40D9-883E-BB803F91A991}"/>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sp>
        <p:nvSpPr>
          <p:cNvPr id="5" name="Rectangle 4">
            <a:extLst>
              <a:ext uri="{FF2B5EF4-FFF2-40B4-BE49-F238E27FC236}">
                <a16:creationId xmlns:a16="http://schemas.microsoft.com/office/drawing/2014/main" id="{499922B1-AEEE-49BB-8968-D51E1D7DEAD5}"/>
              </a:ext>
            </a:extLst>
          </p:cNvPr>
          <p:cNvSpPr/>
          <p:nvPr/>
        </p:nvSpPr>
        <p:spPr>
          <a:xfrm>
            <a:off x="-32420" y="550512"/>
            <a:ext cx="1460015" cy="369332"/>
          </a:xfrm>
          <a:prstGeom prst="rect">
            <a:avLst/>
          </a:prstGeom>
        </p:spPr>
        <p:txBody>
          <a:bodyPr wrap="none">
            <a:spAutoFit/>
          </a:bodyPr>
          <a:lstStyle/>
          <a:p>
            <a:r>
              <a:rPr lang="fr-FR" i="1" dirty="0">
                <a:latin typeface="Myriad Pro" pitchFamily="34" charset="0"/>
                <a:ea typeface="Calibri" panose="020F0502020204030204" pitchFamily="34" charset="0"/>
                <a:cs typeface="Times New Roman" panose="02020603050405020304" pitchFamily="18" charset="0"/>
              </a:rPr>
              <a:t>Le BIO c’est… </a:t>
            </a:r>
            <a:endParaRPr lang="fr-FR" i="1" dirty="0">
              <a:latin typeface="Myriad Pro" pitchFamily="34" charset="0"/>
            </a:endParaRPr>
          </a:p>
        </p:txBody>
      </p:sp>
      <p:sp>
        <p:nvSpPr>
          <p:cNvPr id="11" name="ZoneTexte 10"/>
          <p:cNvSpPr txBox="1"/>
          <p:nvPr/>
        </p:nvSpPr>
        <p:spPr>
          <a:xfrm>
            <a:off x="15641" y="22091"/>
            <a:ext cx="9051457" cy="511775"/>
          </a:xfrm>
          <a:prstGeom prst="rect">
            <a:avLst/>
          </a:prstGeom>
          <a:noFill/>
        </p:spPr>
        <p:txBody>
          <a:bodyPr wrap="square" lIns="80105" tIns="40053" rIns="80105" bIns="40053" rtlCol="0">
            <a:spAutoFit/>
          </a:bodyPr>
          <a:lstStyle/>
          <a:p>
            <a:r>
              <a:rPr lang="fr-FR" sz="2800" cap="all" spc="350" dirty="0">
                <a:solidFill>
                  <a:schemeClr val="bg1"/>
                </a:solidFill>
                <a:latin typeface="Prototype" pitchFamily="2" charset="0"/>
                <a:cs typeface="Prototype" pitchFamily="2" charset="0"/>
              </a:rPr>
              <a:t>bio: Définition</a:t>
            </a:r>
          </a:p>
        </p:txBody>
      </p:sp>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31840" y="608784"/>
            <a:ext cx="5762461" cy="6403630"/>
          </a:xfrm>
          <a:prstGeom prst="rect">
            <a:avLst/>
          </a:prstGeom>
          <a:solidFill>
            <a:srgbClr val="FFFFFF">
              <a:alpha val="80000"/>
            </a:srgbClr>
          </a:solidFill>
          <a:ln>
            <a:noFill/>
          </a:ln>
          <a:effectLst/>
        </p:spPr>
      </p:pic>
      <p:sp>
        <p:nvSpPr>
          <p:cNvPr id="12" name="ZoneTexte 11">
            <a:extLst>
              <a:ext uri="{FF2B5EF4-FFF2-40B4-BE49-F238E27FC236}">
                <a16:creationId xmlns:a16="http://schemas.microsoft.com/office/drawing/2014/main" id="{C84AA799-04D5-4762-9625-661C9A627D52}"/>
              </a:ext>
            </a:extLst>
          </p:cNvPr>
          <p:cNvSpPr txBox="1"/>
          <p:nvPr/>
        </p:nvSpPr>
        <p:spPr>
          <a:xfrm>
            <a:off x="115027" y="6885270"/>
            <a:ext cx="7404776" cy="215444"/>
          </a:xfrm>
          <a:prstGeom prst="rect">
            <a:avLst/>
          </a:prstGeom>
          <a:noFill/>
        </p:spPr>
        <p:txBody>
          <a:bodyPr wrap="square" rtlCol="0">
            <a:spAutoFit/>
          </a:bodyPr>
          <a:lstStyle/>
          <a:p>
            <a:r>
              <a:rPr lang="fr-FR" sz="800" i="1" dirty="0">
                <a:solidFill>
                  <a:schemeClr val="bg1"/>
                </a:solidFill>
                <a:latin typeface="Myriad Pro" panose="020B0503030403020204" pitchFamily="34" charset="0"/>
              </a:rPr>
              <a:t>Base de 554 enfants (taux de réponses 100%) / Items de réponses « oui » et « non » </a:t>
            </a:r>
          </a:p>
        </p:txBody>
      </p:sp>
    </p:spTree>
    <p:extLst>
      <p:ext uri="{BB962C8B-B14F-4D97-AF65-F5344CB8AC3E}">
        <p14:creationId xmlns:p14="http://schemas.microsoft.com/office/powerpoint/2010/main" val="3495329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5508" y="1545864"/>
            <a:ext cx="3854524" cy="463610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Graphique 7"/>
          <p:cNvGraphicFramePr/>
          <p:nvPr>
            <p:extLst>
              <p:ext uri="{D42A27DB-BD31-4B8C-83A1-F6EECF244321}">
                <p14:modId xmlns:p14="http://schemas.microsoft.com/office/powerpoint/2010/main" val="1121339164"/>
              </p:ext>
            </p:extLst>
          </p:nvPr>
        </p:nvGraphicFramePr>
        <p:xfrm>
          <a:off x="357436" y="1354024"/>
          <a:ext cx="9535658" cy="5171320"/>
        </p:xfrm>
        <a:graphic>
          <a:graphicData uri="http://schemas.openxmlformats.org/drawingml/2006/chart">
            <c:chart xmlns:c="http://schemas.openxmlformats.org/drawingml/2006/chart" xmlns:r="http://schemas.openxmlformats.org/officeDocument/2006/relationships" r:id="rId3"/>
          </a:graphicData>
        </a:graphic>
      </p:graphicFrame>
      <p:sp>
        <p:nvSpPr>
          <p:cNvPr id="13" name="ZoneTexte 12"/>
          <p:cNvSpPr txBox="1"/>
          <p:nvPr/>
        </p:nvSpPr>
        <p:spPr>
          <a:xfrm rot="20529446">
            <a:off x="4686710" y="661527"/>
            <a:ext cx="870751" cy="769441"/>
          </a:xfrm>
          <a:prstGeom prst="rect">
            <a:avLst/>
          </a:prstGeom>
          <a:noFill/>
        </p:spPr>
        <p:txBody>
          <a:bodyPr wrap="none" rtlCol="0">
            <a:spAutoFit/>
          </a:bodyPr>
          <a:lstStyle/>
          <a:p>
            <a:r>
              <a:rPr lang="fr-FR" sz="4400" dirty="0">
                <a:solidFill>
                  <a:schemeClr val="accent3">
                    <a:lumMod val="75000"/>
                  </a:schemeClr>
                </a:solidFill>
                <a:latin typeface="Mistral" panose="03090702030407020403" pitchFamily="66" charset="0"/>
              </a:rPr>
              <a:t>Oui</a:t>
            </a:r>
          </a:p>
        </p:txBody>
      </p:sp>
      <p:sp>
        <p:nvSpPr>
          <p:cNvPr id="15" name="ZoneTexte 14"/>
          <p:cNvSpPr txBox="1"/>
          <p:nvPr/>
        </p:nvSpPr>
        <p:spPr>
          <a:xfrm rot="20607826">
            <a:off x="7429114" y="6141916"/>
            <a:ext cx="941283" cy="769441"/>
          </a:xfrm>
          <a:prstGeom prst="rect">
            <a:avLst/>
          </a:prstGeom>
          <a:noFill/>
        </p:spPr>
        <p:txBody>
          <a:bodyPr wrap="none" rtlCol="0">
            <a:spAutoFit/>
          </a:bodyPr>
          <a:lstStyle/>
          <a:p>
            <a:r>
              <a:rPr lang="fr-FR" sz="4400" dirty="0">
                <a:solidFill>
                  <a:schemeClr val="accent2">
                    <a:lumMod val="75000"/>
                  </a:schemeClr>
                </a:solidFill>
                <a:latin typeface="Mistral" panose="03090702030407020403" pitchFamily="66" charset="0"/>
              </a:rPr>
              <a:t>Non</a:t>
            </a:r>
          </a:p>
        </p:txBody>
      </p:sp>
      <p:sp>
        <p:nvSpPr>
          <p:cNvPr id="9" name="ZoneTexte 8">
            <a:extLst>
              <a:ext uri="{FF2B5EF4-FFF2-40B4-BE49-F238E27FC236}">
                <a16:creationId xmlns:a16="http://schemas.microsoft.com/office/drawing/2014/main" id="{C84AA799-04D5-4762-9625-661C9A627D52}"/>
              </a:ext>
            </a:extLst>
          </p:cNvPr>
          <p:cNvSpPr txBox="1"/>
          <p:nvPr/>
        </p:nvSpPr>
        <p:spPr>
          <a:xfrm>
            <a:off x="1005508" y="6703848"/>
            <a:ext cx="7404776" cy="215444"/>
          </a:xfrm>
          <a:prstGeom prst="rect">
            <a:avLst/>
          </a:prstGeom>
          <a:noFill/>
        </p:spPr>
        <p:txBody>
          <a:bodyPr wrap="square" rtlCol="0">
            <a:spAutoFit/>
          </a:bodyPr>
          <a:lstStyle/>
          <a:p>
            <a:r>
              <a:rPr lang="fr-FR" sz="800" i="1" dirty="0">
                <a:latin typeface="Myriad Pro" panose="020B0503030403020204" pitchFamily="34" charset="0"/>
              </a:rPr>
              <a:t>Base de 508 enfants (taux de réponses 100%) / Résultats exprimés en % </a:t>
            </a:r>
          </a:p>
        </p:txBody>
      </p:sp>
      <p:sp>
        <p:nvSpPr>
          <p:cNvPr id="10" name="Rectangle 9">
            <a:extLst>
              <a:ext uri="{FF2B5EF4-FFF2-40B4-BE49-F238E27FC236}">
                <a16:creationId xmlns:a16="http://schemas.microsoft.com/office/drawing/2014/main" id="{7E272EC6-C49A-41E6-B6E5-FF6BDA99C35D}"/>
              </a:ext>
            </a:extLst>
          </p:cNvPr>
          <p:cNvSpPr/>
          <p:nvPr/>
        </p:nvSpPr>
        <p:spPr>
          <a:xfrm>
            <a:off x="49448" y="546631"/>
            <a:ext cx="9036496" cy="307777"/>
          </a:xfrm>
          <a:prstGeom prst="rect">
            <a:avLst/>
          </a:prstGeom>
        </p:spPr>
        <p:txBody>
          <a:bodyPr wrap="square">
            <a:spAutoFit/>
          </a:bodyPr>
          <a:lstStyle/>
          <a:p>
            <a:pPr lvl="0">
              <a:spcAft>
                <a:spcPts val="0"/>
              </a:spcAft>
            </a:pPr>
            <a:r>
              <a:rPr lang="fr-FR" sz="1400" i="1" dirty="0">
                <a:latin typeface="Myriad Pro" panose="020B0503030403020204" pitchFamily="34" charset="0"/>
                <a:ea typeface="Calibri" panose="020F0502020204030204" pitchFamily="34" charset="0"/>
                <a:cs typeface="Times New Roman" panose="02020603050405020304" pitchFamily="18" charset="0"/>
              </a:rPr>
              <a:t>Selon toi, les produits BIO sont …</a:t>
            </a:r>
            <a:endParaRPr lang="fr-FR" sz="1400" i="1" dirty="0">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11" name="ZoneTexte 10"/>
          <p:cNvSpPr txBox="1"/>
          <p:nvPr/>
        </p:nvSpPr>
        <p:spPr>
          <a:xfrm>
            <a:off x="15641" y="22091"/>
            <a:ext cx="9051457" cy="511775"/>
          </a:xfrm>
          <a:prstGeom prst="rect">
            <a:avLst/>
          </a:prstGeom>
          <a:noFill/>
        </p:spPr>
        <p:txBody>
          <a:bodyPr wrap="square" lIns="80105" tIns="40053" rIns="80105" bIns="40053" rtlCol="0">
            <a:spAutoFit/>
          </a:bodyPr>
          <a:lstStyle/>
          <a:p>
            <a:r>
              <a:rPr lang="fr-FR" sz="2800" cap="all" spc="350" dirty="0">
                <a:solidFill>
                  <a:schemeClr val="bg1"/>
                </a:solidFill>
                <a:latin typeface="Prototype" pitchFamily="2" charset="0"/>
                <a:cs typeface="Prototype" pitchFamily="2" charset="0"/>
              </a:rPr>
              <a:t>bio: Définition</a:t>
            </a:r>
          </a:p>
        </p:txBody>
      </p:sp>
      <p:grpSp>
        <p:nvGrpSpPr>
          <p:cNvPr id="12" name="Groupe 11">
            <a:extLst>
              <a:ext uri="{FF2B5EF4-FFF2-40B4-BE49-F238E27FC236}">
                <a16:creationId xmlns:a16="http://schemas.microsoft.com/office/drawing/2014/main" id="{C7730A18-F50C-48F2-87D6-7256C2382245}"/>
              </a:ext>
            </a:extLst>
          </p:cNvPr>
          <p:cNvGrpSpPr/>
          <p:nvPr/>
        </p:nvGrpSpPr>
        <p:grpSpPr>
          <a:xfrm>
            <a:off x="8213959" y="-179222"/>
            <a:ext cx="955193" cy="914400"/>
            <a:chOff x="8213959" y="-179222"/>
            <a:chExt cx="955193" cy="914400"/>
          </a:xfrm>
        </p:grpSpPr>
        <p:pic>
          <p:nvPicPr>
            <p:cNvPr id="14" name="Graphique 6" descr="Enfants">
              <a:extLst>
                <a:ext uri="{FF2B5EF4-FFF2-40B4-BE49-F238E27FC236}">
                  <a16:creationId xmlns:a16="http://schemas.microsoft.com/office/drawing/2014/main" id="{325F2B0C-4B4C-409B-B701-7E86BEAEF30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13959" y="-179222"/>
              <a:ext cx="914400" cy="914400"/>
            </a:xfrm>
            <a:prstGeom prst="rect">
              <a:avLst/>
            </a:prstGeom>
          </p:spPr>
        </p:pic>
        <p:sp>
          <p:nvSpPr>
            <p:cNvPr id="16" name="ZoneTexte 15">
              <a:extLst>
                <a:ext uri="{FF2B5EF4-FFF2-40B4-BE49-F238E27FC236}">
                  <a16:creationId xmlns:a16="http://schemas.microsoft.com/office/drawing/2014/main" id="{4FD37AC5-684B-4B26-BEAA-BE911A8A3D3C}"/>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spTree>
    <p:extLst>
      <p:ext uri="{BB962C8B-B14F-4D97-AF65-F5344CB8AC3E}">
        <p14:creationId xmlns:p14="http://schemas.microsoft.com/office/powerpoint/2010/main" val="3116081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47461" y="4148778"/>
            <a:ext cx="1445256" cy="1440000"/>
          </a:xfrm>
          <a:prstGeom prst="rect">
            <a:avLst/>
          </a:prstGeom>
        </p:spPr>
      </p:pic>
      <p:pic>
        <p:nvPicPr>
          <p:cNvPr id="25" name="Image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816" y="2489886"/>
            <a:ext cx="1415125" cy="1440000"/>
          </a:xfrm>
          <a:prstGeom prst="rect">
            <a:avLst/>
          </a:prstGeom>
        </p:spPr>
      </p:pic>
      <p:pic>
        <p:nvPicPr>
          <p:cNvPr id="27" name="Imag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0183" y="2488377"/>
            <a:ext cx="1474727" cy="1440000"/>
          </a:xfrm>
          <a:prstGeom prst="rect">
            <a:avLst/>
          </a:prstGeom>
        </p:spPr>
      </p:pic>
      <p:pic>
        <p:nvPicPr>
          <p:cNvPr id="28" name="Image 2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547462" y="2489886"/>
            <a:ext cx="1445255" cy="1440000"/>
          </a:xfrm>
          <a:prstGeom prst="rect">
            <a:avLst/>
          </a:prstGeom>
        </p:spPr>
      </p:pic>
      <p:pic>
        <p:nvPicPr>
          <p:cNvPr id="29" name="Image 2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43744" y="2488377"/>
            <a:ext cx="1500000" cy="1440000"/>
          </a:xfrm>
          <a:prstGeom prst="rect">
            <a:avLst/>
          </a:prstGeom>
        </p:spPr>
      </p:pic>
      <p:pic>
        <p:nvPicPr>
          <p:cNvPr id="30" name="Image 2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120059" y="4149080"/>
            <a:ext cx="1460832" cy="1440000"/>
          </a:xfrm>
          <a:prstGeom prst="rect">
            <a:avLst/>
          </a:prstGeom>
        </p:spPr>
      </p:pic>
      <p:pic>
        <p:nvPicPr>
          <p:cNvPr id="31" name="Image 3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6353" y="4148778"/>
            <a:ext cx="1478049" cy="1440000"/>
          </a:xfrm>
          <a:prstGeom prst="rect">
            <a:avLst/>
          </a:prstGeom>
        </p:spPr>
      </p:pic>
      <p:pic>
        <p:nvPicPr>
          <p:cNvPr id="32" name="Image 3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80073" y="4149080"/>
            <a:ext cx="1434838" cy="1440000"/>
          </a:xfrm>
          <a:prstGeom prst="rect">
            <a:avLst/>
          </a:prstGeom>
        </p:spPr>
      </p:pic>
      <p:sp>
        <p:nvSpPr>
          <p:cNvPr id="33" name="ZoneTexte 32"/>
          <p:cNvSpPr txBox="1"/>
          <p:nvPr/>
        </p:nvSpPr>
        <p:spPr>
          <a:xfrm>
            <a:off x="360974" y="6165304"/>
            <a:ext cx="4358950" cy="400110"/>
          </a:xfrm>
          <a:prstGeom prst="rect">
            <a:avLst/>
          </a:prstGeom>
          <a:solidFill>
            <a:srgbClr val="FFFFFF">
              <a:alpha val="69804"/>
            </a:srgbClr>
          </a:solidFill>
        </p:spPr>
        <p:txBody>
          <a:bodyPr wrap="none" rtlCol="0">
            <a:spAutoFit/>
          </a:bodyPr>
          <a:lstStyle/>
          <a:p>
            <a:r>
              <a:rPr lang="fr-FR" sz="2000" b="1" i="1" dirty="0">
                <a:solidFill>
                  <a:schemeClr val="accent3">
                    <a:lumMod val="50000"/>
                  </a:schemeClr>
                </a:solidFill>
                <a:latin typeface="Myriad Pro" panose="020B0503030403020204" pitchFamily="34" charset="0"/>
              </a:rPr>
              <a:t>« Les poules sont élevées en plein air. </a:t>
            </a:r>
            <a:r>
              <a:rPr lang="fr-FR" sz="2000" i="1" dirty="0">
                <a:solidFill>
                  <a:schemeClr val="accent3">
                    <a:lumMod val="50000"/>
                  </a:schemeClr>
                </a:solidFill>
                <a:latin typeface="Myriad Pro" panose="020B0503030403020204" pitchFamily="34" charset="0"/>
              </a:rPr>
              <a:t>»</a:t>
            </a:r>
          </a:p>
        </p:txBody>
      </p:sp>
      <p:cxnSp>
        <p:nvCxnSpPr>
          <p:cNvPr id="37" name="Connecteur en arc 36"/>
          <p:cNvCxnSpPr/>
          <p:nvPr/>
        </p:nvCxnSpPr>
        <p:spPr>
          <a:xfrm rot="5400000" flipH="1" flipV="1">
            <a:off x="2430860" y="5702420"/>
            <a:ext cx="504056" cy="421712"/>
          </a:xfrm>
          <a:prstGeom prst="curvedConnector3">
            <a:avLst/>
          </a:prstGeom>
          <a:ln>
            <a:solidFill>
              <a:schemeClr val="accent3">
                <a:lumMod val="50000"/>
              </a:schemeClr>
            </a:solidFill>
            <a:tailEnd type="arrow"/>
          </a:ln>
        </p:spPr>
        <p:style>
          <a:lnRef idx="2">
            <a:schemeClr val="dk1"/>
          </a:lnRef>
          <a:fillRef idx="0">
            <a:schemeClr val="dk1"/>
          </a:fillRef>
          <a:effectRef idx="1">
            <a:schemeClr val="dk1"/>
          </a:effectRef>
          <a:fontRef idx="minor">
            <a:schemeClr val="tx1"/>
          </a:fontRef>
        </p:style>
      </p:cxnSp>
      <p:sp>
        <p:nvSpPr>
          <p:cNvPr id="39" name="ZoneTexte 38"/>
          <p:cNvSpPr txBox="1"/>
          <p:nvPr/>
        </p:nvSpPr>
        <p:spPr>
          <a:xfrm>
            <a:off x="1424123" y="1757289"/>
            <a:ext cx="6346737" cy="400110"/>
          </a:xfrm>
          <a:prstGeom prst="rect">
            <a:avLst/>
          </a:prstGeom>
          <a:solidFill>
            <a:srgbClr val="FFFFFF">
              <a:alpha val="69804"/>
            </a:srgbClr>
          </a:solidFill>
        </p:spPr>
        <p:txBody>
          <a:bodyPr wrap="none" rtlCol="0">
            <a:spAutoFit/>
          </a:bodyPr>
          <a:lstStyle/>
          <a:p>
            <a:r>
              <a:rPr lang="fr-FR" sz="2000" b="1" i="1" dirty="0">
                <a:solidFill>
                  <a:schemeClr val="accent3">
                    <a:lumMod val="50000"/>
                  </a:schemeClr>
                </a:solidFill>
                <a:latin typeface="Myriad Pro" panose="020B0503030403020204" pitchFamily="34" charset="0"/>
              </a:rPr>
              <a:t>« C’est aussi ce que nous faisons pousser dans le jardin. »</a:t>
            </a:r>
          </a:p>
        </p:txBody>
      </p:sp>
      <p:sp>
        <p:nvSpPr>
          <p:cNvPr id="3" name="ZoneTexte 2">
            <a:extLst>
              <a:ext uri="{FF2B5EF4-FFF2-40B4-BE49-F238E27FC236}">
                <a16:creationId xmlns:a16="http://schemas.microsoft.com/office/drawing/2014/main" id="{7CE6F11B-BD36-4292-9EC1-5031434C6AC3}"/>
              </a:ext>
            </a:extLst>
          </p:cNvPr>
          <p:cNvSpPr txBox="1"/>
          <p:nvPr/>
        </p:nvSpPr>
        <p:spPr>
          <a:xfrm>
            <a:off x="1371199" y="3620824"/>
            <a:ext cx="1023931" cy="369332"/>
          </a:xfrm>
          <a:prstGeom prst="rect">
            <a:avLst/>
          </a:prstGeom>
          <a:noFill/>
        </p:spPr>
        <p:txBody>
          <a:bodyPr wrap="square" rtlCol="0">
            <a:spAutoFit/>
          </a:bodyPr>
          <a:lstStyle/>
          <a:p>
            <a:r>
              <a:rPr lang="fr-FR" dirty="0"/>
              <a:t>99 %</a:t>
            </a:r>
          </a:p>
        </p:txBody>
      </p:sp>
      <p:sp>
        <p:nvSpPr>
          <p:cNvPr id="17" name="ZoneTexte 16">
            <a:extLst>
              <a:ext uri="{FF2B5EF4-FFF2-40B4-BE49-F238E27FC236}">
                <a16:creationId xmlns:a16="http://schemas.microsoft.com/office/drawing/2014/main" id="{AE85EA67-7936-4233-AFF8-6E50072CCE28}"/>
              </a:ext>
            </a:extLst>
          </p:cNvPr>
          <p:cNvSpPr txBox="1"/>
          <p:nvPr/>
        </p:nvSpPr>
        <p:spPr>
          <a:xfrm>
            <a:off x="4802944" y="3595399"/>
            <a:ext cx="1023931" cy="369332"/>
          </a:xfrm>
          <a:prstGeom prst="rect">
            <a:avLst/>
          </a:prstGeom>
          <a:noFill/>
        </p:spPr>
        <p:txBody>
          <a:bodyPr wrap="square" rtlCol="0">
            <a:spAutoFit/>
          </a:bodyPr>
          <a:lstStyle/>
          <a:p>
            <a:r>
              <a:rPr lang="fr-FR" dirty="0"/>
              <a:t>98 %</a:t>
            </a:r>
          </a:p>
        </p:txBody>
      </p:sp>
      <p:sp>
        <p:nvSpPr>
          <p:cNvPr id="18" name="ZoneTexte 17">
            <a:extLst>
              <a:ext uri="{FF2B5EF4-FFF2-40B4-BE49-F238E27FC236}">
                <a16:creationId xmlns:a16="http://schemas.microsoft.com/office/drawing/2014/main" id="{BFE68BD9-4BC6-496A-9679-B6CC1A2D4A1B}"/>
              </a:ext>
            </a:extLst>
          </p:cNvPr>
          <p:cNvSpPr txBox="1"/>
          <p:nvPr/>
        </p:nvSpPr>
        <p:spPr>
          <a:xfrm>
            <a:off x="6428389" y="3619583"/>
            <a:ext cx="1023931" cy="369332"/>
          </a:xfrm>
          <a:prstGeom prst="rect">
            <a:avLst/>
          </a:prstGeom>
          <a:noFill/>
        </p:spPr>
        <p:txBody>
          <a:bodyPr wrap="square" rtlCol="0">
            <a:spAutoFit/>
          </a:bodyPr>
          <a:lstStyle/>
          <a:p>
            <a:r>
              <a:rPr lang="fr-FR" dirty="0"/>
              <a:t>94 %</a:t>
            </a:r>
          </a:p>
        </p:txBody>
      </p:sp>
      <p:sp>
        <p:nvSpPr>
          <p:cNvPr id="19" name="ZoneTexte 18">
            <a:extLst>
              <a:ext uri="{FF2B5EF4-FFF2-40B4-BE49-F238E27FC236}">
                <a16:creationId xmlns:a16="http://schemas.microsoft.com/office/drawing/2014/main" id="{0ABC1BF8-BA69-4DF0-86E8-3408B0A0F0DE}"/>
              </a:ext>
            </a:extLst>
          </p:cNvPr>
          <p:cNvSpPr txBox="1"/>
          <p:nvPr/>
        </p:nvSpPr>
        <p:spPr>
          <a:xfrm>
            <a:off x="3087071" y="3619583"/>
            <a:ext cx="1023931" cy="369332"/>
          </a:xfrm>
          <a:prstGeom prst="rect">
            <a:avLst/>
          </a:prstGeom>
          <a:noFill/>
        </p:spPr>
        <p:txBody>
          <a:bodyPr wrap="square" rtlCol="0">
            <a:spAutoFit/>
          </a:bodyPr>
          <a:lstStyle/>
          <a:p>
            <a:r>
              <a:rPr lang="fr-FR" dirty="0"/>
              <a:t>99 %</a:t>
            </a:r>
          </a:p>
        </p:txBody>
      </p:sp>
      <p:sp>
        <p:nvSpPr>
          <p:cNvPr id="20" name="ZoneTexte 19">
            <a:extLst>
              <a:ext uri="{FF2B5EF4-FFF2-40B4-BE49-F238E27FC236}">
                <a16:creationId xmlns:a16="http://schemas.microsoft.com/office/drawing/2014/main" id="{70598DB7-3DCD-4464-9397-9B13A9FF752B}"/>
              </a:ext>
            </a:extLst>
          </p:cNvPr>
          <p:cNvSpPr txBox="1"/>
          <p:nvPr/>
        </p:nvSpPr>
        <p:spPr>
          <a:xfrm>
            <a:off x="1376804" y="5255530"/>
            <a:ext cx="1023931" cy="369332"/>
          </a:xfrm>
          <a:prstGeom prst="rect">
            <a:avLst/>
          </a:prstGeom>
          <a:noFill/>
        </p:spPr>
        <p:txBody>
          <a:bodyPr wrap="square" rtlCol="0">
            <a:spAutoFit/>
          </a:bodyPr>
          <a:lstStyle/>
          <a:p>
            <a:r>
              <a:rPr lang="fr-FR" dirty="0"/>
              <a:t>92 %</a:t>
            </a:r>
          </a:p>
        </p:txBody>
      </p:sp>
      <p:sp>
        <p:nvSpPr>
          <p:cNvPr id="21" name="ZoneTexte 20">
            <a:extLst>
              <a:ext uri="{FF2B5EF4-FFF2-40B4-BE49-F238E27FC236}">
                <a16:creationId xmlns:a16="http://schemas.microsoft.com/office/drawing/2014/main" id="{E715C663-F6DE-47E5-843D-2E9A8238747D}"/>
              </a:ext>
            </a:extLst>
          </p:cNvPr>
          <p:cNvSpPr txBox="1"/>
          <p:nvPr/>
        </p:nvSpPr>
        <p:spPr>
          <a:xfrm>
            <a:off x="3028280" y="5237639"/>
            <a:ext cx="1023931" cy="369332"/>
          </a:xfrm>
          <a:prstGeom prst="rect">
            <a:avLst/>
          </a:prstGeom>
          <a:noFill/>
        </p:spPr>
        <p:txBody>
          <a:bodyPr wrap="square" rtlCol="0">
            <a:spAutoFit/>
          </a:bodyPr>
          <a:lstStyle/>
          <a:p>
            <a:r>
              <a:rPr lang="fr-FR" dirty="0"/>
              <a:t>92 %</a:t>
            </a:r>
          </a:p>
        </p:txBody>
      </p:sp>
      <p:sp>
        <p:nvSpPr>
          <p:cNvPr id="22" name="ZoneTexte 21">
            <a:extLst>
              <a:ext uri="{FF2B5EF4-FFF2-40B4-BE49-F238E27FC236}">
                <a16:creationId xmlns:a16="http://schemas.microsoft.com/office/drawing/2014/main" id="{E1D89199-8C5E-49BA-A34C-6ACD3F75FF4D}"/>
              </a:ext>
            </a:extLst>
          </p:cNvPr>
          <p:cNvSpPr txBox="1"/>
          <p:nvPr/>
        </p:nvSpPr>
        <p:spPr>
          <a:xfrm>
            <a:off x="4719924" y="5222782"/>
            <a:ext cx="1023931" cy="369332"/>
          </a:xfrm>
          <a:prstGeom prst="rect">
            <a:avLst/>
          </a:prstGeom>
          <a:noFill/>
        </p:spPr>
        <p:txBody>
          <a:bodyPr wrap="square" rtlCol="0">
            <a:spAutoFit/>
          </a:bodyPr>
          <a:lstStyle/>
          <a:p>
            <a:r>
              <a:rPr lang="fr-FR" dirty="0"/>
              <a:t>91 %</a:t>
            </a:r>
          </a:p>
        </p:txBody>
      </p:sp>
      <p:sp>
        <p:nvSpPr>
          <p:cNvPr id="24" name="ZoneTexte 23">
            <a:extLst>
              <a:ext uri="{FF2B5EF4-FFF2-40B4-BE49-F238E27FC236}">
                <a16:creationId xmlns:a16="http://schemas.microsoft.com/office/drawing/2014/main" id="{B829F0F0-9199-4258-8CE4-3A274B3F2FD7}"/>
              </a:ext>
            </a:extLst>
          </p:cNvPr>
          <p:cNvSpPr txBox="1"/>
          <p:nvPr/>
        </p:nvSpPr>
        <p:spPr>
          <a:xfrm>
            <a:off x="6411568" y="5278505"/>
            <a:ext cx="1023931" cy="369332"/>
          </a:xfrm>
          <a:prstGeom prst="rect">
            <a:avLst/>
          </a:prstGeom>
          <a:noFill/>
        </p:spPr>
        <p:txBody>
          <a:bodyPr wrap="square" rtlCol="0">
            <a:spAutoFit/>
          </a:bodyPr>
          <a:lstStyle/>
          <a:p>
            <a:r>
              <a:rPr lang="fr-FR" dirty="0"/>
              <a:t>85 %</a:t>
            </a:r>
          </a:p>
        </p:txBody>
      </p:sp>
      <p:pic>
        <p:nvPicPr>
          <p:cNvPr id="26" name="Image 25">
            <a:extLst>
              <a:ext uri="{FF2B5EF4-FFF2-40B4-BE49-F238E27FC236}">
                <a16:creationId xmlns:a16="http://schemas.microsoft.com/office/drawing/2014/main" id="{F812FDDA-E511-4945-AC72-B10F67B1D49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195751" y="2488377"/>
            <a:ext cx="1445255" cy="1440000"/>
          </a:xfrm>
          <a:prstGeom prst="rect">
            <a:avLst/>
          </a:prstGeom>
        </p:spPr>
      </p:pic>
      <p:pic>
        <p:nvPicPr>
          <p:cNvPr id="34" name="Image 33">
            <a:extLst>
              <a:ext uri="{FF2B5EF4-FFF2-40B4-BE49-F238E27FC236}">
                <a16:creationId xmlns:a16="http://schemas.microsoft.com/office/drawing/2014/main" id="{A914C5B3-7A9A-4380-9F31-B7801D9B8E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25267" y="4148778"/>
            <a:ext cx="1445256" cy="1440000"/>
          </a:xfrm>
          <a:prstGeom prst="rect">
            <a:avLst/>
          </a:prstGeom>
        </p:spPr>
      </p:pic>
      <p:sp>
        <p:nvSpPr>
          <p:cNvPr id="35" name="ZoneTexte 34">
            <a:extLst>
              <a:ext uri="{FF2B5EF4-FFF2-40B4-BE49-F238E27FC236}">
                <a16:creationId xmlns:a16="http://schemas.microsoft.com/office/drawing/2014/main" id="{A11C3AE1-2FD4-4369-BC63-43ED20B1A5F1}"/>
              </a:ext>
            </a:extLst>
          </p:cNvPr>
          <p:cNvSpPr txBox="1"/>
          <p:nvPr/>
        </p:nvSpPr>
        <p:spPr>
          <a:xfrm>
            <a:off x="8089374" y="5255530"/>
            <a:ext cx="1023931" cy="369332"/>
          </a:xfrm>
          <a:prstGeom prst="rect">
            <a:avLst/>
          </a:prstGeom>
          <a:noFill/>
        </p:spPr>
        <p:txBody>
          <a:bodyPr wrap="square" rtlCol="0">
            <a:spAutoFit/>
          </a:bodyPr>
          <a:lstStyle/>
          <a:p>
            <a:r>
              <a:rPr lang="fr-FR" dirty="0"/>
              <a:t>26 %</a:t>
            </a:r>
          </a:p>
        </p:txBody>
      </p:sp>
      <p:pic>
        <p:nvPicPr>
          <p:cNvPr id="6" name="Image 5" descr="Une image contenant table, intérieur, mur, jouet&#10;&#10;Description générée avec un niveau de confiance très élevé">
            <a:extLst>
              <a:ext uri="{FF2B5EF4-FFF2-40B4-BE49-F238E27FC236}">
                <a16:creationId xmlns:a16="http://schemas.microsoft.com/office/drawing/2014/main" id="{3D5271DC-3494-4FC4-BCF8-3DF5317D855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8781" y="4396450"/>
            <a:ext cx="1359525" cy="943983"/>
          </a:xfrm>
          <a:prstGeom prst="rect">
            <a:avLst/>
          </a:prstGeom>
        </p:spPr>
      </p:pic>
      <p:sp>
        <p:nvSpPr>
          <p:cNvPr id="36" name="ZoneTexte 35">
            <a:extLst>
              <a:ext uri="{FF2B5EF4-FFF2-40B4-BE49-F238E27FC236}">
                <a16:creationId xmlns:a16="http://schemas.microsoft.com/office/drawing/2014/main" id="{4E419F0E-42FD-46E2-BC11-B294ED3EEECA}"/>
              </a:ext>
            </a:extLst>
          </p:cNvPr>
          <p:cNvSpPr txBox="1"/>
          <p:nvPr/>
        </p:nvSpPr>
        <p:spPr>
          <a:xfrm>
            <a:off x="8064504" y="3588575"/>
            <a:ext cx="1023931" cy="369332"/>
          </a:xfrm>
          <a:prstGeom prst="rect">
            <a:avLst/>
          </a:prstGeom>
          <a:noFill/>
        </p:spPr>
        <p:txBody>
          <a:bodyPr wrap="square" rtlCol="0">
            <a:spAutoFit/>
          </a:bodyPr>
          <a:lstStyle/>
          <a:p>
            <a:r>
              <a:rPr lang="fr-FR" dirty="0"/>
              <a:t>53 %</a:t>
            </a:r>
          </a:p>
        </p:txBody>
      </p:sp>
      <p:pic>
        <p:nvPicPr>
          <p:cNvPr id="8" name="Image 7">
            <a:extLst>
              <a:ext uri="{FF2B5EF4-FFF2-40B4-BE49-F238E27FC236}">
                <a16:creationId xmlns:a16="http://schemas.microsoft.com/office/drawing/2014/main" id="{C83C3A04-5A91-48FF-91FB-B5182588D41D}"/>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7195752" y="2526169"/>
            <a:ext cx="1402208" cy="1094655"/>
          </a:xfrm>
          <a:prstGeom prst="rect">
            <a:avLst/>
          </a:prstGeom>
        </p:spPr>
      </p:pic>
      <p:sp>
        <p:nvSpPr>
          <p:cNvPr id="9" name="Rectangle 8">
            <a:extLst>
              <a:ext uri="{FF2B5EF4-FFF2-40B4-BE49-F238E27FC236}">
                <a16:creationId xmlns:a16="http://schemas.microsoft.com/office/drawing/2014/main" id="{84AF7661-CA01-4794-9B35-17B3A6445CE4}"/>
              </a:ext>
            </a:extLst>
          </p:cNvPr>
          <p:cNvSpPr/>
          <p:nvPr/>
        </p:nvSpPr>
        <p:spPr>
          <a:xfrm>
            <a:off x="1457966" y="2168385"/>
            <a:ext cx="688009" cy="861774"/>
          </a:xfrm>
          <a:prstGeom prst="rect">
            <a:avLst/>
          </a:prstGeom>
        </p:spPr>
        <p:txBody>
          <a:bodyPr wrap="none">
            <a:spAutoFit/>
          </a:bodyPr>
          <a:lstStyle/>
          <a:p>
            <a:r>
              <a:rPr lang="fr-FR" sz="5000" i="1" dirty="0">
                <a:solidFill>
                  <a:schemeClr val="accent3">
                    <a:lumMod val="50000"/>
                  </a:schemeClr>
                </a:solidFill>
                <a:latin typeface="Myriad Pro" panose="020B0503030403020204" pitchFamily="34" charset="0"/>
                <a:sym typeface="Wingdings" panose="05000000000000000000" pitchFamily="2" charset="2"/>
              </a:rPr>
              <a:t></a:t>
            </a:r>
            <a:endParaRPr lang="fr-FR" sz="5000" i="1" dirty="0">
              <a:solidFill>
                <a:schemeClr val="accent3">
                  <a:lumMod val="50000"/>
                </a:schemeClr>
              </a:solidFill>
              <a:latin typeface="Myriad Pro" panose="020B0503030403020204" pitchFamily="34" charset="0"/>
            </a:endParaRPr>
          </a:p>
        </p:txBody>
      </p:sp>
      <p:sp>
        <p:nvSpPr>
          <p:cNvPr id="10" name="Rectangle 9">
            <a:extLst>
              <a:ext uri="{FF2B5EF4-FFF2-40B4-BE49-F238E27FC236}">
                <a16:creationId xmlns:a16="http://schemas.microsoft.com/office/drawing/2014/main" id="{45CBB92E-BF02-48D4-87D3-E321D78C94B8}"/>
              </a:ext>
            </a:extLst>
          </p:cNvPr>
          <p:cNvSpPr/>
          <p:nvPr/>
        </p:nvSpPr>
        <p:spPr>
          <a:xfrm>
            <a:off x="8110115" y="2091441"/>
            <a:ext cx="534860" cy="1015663"/>
          </a:xfrm>
          <a:prstGeom prst="rect">
            <a:avLst/>
          </a:prstGeom>
        </p:spPr>
        <p:txBody>
          <a:bodyPr wrap="square">
            <a:spAutoFit/>
          </a:bodyPr>
          <a:lstStyle/>
          <a:p>
            <a:r>
              <a:rPr lang="fr-FR" sz="6000" i="1" dirty="0">
                <a:solidFill>
                  <a:srgbClr val="C00000"/>
                </a:solidFill>
                <a:latin typeface="Myriad Pro" panose="020B0503030403020204" pitchFamily="34" charset="0"/>
                <a:sym typeface="Wingdings" panose="05000000000000000000" pitchFamily="2" charset="2"/>
              </a:rPr>
              <a:t></a:t>
            </a:r>
            <a:endParaRPr lang="fr-FR" sz="6000" dirty="0">
              <a:solidFill>
                <a:srgbClr val="C00000"/>
              </a:solidFill>
            </a:endParaRPr>
          </a:p>
        </p:txBody>
      </p:sp>
      <p:sp>
        <p:nvSpPr>
          <p:cNvPr id="38" name="Rectangle 37">
            <a:extLst>
              <a:ext uri="{FF2B5EF4-FFF2-40B4-BE49-F238E27FC236}">
                <a16:creationId xmlns:a16="http://schemas.microsoft.com/office/drawing/2014/main" id="{81C5C8C8-5806-4C62-8CDE-E5EAB937F22D}"/>
              </a:ext>
            </a:extLst>
          </p:cNvPr>
          <p:cNvSpPr/>
          <p:nvPr/>
        </p:nvSpPr>
        <p:spPr>
          <a:xfrm>
            <a:off x="1484733" y="3826168"/>
            <a:ext cx="688009" cy="861774"/>
          </a:xfrm>
          <a:prstGeom prst="rect">
            <a:avLst/>
          </a:prstGeom>
        </p:spPr>
        <p:txBody>
          <a:bodyPr wrap="none">
            <a:spAutoFit/>
          </a:bodyPr>
          <a:lstStyle/>
          <a:p>
            <a:r>
              <a:rPr lang="fr-FR" sz="5000" i="1" dirty="0">
                <a:solidFill>
                  <a:schemeClr val="accent3">
                    <a:lumMod val="50000"/>
                  </a:schemeClr>
                </a:solidFill>
                <a:latin typeface="Myriad Pro" panose="020B0503030403020204" pitchFamily="34" charset="0"/>
                <a:sym typeface="Wingdings" panose="05000000000000000000" pitchFamily="2" charset="2"/>
              </a:rPr>
              <a:t></a:t>
            </a:r>
            <a:endParaRPr lang="fr-FR" sz="5000" i="1" dirty="0">
              <a:solidFill>
                <a:schemeClr val="accent3">
                  <a:lumMod val="50000"/>
                </a:schemeClr>
              </a:solidFill>
              <a:latin typeface="Myriad Pro" panose="020B0503030403020204" pitchFamily="34" charset="0"/>
            </a:endParaRPr>
          </a:p>
        </p:txBody>
      </p:sp>
      <p:sp>
        <p:nvSpPr>
          <p:cNvPr id="40" name="Rectangle 39">
            <a:extLst>
              <a:ext uri="{FF2B5EF4-FFF2-40B4-BE49-F238E27FC236}">
                <a16:creationId xmlns:a16="http://schemas.microsoft.com/office/drawing/2014/main" id="{11306E42-CA8C-4ABE-84D8-4178A4646ED2}"/>
              </a:ext>
            </a:extLst>
          </p:cNvPr>
          <p:cNvSpPr/>
          <p:nvPr/>
        </p:nvSpPr>
        <p:spPr>
          <a:xfrm>
            <a:off x="3097720" y="2168385"/>
            <a:ext cx="688009" cy="861774"/>
          </a:xfrm>
          <a:prstGeom prst="rect">
            <a:avLst/>
          </a:prstGeom>
        </p:spPr>
        <p:txBody>
          <a:bodyPr wrap="none">
            <a:spAutoFit/>
          </a:bodyPr>
          <a:lstStyle/>
          <a:p>
            <a:r>
              <a:rPr lang="fr-FR" sz="5000" i="1" dirty="0">
                <a:solidFill>
                  <a:schemeClr val="accent3">
                    <a:lumMod val="50000"/>
                  </a:schemeClr>
                </a:solidFill>
                <a:latin typeface="Myriad Pro" panose="020B0503030403020204" pitchFamily="34" charset="0"/>
                <a:sym typeface="Wingdings" panose="05000000000000000000" pitchFamily="2" charset="2"/>
              </a:rPr>
              <a:t></a:t>
            </a:r>
            <a:endParaRPr lang="fr-FR" sz="5000" i="1" dirty="0">
              <a:solidFill>
                <a:schemeClr val="accent3">
                  <a:lumMod val="50000"/>
                </a:schemeClr>
              </a:solidFill>
              <a:latin typeface="Myriad Pro" panose="020B0503030403020204" pitchFamily="34" charset="0"/>
            </a:endParaRPr>
          </a:p>
        </p:txBody>
      </p:sp>
      <p:sp>
        <p:nvSpPr>
          <p:cNvPr id="41" name="Rectangle 40">
            <a:extLst>
              <a:ext uri="{FF2B5EF4-FFF2-40B4-BE49-F238E27FC236}">
                <a16:creationId xmlns:a16="http://schemas.microsoft.com/office/drawing/2014/main" id="{343A7782-E96A-4A09-9051-F2015405B22E}"/>
              </a:ext>
            </a:extLst>
          </p:cNvPr>
          <p:cNvSpPr/>
          <p:nvPr/>
        </p:nvSpPr>
        <p:spPr>
          <a:xfrm>
            <a:off x="4766994" y="2168385"/>
            <a:ext cx="688009" cy="861774"/>
          </a:xfrm>
          <a:prstGeom prst="rect">
            <a:avLst/>
          </a:prstGeom>
        </p:spPr>
        <p:txBody>
          <a:bodyPr wrap="none">
            <a:spAutoFit/>
          </a:bodyPr>
          <a:lstStyle/>
          <a:p>
            <a:r>
              <a:rPr lang="fr-FR" sz="5000" i="1" dirty="0">
                <a:solidFill>
                  <a:schemeClr val="accent3">
                    <a:lumMod val="50000"/>
                  </a:schemeClr>
                </a:solidFill>
                <a:latin typeface="Myriad Pro" panose="020B0503030403020204" pitchFamily="34" charset="0"/>
                <a:sym typeface="Wingdings" panose="05000000000000000000" pitchFamily="2" charset="2"/>
              </a:rPr>
              <a:t></a:t>
            </a:r>
            <a:endParaRPr lang="fr-FR" sz="5000" i="1" dirty="0">
              <a:solidFill>
                <a:schemeClr val="accent3">
                  <a:lumMod val="50000"/>
                </a:schemeClr>
              </a:solidFill>
              <a:latin typeface="Myriad Pro" panose="020B0503030403020204" pitchFamily="34" charset="0"/>
            </a:endParaRPr>
          </a:p>
        </p:txBody>
      </p:sp>
      <p:sp>
        <p:nvSpPr>
          <p:cNvPr id="42" name="Rectangle 41">
            <a:extLst>
              <a:ext uri="{FF2B5EF4-FFF2-40B4-BE49-F238E27FC236}">
                <a16:creationId xmlns:a16="http://schemas.microsoft.com/office/drawing/2014/main" id="{EC45D055-0B6A-41D1-873B-EF6B70223972}"/>
              </a:ext>
            </a:extLst>
          </p:cNvPr>
          <p:cNvSpPr/>
          <p:nvPr/>
        </p:nvSpPr>
        <p:spPr>
          <a:xfrm>
            <a:off x="6528422" y="2168385"/>
            <a:ext cx="688009" cy="861774"/>
          </a:xfrm>
          <a:prstGeom prst="rect">
            <a:avLst/>
          </a:prstGeom>
        </p:spPr>
        <p:txBody>
          <a:bodyPr wrap="none">
            <a:spAutoFit/>
          </a:bodyPr>
          <a:lstStyle/>
          <a:p>
            <a:r>
              <a:rPr lang="fr-FR" sz="5000" i="1" dirty="0">
                <a:solidFill>
                  <a:schemeClr val="accent3">
                    <a:lumMod val="50000"/>
                  </a:schemeClr>
                </a:solidFill>
                <a:latin typeface="Myriad Pro" panose="020B0503030403020204" pitchFamily="34" charset="0"/>
                <a:sym typeface="Wingdings" panose="05000000000000000000" pitchFamily="2" charset="2"/>
              </a:rPr>
              <a:t></a:t>
            </a:r>
            <a:endParaRPr lang="fr-FR" sz="5000" i="1" dirty="0">
              <a:solidFill>
                <a:schemeClr val="accent3">
                  <a:lumMod val="50000"/>
                </a:schemeClr>
              </a:solidFill>
              <a:latin typeface="Myriad Pro" panose="020B0503030403020204" pitchFamily="34" charset="0"/>
            </a:endParaRPr>
          </a:p>
        </p:txBody>
      </p:sp>
      <p:sp>
        <p:nvSpPr>
          <p:cNvPr id="43" name="Rectangle 42">
            <a:extLst>
              <a:ext uri="{FF2B5EF4-FFF2-40B4-BE49-F238E27FC236}">
                <a16:creationId xmlns:a16="http://schemas.microsoft.com/office/drawing/2014/main" id="{A5DAFE48-6DF3-4A49-96B5-B1AD203B78BE}"/>
              </a:ext>
            </a:extLst>
          </p:cNvPr>
          <p:cNvSpPr/>
          <p:nvPr/>
        </p:nvSpPr>
        <p:spPr>
          <a:xfrm>
            <a:off x="4830613" y="3819770"/>
            <a:ext cx="688009" cy="861774"/>
          </a:xfrm>
          <a:prstGeom prst="rect">
            <a:avLst/>
          </a:prstGeom>
        </p:spPr>
        <p:txBody>
          <a:bodyPr wrap="none">
            <a:spAutoFit/>
          </a:bodyPr>
          <a:lstStyle/>
          <a:p>
            <a:r>
              <a:rPr lang="fr-FR" sz="5000" i="1" dirty="0">
                <a:solidFill>
                  <a:schemeClr val="accent3">
                    <a:lumMod val="50000"/>
                  </a:schemeClr>
                </a:solidFill>
                <a:latin typeface="Myriad Pro" panose="020B0503030403020204" pitchFamily="34" charset="0"/>
                <a:sym typeface="Wingdings" panose="05000000000000000000" pitchFamily="2" charset="2"/>
              </a:rPr>
              <a:t></a:t>
            </a:r>
            <a:endParaRPr lang="fr-FR" sz="5000" i="1" dirty="0">
              <a:solidFill>
                <a:schemeClr val="accent3">
                  <a:lumMod val="50000"/>
                </a:schemeClr>
              </a:solidFill>
              <a:latin typeface="Myriad Pro" panose="020B0503030403020204" pitchFamily="34" charset="0"/>
            </a:endParaRPr>
          </a:p>
        </p:txBody>
      </p:sp>
      <p:sp>
        <p:nvSpPr>
          <p:cNvPr id="44" name="Rectangle 43">
            <a:extLst>
              <a:ext uri="{FF2B5EF4-FFF2-40B4-BE49-F238E27FC236}">
                <a16:creationId xmlns:a16="http://schemas.microsoft.com/office/drawing/2014/main" id="{3352A119-8731-4D4D-913B-4BD9F8772565}"/>
              </a:ext>
            </a:extLst>
          </p:cNvPr>
          <p:cNvSpPr/>
          <p:nvPr/>
        </p:nvSpPr>
        <p:spPr>
          <a:xfrm>
            <a:off x="3157673" y="3819770"/>
            <a:ext cx="688009" cy="861774"/>
          </a:xfrm>
          <a:prstGeom prst="rect">
            <a:avLst/>
          </a:prstGeom>
        </p:spPr>
        <p:txBody>
          <a:bodyPr wrap="square">
            <a:spAutoFit/>
          </a:bodyPr>
          <a:lstStyle/>
          <a:p>
            <a:r>
              <a:rPr lang="fr-FR" sz="5000" i="1" dirty="0">
                <a:solidFill>
                  <a:schemeClr val="accent3">
                    <a:lumMod val="50000"/>
                  </a:schemeClr>
                </a:solidFill>
                <a:latin typeface="Myriad Pro" panose="020B0503030403020204" pitchFamily="34" charset="0"/>
                <a:sym typeface="Wingdings" panose="05000000000000000000" pitchFamily="2" charset="2"/>
              </a:rPr>
              <a:t></a:t>
            </a:r>
            <a:endParaRPr lang="fr-FR" sz="5000" i="1" dirty="0">
              <a:solidFill>
                <a:schemeClr val="accent3">
                  <a:lumMod val="50000"/>
                </a:schemeClr>
              </a:solidFill>
              <a:latin typeface="Myriad Pro" panose="020B0503030403020204" pitchFamily="34" charset="0"/>
            </a:endParaRPr>
          </a:p>
        </p:txBody>
      </p:sp>
      <p:sp>
        <p:nvSpPr>
          <p:cNvPr id="45" name="Rectangle 44">
            <a:extLst>
              <a:ext uri="{FF2B5EF4-FFF2-40B4-BE49-F238E27FC236}">
                <a16:creationId xmlns:a16="http://schemas.microsoft.com/office/drawing/2014/main" id="{4E02FC5B-F84D-4DFA-BF6B-6EF3AE87115A}"/>
              </a:ext>
            </a:extLst>
          </p:cNvPr>
          <p:cNvSpPr/>
          <p:nvPr/>
        </p:nvSpPr>
        <p:spPr>
          <a:xfrm>
            <a:off x="6503553" y="3799954"/>
            <a:ext cx="688009" cy="861774"/>
          </a:xfrm>
          <a:prstGeom prst="rect">
            <a:avLst/>
          </a:prstGeom>
        </p:spPr>
        <p:txBody>
          <a:bodyPr wrap="square">
            <a:spAutoFit/>
          </a:bodyPr>
          <a:lstStyle/>
          <a:p>
            <a:r>
              <a:rPr lang="fr-FR" sz="5000" i="1" dirty="0">
                <a:solidFill>
                  <a:schemeClr val="accent3">
                    <a:lumMod val="50000"/>
                  </a:schemeClr>
                </a:solidFill>
                <a:latin typeface="Myriad Pro" panose="020B0503030403020204" pitchFamily="34" charset="0"/>
                <a:sym typeface="Wingdings" panose="05000000000000000000" pitchFamily="2" charset="2"/>
              </a:rPr>
              <a:t></a:t>
            </a:r>
            <a:endParaRPr lang="fr-FR" sz="5000" i="1" dirty="0">
              <a:solidFill>
                <a:schemeClr val="accent3">
                  <a:lumMod val="50000"/>
                </a:schemeClr>
              </a:solidFill>
              <a:latin typeface="Myriad Pro" panose="020B0503030403020204" pitchFamily="34" charset="0"/>
            </a:endParaRPr>
          </a:p>
        </p:txBody>
      </p:sp>
      <p:sp>
        <p:nvSpPr>
          <p:cNvPr id="46" name="Rectangle 45">
            <a:extLst>
              <a:ext uri="{FF2B5EF4-FFF2-40B4-BE49-F238E27FC236}">
                <a16:creationId xmlns:a16="http://schemas.microsoft.com/office/drawing/2014/main" id="{8892D813-8D9C-4665-B5B1-8A1555436796}"/>
              </a:ext>
            </a:extLst>
          </p:cNvPr>
          <p:cNvSpPr/>
          <p:nvPr/>
        </p:nvSpPr>
        <p:spPr>
          <a:xfrm>
            <a:off x="8176493" y="3793183"/>
            <a:ext cx="534860" cy="1015663"/>
          </a:xfrm>
          <a:prstGeom prst="rect">
            <a:avLst/>
          </a:prstGeom>
        </p:spPr>
        <p:txBody>
          <a:bodyPr wrap="square">
            <a:spAutoFit/>
          </a:bodyPr>
          <a:lstStyle/>
          <a:p>
            <a:r>
              <a:rPr lang="fr-FR" sz="6000" i="1" dirty="0">
                <a:solidFill>
                  <a:srgbClr val="C00000"/>
                </a:solidFill>
                <a:latin typeface="Myriad Pro" panose="020B0503030403020204" pitchFamily="34" charset="0"/>
                <a:sym typeface="Wingdings" panose="05000000000000000000" pitchFamily="2" charset="2"/>
              </a:rPr>
              <a:t></a:t>
            </a:r>
            <a:endParaRPr lang="fr-FR" sz="6000" dirty="0">
              <a:solidFill>
                <a:srgbClr val="C00000"/>
              </a:solidFill>
            </a:endParaRPr>
          </a:p>
        </p:txBody>
      </p:sp>
      <p:grpSp>
        <p:nvGrpSpPr>
          <p:cNvPr id="47" name="Groupe 46">
            <a:extLst>
              <a:ext uri="{FF2B5EF4-FFF2-40B4-BE49-F238E27FC236}">
                <a16:creationId xmlns:a16="http://schemas.microsoft.com/office/drawing/2014/main" id="{BBB706FB-65F5-4DEF-8C61-B5839D3BD79E}"/>
              </a:ext>
            </a:extLst>
          </p:cNvPr>
          <p:cNvGrpSpPr/>
          <p:nvPr/>
        </p:nvGrpSpPr>
        <p:grpSpPr>
          <a:xfrm>
            <a:off x="8213959" y="-179222"/>
            <a:ext cx="955193" cy="914400"/>
            <a:chOff x="8213959" y="-179222"/>
            <a:chExt cx="955193" cy="914400"/>
          </a:xfrm>
        </p:grpSpPr>
        <p:pic>
          <p:nvPicPr>
            <p:cNvPr id="48" name="Graphique 47" descr="Enfants">
              <a:extLst>
                <a:ext uri="{FF2B5EF4-FFF2-40B4-BE49-F238E27FC236}">
                  <a16:creationId xmlns:a16="http://schemas.microsoft.com/office/drawing/2014/main" id="{502FA39C-C313-4B74-B9B3-CA52699FA1F2}"/>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213959" y="-179222"/>
              <a:ext cx="914400" cy="914400"/>
            </a:xfrm>
            <a:prstGeom prst="rect">
              <a:avLst/>
            </a:prstGeom>
          </p:spPr>
        </p:pic>
        <p:sp>
          <p:nvSpPr>
            <p:cNvPr id="49" name="ZoneTexte 48">
              <a:extLst>
                <a:ext uri="{FF2B5EF4-FFF2-40B4-BE49-F238E27FC236}">
                  <a16:creationId xmlns:a16="http://schemas.microsoft.com/office/drawing/2014/main" id="{CCF8526B-F309-4996-BB16-5BED646356BF}"/>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sp>
        <p:nvSpPr>
          <p:cNvPr id="50" name="ZoneTexte 49">
            <a:extLst>
              <a:ext uri="{FF2B5EF4-FFF2-40B4-BE49-F238E27FC236}">
                <a16:creationId xmlns:a16="http://schemas.microsoft.com/office/drawing/2014/main" id="{2CBDF9F6-F89B-491F-A91F-01B54C5DAC50}"/>
              </a:ext>
            </a:extLst>
          </p:cNvPr>
          <p:cNvSpPr txBox="1"/>
          <p:nvPr/>
        </p:nvSpPr>
        <p:spPr>
          <a:xfrm>
            <a:off x="6169953" y="6011416"/>
            <a:ext cx="2438290" cy="707886"/>
          </a:xfrm>
          <a:prstGeom prst="rect">
            <a:avLst/>
          </a:prstGeom>
          <a:solidFill>
            <a:srgbClr val="FFFFFF">
              <a:alpha val="69804"/>
            </a:srgbClr>
          </a:solidFill>
        </p:spPr>
        <p:txBody>
          <a:bodyPr wrap="square" rtlCol="0">
            <a:spAutoFit/>
          </a:bodyPr>
          <a:lstStyle/>
          <a:p>
            <a:r>
              <a:rPr lang="fr-FR" sz="2000" b="1" i="1" dirty="0">
                <a:solidFill>
                  <a:srgbClr val="C00000"/>
                </a:solidFill>
                <a:latin typeface="Myriad Pro" panose="020B0503030403020204" pitchFamily="34" charset="0"/>
              </a:rPr>
              <a:t>« Les bonbons ça ne peut pas être Bio ! »</a:t>
            </a:r>
          </a:p>
        </p:txBody>
      </p:sp>
      <p:sp>
        <p:nvSpPr>
          <p:cNvPr id="52" name="ZoneTexte 51">
            <a:extLst>
              <a:ext uri="{FF2B5EF4-FFF2-40B4-BE49-F238E27FC236}">
                <a16:creationId xmlns:a16="http://schemas.microsoft.com/office/drawing/2014/main" id="{02DABAA5-EFCA-4FA2-A1D9-B26AE34A084F}"/>
              </a:ext>
            </a:extLst>
          </p:cNvPr>
          <p:cNvSpPr txBox="1"/>
          <p:nvPr/>
        </p:nvSpPr>
        <p:spPr>
          <a:xfrm>
            <a:off x="-30695" y="735178"/>
            <a:ext cx="9144000" cy="707886"/>
          </a:xfrm>
          <a:prstGeom prst="rect">
            <a:avLst/>
          </a:prstGeom>
          <a:noFill/>
        </p:spPr>
        <p:txBody>
          <a:bodyPr wrap="square" rtlCol="0">
            <a:spAutoFit/>
          </a:bodyPr>
          <a:lstStyle/>
          <a:p>
            <a:pPr algn="ctr"/>
            <a:r>
              <a:rPr lang="fr-FR" sz="4000" b="1" dirty="0">
                <a:ln w="19050">
                  <a:noFill/>
                  <a:prstDash val="solid"/>
                </a:ln>
                <a:solidFill>
                  <a:schemeClr val="accent3">
                    <a:lumMod val="50000"/>
                  </a:schemeClr>
                </a:solidFill>
              </a:rPr>
              <a:t>Les produits BIO pour les enfants</a:t>
            </a:r>
          </a:p>
        </p:txBody>
      </p:sp>
      <p:sp>
        <p:nvSpPr>
          <p:cNvPr id="51" name="ZoneTexte 50"/>
          <p:cNvSpPr txBox="1"/>
          <p:nvPr/>
        </p:nvSpPr>
        <p:spPr>
          <a:xfrm>
            <a:off x="15641" y="22091"/>
            <a:ext cx="9051457" cy="511775"/>
          </a:xfrm>
          <a:prstGeom prst="rect">
            <a:avLst/>
          </a:prstGeom>
          <a:noFill/>
        </p:spPr>
        <p:txBody>
          <a:bodyPr wrap="square" lIns="80105" tIns="40053" rIns="80105" bIns="40053" rtlCol="0">
            <a:spAutoFit/>
          </a:bodyPr>
          <a:lstStyle/>
          <a:p>
            <a:r>
              <a:rPr lang="fr-FR" sz="2800" cap="all" spc="350" dirty="0">
                <a:solidFill>
                  <a:schemeClr val="bg1"/>
                </a:solidFill>
                <a:latin typeface="Prototype" pitchFamily="2" charset="0"/>
                <a:cs typeface="Prototype" pitchFamily="2" charset="0"/>
              </a:rPr>
              <a:t>bio: Définition</a:t>
            </a:r>
          </a:p>
        </p:txBody>
      </p:sp>
    </p:spTree>
    <p:extLst>
      <p:ext uri="{BB962C8B-B14F-4D97-AF65-F5344CB8AC3E}">
        <p14:creationId xmlns:p14="http://schemas.microsoft.com/office/powerpoint/2010/main" val="4181678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C4E8D9A-CB83-4A08-B8BC-9CEF5ED39D13}"/>
              </a:ext>
            </a:extLst>
          </p:cNvPr>
          <p:cNvSpPr txBox="1"/>
          <p:nvPr/>
        </p:nvSpPr>
        <p:spPr>
          <a:xfrm>
            <a:off x="78040" y="548680"/>
            <a:ext cx="9144000" cy="707886"/>
          </a:xfrm>
          <a:prstGeom prst="rect">
            <a:avLst/>
          </a:prstGeom>
          <a:noFill/>
        </p:spPr>
        <p:txBody>
          <a:bodyPr wrap="square" rtlCol="0">
            <a:spAutoFit/>
          </a:bodyPr>
          <a:lstStyle/>
          <a:p>
            <a:pPr algn="ctr"/>
            <a:r>
              <a:rPr lang="fr-FR" sz="4000" b="1" dirty="0">
                <a:ln w="19050">
                  <a:noFill/>
                  <a:prstDash val="solid"/>
                </a:ln>
                <a:solidFill>
                  <a:schemeClr val="accent2">
                    <a:lumMod val="75000"/>
                  </a:schemeClr>
                </a:solidFill>
              </a:rPr>
              <a:t>Du Bio « Sans » au Bio « avec »</a:t>
            </a:r>
          </a:p>
        </p:txBody>
      </p:sp>
      <p:sp>
        <p:nvSpPr>
          <p:cNvPr id="11" name="ZoneTexte 10">
            <a:extLst>
              <a:ext uri="{FF2B5EF4-FFF2-40B4-BE49-F238E27FC236}">
                <a16:creationId xmlns:a16="http://schemas.microsoft.com/office/drawing/2014/main" id="{7FCB0287-7330-44F8-8651-12AD8F345D52}"/>
              </a:ext>
            </a:extLst>
          </p:cNvPr>
          <p:cNvSpPr txBox="1"/>
          <p:nvPr/>
        </p:nvSpPr>
        <p:spPr>
          <a:xfrm rot="16200000">
            <a:off x="3351875" y="5272465"/>
            <a:ext cx="1486437" cy="646331"/>
          </a:xfrm>
          <a:prstGeom prst="rect">
            <a:avLst/>
          </a:prstGeom>
          <a:noFill/>
        </p:spPr>
        <p:txBody>
          <a:bodyPr wrap="square" rtlCol="0">
            <a:spAutoFit/>
          </a:bodyPr>
          <a:lstStyle/>
          <a:p>
            <a:r>
              <a:rPr lang="fr-FR" b="1" dirty="0">
                <a:solidFill>
                  <a:srgbClr val="C00000"/>
                </a:solidFill>
                <a:latin typeface="Myriad Pro" panose="020B0503030403020204" pitchFamily="34" charset="0"/>
              </a:rPr>
              <a:t>SANS PESTICIDES</a:t>
            </a:r>
          </a:p>
        </p:txBody>
      </p:sp>
      <p:sp>
        <p:nvSpPr>
          <p:cNvPr id="12" name="ZoneTexte 11">
            <a:extLst>
              <a:ext uri="{FF2B5EF4-FFF2-40B4-BE49-F238E27FC236}">
                <a16:creationId xmlns:a16="http://schemas.microsoft.com/office/drawing/2014/main" id="{BC8CB304-CA60-4E2D-9295-C81D4F4131E5}"/>
              </a:ext>
            </a:extLst>
          </p:cNvPr>
          <p:cNvSpPr txBox="1"/>
          <p:nvPr/>
        </p:nvSpPr>
        <p:spPr>
          <a:xfrm>
            <a:off x="3024884" y="4650112"/>
            <a:ext cx="1582647" cy="646331"/>
          </a:xfrm>
          <a:prstGeom prst="rect">
            <a:avLst/>
          </a:prstGeom>
          <a:noFill/>
        </p:spPr>
        <p:txBody>
          <a:bodyPr wrap="square" rtlCol="0">
            <a:spAutoFit/>
          </a:bodyPr>
          <a:lstStyle/>
          <a:p>
            <a:r>
              <a:rPr lang="fr-FR" b="1" dirty="0">
                <a:solidFill>
                  <a:schemeClr val="accent3">
                    <a:lumMod val="50000"/>
                  </a:schemeClr>
                </a:solidFill>
                <a:latin typeface="Myriad Pro" panose="020B0503030403020204" pitchFamily="34" charset="0"/>
              </a:rPr>
              <a:t>NOURRITURE SAINE</a:t>
            </a:r>
          </a:p>
        </p:txBody>
      </p:sp>
      <p:sp>
        <p:nvSpPr>
          <p:cNvPr id="17" name="ZoneTexte 16">
            <a:extLst>
              <a:ext uri="{FF2B5EF4-FFF2-40B4-BE49-F238E27FC236}">
                <a16:creationId xmlns:a16="http://schemas.microsoft.com/office/drawing/2014/main" id="{2F43A90F-9A2F-4093-9909-5A2EFA787E90}"/>
              </a:ext>
            </a:extLst>
          </p:cNvPr>
          <p:cNvSpPr txBox="1"/>
          <p:nvPr/>
        </p:nvSpPr>
        <p:spPr>
          <a:xfrm>
            <a:off x="-46000" y="3904915"/>
            <a:ext cx="1223412" cy="369332"/>
          </a:xfrm>
          <a:prstGeom prst="rect">
            <a:avLst/>
          </a:prstGeom>
          <a:noFill/>
        </p:spPr>
        <p:txBody>
          <a:bodyPr wrap="none" rtlCol="0">
            <a:spAutoFit/>
          </a:bodyPr>
          <a:lstStyle/>
          <a:p>
            <a:r>
              <a:rPr lang="fr-FR" b="1" dirty="0">
                <a:solidFill>
                  <a:schemeClr val="accent3">
                    <a:lumMod val="50000"/>
                  </a:schemeClr>
                </a:solidFill>
                <a:latin typeface="Myriad Pro" panose="020B0503030403020204" pitchFamily="34" charset="0"/>
              </a:rPr>
              <a:t>MEILLEUR</a:t>
            </a:r>
          </a:p>
        </p:txBody>
      </p:sp>
      <p:sp>
        <p:nvSpPr>
          <p:cNvPr id="19" name="ZoneTexte 18">
            <a:extLst>
              <a:ext uri="{FF2B5EF4-FFF2-40B4-BE49-F238E27FC236}">
                <a16:creationId xmlns:a16="http://schemas.microsoft.com/office/drawing/2014/main" id="{55CB63BC-216C-4A5C-9762-84C49E338145}"/>
              </a:ext>
            </a:extLst>
          </p:cNvPr>
          <p:cNvSpPr txBox="1"/>
          <p:nvPr/>
        </p:nvSpPr>
        <p:spPr>
          <a:xfrm rot="16200000">
            <a:off x="3419758" y="2489713"/>
            <a:ext cx="1755096" cy="369332"/>
          </a:xfrm>
          <a:prstGeom prst="rect">
            <a:avLst/>
          </a:prstGeom>
          <a:noFill/>
        </p:spPr>
        <p:txBody>
          <a:bodyPr wrap="none" rtlCol="0">
            <a:spAutoFit/>
          </a:bodyPr>
          <a:lstStyle/>
          <a:p>
            <a:r>
              <a:rPr lang="fr-FR" b="1" dirty="0">
                <a:solidFill>
                  <a:schemeClr val="accent3">
                    <a:lumMod val="50000"/>
                  </a:schemeClr>
                </a:solidFill>
                <a:latin typeface="Myriad Pro" panose="020B0503030403020204" pitchFamily="34" charset="0"/>
              </a:rPr>
              <a:t>ALIMENTATION</a:t>
            </a:r>
          </a:p>
        </p:txBody>
      </p:sp>
      <p:sp>
        <p:nvSpPr>
          <p:cNvPr id="21" name="ZoneTexte 20">
            <a:extLst>
              <a:ext uri="{FF2B5EF4-FFF2-40B4-BE49-F238E27FC236}">
                <a16:creationId xmlns:a16="http://schemas.microsoft.com/office/drawing/2014/main" id="{0D5361B9-7B0E-491C-A124-D9F562072337}"/>
              </a:ext>
            </a:extLst>
          </p:cNvPr>
          <p:cNvSpPr txBox="1"/>
          <p:nvPr/>
        </p:nvSpPr>
        <p:spPr>
          <a:xfrm>
            <a:off x="2640305" y="5934670"/>
            <a:ext cx="1760437" cy="923330"/>
          </a:xfrm>
          <a:prstGeom prst="rect">
            <a:avLst/>
          </a:prstGeom>
          <a:noFill/>
        </p:spPr>
        <p:txBody>
          <a:bodyPr wrap="square" rtlCol="0">
            <a:spAutoFit/>
          </a:bodyPr>
          <a:lstStyle/>
          <a:p>
            <a:r>
              <a:rPr lang="fr-FR" b="1" dirty="0">
                <a:solidFill>
                  <a:schemeClr val="accent3">
                    <a:lumMod val="50000"/>
                  </a:schemeClr>
                </a:solidFill>
                <a:latin typeface="Myriad Pro" panose="020B0503030403020204" pitchFamily="34" charset="0"/>
              </a:rPr>
              <a:t>FRUITS / LEGUMES / LAIT / OEUF</a:t>
            </a:r>
          </a:p>
        </p:txBody>
      </p:sp>
      <p:sp>
        <p:nvSpPr>
          <p:cNvPr id="24" name="ZoneTexte 23">
            <a:extLst>
              <a:ext uri="{FF2B5EF4-FFF2-40B4-BE49-F238E27FC236}">
                <a16:creationId xmlns:a16="http://schemas.microsoft.com/office/drawing/2014/main" id="{833E82F7-7BF2-4F13-8122-65718C482A9B}"/>
              </a:ext>
            </a:extLst>
          </p:cNvPr>
          <p:cNvSpPr txBox="1"/>
          <p:nvPr/>
        </p:nvSpPr>
        <p:spPr>
          <a:xfrm rot="16200000">
            <a:off x="3232028" y="2492811"/>
            <a:ext cx="1440907" cy="369332"/>
          </a:xfrm>
          <a:prstGeom prst="rect">
            <a:avLst/>
          </a:prstGeom>
          <a:noFill/>
        </p:spPr>
        <p:txBody>
          <a:bodyPr wrap="none" rtlCol="0">
            <a:spAutoFit/>
          </a:bodyPr>
          <a:lstStyle/>
          <a:p>
            <a:r>
              <a:rPr lang="fr-FR" b="1" dirty="0">
                <a:solidFill>
                  <a:srgbClr val="C00000"/>
                </a:solidFill>
                <a:latin typeface="Myriad Pro" panose="020B0503030403020204" pitchFamily="34" charset="0"/>
              </a:rPr>
              <a:t>COMPLIQUÉ</a:t>
            </a:r>
          </a:p>
        </p:txBody>
      </p:sp>
      <p:sp>
        <p:nvSpPr>
          <p:cNvPr id="25" name="ZoneTexte 24">
            <a:extLst>
              <a:ext uri="{FF2B5EF4-FFF2-40B4-BE49-F238E27FC236}">
                <a16:creationId xmlns:a16="http://schemas.microsoft.com/office/drawing/2014/main" id="{8DF36733-FDE1-46AF-9418-67D6B21C63CE}"/>
              </a:ext>
            </a:extLst>
          </p:cNvPr>
          <p:cNvSpPr txBox="1"/>
          <p:nvPr/>
        </p:nvSpPr>
        <p:spPr>
          <a:xfrm rot="16200000">
            <a:off x="-793561" y="1611636"/>
            <a:ext cx="1941636" cy="369332"/>
          </a:xfrm>
          <a:prstGeom prst="rect">
            <a:avLst/>
          </a:prstGeom>
          <a:noFill/>
        </p:spPr>
        <p:txBody>
          <a:bodyPr wrap="square" rtlCol="0">
            <a:spAutoFit/>
          </a:bodyPr>
          <a:lstStyle/>
          <a:p>
            <a:r>
              <a:rPr lang="fr-FR" b="1" dirty="0">
                <a:solidFill>
                  <a:schemeClr val="accent3">
                    <a:lumMod val="50000"/>
                  </a:schemeClr>
                </a:solidFill>
                <a:latin typeface="Myriad Pro" panose="020B0503030403020204" pitchFamily="34" charset="0"/>
              </a:rPr>
              <a:t>MAMAN A DIT</a:t>
            </a:r>
          </a:p>
        </p:txBody>
      </p:sp>
      <p:sp>
        <p:nvSpPr>
          <p:cNvPr id="8" name="Rectangle 7">
            <a:extLst>
              <a:ext uri="{FF2B5EF4-FFF2-40B4-BE49-F238E27FC236}">
                <a16:creationId xmlns:a16="http://schemas.microsoft.com/office/drawing/2014/main" id="{86533FBE-A14C-4F56-8F08-B91DD9A31227}"/>
              </a:ext>
            </a:extLst>
          </p:cNvPr>
          <p:cNvSpPr/>
          <p:nvPr/>
        </p:nvSpPr>
        <p:spPr>
          <a:xfrm>
            <a:off x="11261" y="4393600"/>
            <a:ext cx="1486438" cy="923330"/>
          </a:xfrm>
          <a:prstGeom prst="rect">
            <a:avLst/>
          </a:prstGeom>
        </p:spPr>
        <p:txBody>
          <a:bodyPr wrap="square">
            <a:spAutoFit/>
          </a:bodyPr>
          <a:lstStyle/>
          <a:p>
            <a:r>
              <a:rPr lang="fr-FR" b="1" dirty="0">
                <a:solidFill>
                  <a:srgbClr val="C00000"/>
                </a:solidFill>
                <a:latin typeface="Myriad Pro" panose="020B0503030403020204" pitchFamily="34" charset="0"/>
              </a:rPr>
              <a:t>PAS D’AJOUT EN SUCRE</a:t>
            </a:r>
          </a:p>
        </p:txBody>
      </p:sp>
      <p:sp>
        <p:nvSpPr>
          <p:cNvPr id="13" name="ZoneTexte 12">
            <a:extLst>
              <a:ext uri="{FF2B5EF4-FFF2-40B4-BE49-F238E27FC236}">
                <a16:creationId xmlns:a16="http://schemas.microsoft.com/office/drawing/2014/main" id="{E1E93266-B113-4FE9-B97E-DAF85E423FBA}"/>
              </a:ext>
            </a:extLst>
          </p:cNvPr>
          <p:cNvSpPr txBox="1"/>
          <p:nvPr/>
        </p:nvSpPr>
        <p:spPr>
          <a:xfrm>
            <a:off x="46553" y="5462109"/>
            <a:ext cx="1327030" cy="369332"/>
          </a:xfrm>
          <a:prstGeom prst="rect">
            <a:avLst/>
          </a:prstGeom>
          <a:noFill/>
        </p:spPr>
        <p:txBody>
          <a:bodyPr wrap="none" rtlCol="0">
            <a:spAutoFit/>
          </a:bodyPr>
          <a:lstStyle/>
          <a:p>
            <a:r>
              <a:rPr lang="fr-FR" b="1" dirty="0">
                <a:solidFill>
                  <a:schemeClr val="accent3">
                    <a:lumMod val="50000"/>
                  </a:schemeClr>
                </a:solidFill>
                <a:latin typeface="Myriad Pro" panose="020B0503030403020204" pitchFamily="34" charset="0"/>
              </a:rPr>
              <a:t>VITAMINES</a:t>
            </a:r>
          </a:p>
        </p:txBody>
      </p:sp>
      <p:sp>
        <p:nvSpPr>
          <p:cNvPr id="14" name="ZoneTexte 13">
            <a:extLst>
              <a:ext uri="{FF2B5EF4-FFF2-40B4-BE49-F238E27FC236}">
                <a16:creationId xmlns:a16="http://schemas.microsoft.com/office/drawing/2014/main" id="{59152091-2A0B-4B85-9862-E67B45621A9C}"/>
              </a:ext>
            </a:extLst>
          </p:cNvPr>
          <p:cNvSpPr txBox="1"/>
          <p:nvPr/>
        </p:nvSpPr>
        <p:spPr>
          <a:xfrm rot="16200000">
            <a:off x="3447779" y="4073199"/>
            <a:ext cx="869149" cy="369332"/>
          </a:xfrm>
          <a:prstGeom prst="rect">
            <a:avLst/>
          </a:prstGeom>
          <a:noFill/>
        </p:spPr>
        <p:txBody>
          <a:bodyPr wrap="none" rtlCol="0">
            <a:spAutoFit/>
          </a:bodyPr>
          <a:lstStyle/>
          <a:p>
            <a:r>
              <a:rPr lang="fr-FR" b="1" dirty="0">
                <a:solidFill>
                  <a:schemeClr val="accent3">
                    <a:lumMod val="50000"/>
                  </a:schemeClr>
                </a:solidFill>
                <a:latin typeface="Myriad Pro" panose="020B0503030403020204" pitchFamily="34" charset="0"/>
              </a:rPr>
              <a:t>SANTE</a:t>
            </a:r>
          </a:p>
        </p:txBody>
      </p:sp>
      <p:sp>
        <p:nvSpPr>
          <p:cNvPr id="15" name="ZoneTexte 14">
            <a:extLst>
              <a:ext uri="{FF2B5EF4-FFF2-40B4-BE49-F238E27FC236}">
                <a16:creationId xmlns:a16="http://schemas.microsoft.com/office/drawing/2014/main" id="{84BEB7C6-9BA1-4C62-B1C9-F393980F1EF1}"/>
              </a:ext>
            </a:extLst>
          </p:cNvPr>
          <p:cNvSpPr txBox="1"/>
          <p:nvPr/>
        </p:nvSpPr>
        <p:spPr>
          <a:xfrm>
            <a:off x="23970" y="5847288"/>
            <a:ext cx="1978427" cy="646331"/>
          </a:xfrm>
          <a:prstGeom prst="rect">
            <a:avLst/>
          </a:prstGeom>
          <a:noFill/>
        </p:spPr>
        <p:txBody>
          <a:bodyPr wrap="square" rtlCol="0">
            <a:spAutoFit/>
          </a:bodyPr>
          <a:lstStyle/>
          <a:p>
            <a:r>
              <a:rPr lang="fr-FR" b="1" dirty="0">
                <a:solidFill>
                  <a:srgbClr val="C00000"/>
                </a:solidFill>
                <a:latin typeface="Myriad Pro" panose="020B0503030403020204" pitchFamily="34" charset="0"/>
              </a:rPr>
              <a:t>SANS PRODUITS CHIMIQUES</a:t>
            </a:r>
          </a:p>
        </p:txBody>
      </p:sp>
      <p:sp>
        <p:nvSpPr>
          <p:cNvPr id="16" name="ZoneTexte 15">
            <a:extLst>
              <a:ext uri="{FF2B5EF4-FFF2-40B4-BE49-F238E27FC236}">
                <a16:creationId xmlns:a16="http://schemas.microsoft.com/office/drawing/2014/main" id="{865F2B93-5C8A-4BBD-A7A3-A58D959F84C8}"/>
              </a:ext>
            </a:extLst>
          </p:cNvPr>
          <p:cNvSpPr txBox="1"/>
          <p:nvPr/>
        </p:nvSpPr>
        <p:spPr>
          <a:xfrm>
            <a:off x="3422326" y="3528894"/>
            <a:ext cx="1149674" cy="369332"/>
          </a:xfrm>
          <a:prstGeom prst="rect">
            <a:avLst/>
          </a:prstGeom>
          <a:noFill/>
        </p:spPr>
        <p:txBody>
          <a:bodyPr wrap="none" rtlCol="0">
            <a:spAutoFit/>
          </a:bodyPr>
          <a:lstStyle/>
          <a:p>
            <a:r>
              <a:rPr lang="fr-FR" b="1" dirty="0">
                <a:solidFill>
                  <a:schemeClr val="accent3">
                    <a:lumMod val="50000"/>
                  </a:schemeClr>
                </a:solidFill>
                <a:latin typeface="Myriad Pro" panose="020B0503030403020204" pitchFamily="34" charset="0"/>
              </a:rPr>
              <a:t>POTAGER</a:t>
            </a:r>
          </a:p>
        </p:txBody>
      </p:sp>
      <p:sp>
        <p:nvSpPr>
          <p:cNvPr id="18" name="ZoneTexte 17">
            <a:extLst>
              <a:ext uri="{FF2B5EF4-FFF2-40B4-BE49-F238E27FC236}">
                <a16:creationId xmlns:a16="http://schemas.microsoft.com/office/drawing/2014/main" id="{8A647794-4B16-45F5-8CA6-FE2F75E7FA1E}"/>
              </a:ext>
            </a:extLst>
          </p:cNvPr>
          <p:cNvSpPr txBox="1"/>
          <p:nvPr/>
        </p:nvSpPr>
        <p:spPr>
          <a:xfrm>
            <a:off x="1351969" y="6441223"/>
            <a:ext cx="1018292" cy="369332"/>
          </a:xfrm>
          <a:prstGeom prst="rect">
            <a:avLst/>
          </a:prstGeom>
          <a:noFill/>
        </p:spPr>
        <p:txBody>
          <a:bodyPr wrap="none" rtlCol="0">
            <a:spAutoFit/>
          </a:bodyPr>
          <a:lstStyle/>
          <a:p>
            <a:r>
              <a:rPr lang="fr-FR" b="1" dirty="0">
                <a:solidFill>
                  <a:schemeClr val="accent3">
                    <a:lumMod val="50000"/>
                  </a:schemeClr>
                </a:solidFill>
                <a:latin typeface="Myriad Pro" panose="020B0503030403020204" pitchFamily="34" charset="0"/>
              </a:rPr>
              <a:t>NATURE</a:t>
            </a:r>
          </a:p>
        </p:txBody>
      </p:sp>
      <p:sp>
        <p:nvSpPr>
          <p:cNvPr id="20" name="ZoneTexte 19">
            <a:extLst>
              <a:ext uri="{FF2B5EF4-FFF2-40B4-BE49-F238E27FC236}">
                <a16:creationId xmlns:a16="http://schemas.microsoft.com/office/drawing/2014/main" id="{C238FF33-F7EC-4E41-AE0B-0067F4CFF203}"/>
              </a:ext>
            </a:extLst>
          </p:cNvPr>
          <p:cNvSpPr txBox="1"/>
          <p:nvPr/>
        </p:nvSpPr>
        <p:spPr>
          <a:xfrm>
            <a:off x="277457" y="1910598"/>
            <a:ext cx="740908" cy="369332"/>
          </a:xfrm>
          <a:prstGeom prst="rect">
            <a:avLst/>
          </a:prstGeom>
          <a:noFill/>
        </p:spPr>
        <p:txBody>
          <a:bodyPr wrap="none" rtlCol="0">
            <a:spAutoFit/>
          </a:bodyPr>
          <a:lstStyle/>
          <a:p>
            <a:r>
              <a:rPr lang="fr-FR" b="1" dirty="0">
                <a:solidFill>
                  <a:srgbClr val="C00000"/>
                </a:solidFill>
                <a:latin typeface="Myriad Pro" panose="020B0503030403020204" pitchFamily="34" charset="0"/>
              </a:rPr>
              <a:t>CHER</a:t>
            </a:r>
          </a:p>
        </p:txBody>
      </p:sp>
      <p:sp>
        <p:nvSpPr>
          <p:cNvPr id="22" name="ZoneTexte 21">
            <a:extLst>
              <a:ext uri="{FF2B5EF4-FFF2-40B4-BE49-F238E27FC236}">
                <a16:creationId xmlns:a16="http://schemas.microsoft.com/office/drawing/2014/main" id="{A8419747-8E78-4F58-B096-CFE00D5EEE29}"/>
              </a:ext>
            </a:extLst>
          </p:cNvPr>
          <p:cNvSpPr txBox="1"/>
          <p:nvPr/>
        </p:nvSpPr>
        <p:spPr>
          <a:xfrm>
            <a:off x="3734120" y="1526343"/>
            <a:ext cx="718466" cy="369332"/>
          </a:xfrm>
          <a:prstGeom prst="rect">
            <a:avLst/>
          </a:prstGeom>
          <a:noFill/>
        </p:spPr>
        <p:txBody>
          <a:bodyPr wrap="none" rtlCol="0">
            <a:spAutoFit/>
          </a:bodyPr>
          <a:lstStyle/>
          <a:p>
            <a:r>
              <a:rPr lang="fr-FR" b="1" dirty="0">
                <a:solidFill>
                  <a:schemeClr val="accent3">
                    <a:lumMod val="50000"/>
                  </a:schemeClr>
                </a:solidFill>
                <a:latin typeface="Myriad Pro" panose="020B0503030403020204" pitchFamily="34" charset="0"/>
              </a:rPr>
              <a:t>VERT</a:t>
            </a:r>
          </a:p>
        </p:txBody>
      </p:sp>
      <p:sp>
        <p:nvSpPr>
          <p:cNvPr id="23" name="ZoneTexte 22">
            <a:extLst>
              <a:ext uri="{FF2B5EF4-FFF2-40B4-BE49-F238E27FC236}">
                <a16:creationId xmlns:a16="http://schemas.microsoft.com/office/drawing/2014/main" id="{325FC7F5-4ED2-4F79-AC7D-DEC188B19450}"/>
              </a:ext>
            </a:extLst>
          </p:cNvPr>
          <p:cNvSpPr txBox="1"/>
          <p:nvPr/>
        </p:nvSpPr>
        <p:spPr>
          <a:xfrm rot="16200000">
            <a:off x="-108777" y="2855147"/>
            <a:ext cx="1491499" cy="369332"/>
          </a:xfrm>
          <a:prstGeom prst="rect">
            <a:avLst/>
          </a:prstGeom>
          <a:noFill/>
        </p:spPr>
        <p:txBody>
          <a:bodyPr wrap="none" rtlCol="0">
            <a:spAutoFit/>
          </a:bodyPr>
          <a:lstStyle/>
          <a:p>
            <a:r>
              <a:rPr lang="fr-FR" b="1" dirty="0">
                <a:solidFill>
                  <a:srgbClr val="C00000"/>
                </a:solidFill>
                <a:latin typeface="Myriad Pro" panose="020B0503030403020204" pitchFamily="34" charset="0"/>
              </a:rPr>
              <a:t>PAS GAZEUX</a:t>
            </a:r>
          </a:p>
        </p:txBody>
      </p:sp>
      <p:grpSp>
        <p:nvGrpSpPr>
          <p:cNvPr id="28" name="Groupe 27">
            <a:extLst>
              <a:ext uri="{FF2B5EF4-FFF2-40B4-BE49-F238E27FC236}">
                <a16:creationId xmlns:a16="http://schemas.microsoft.com/office/drawing/2014/main" id="{8532CA52-D1F5-43A7-A3F0-448E46E18280}"/>
              </a:ext>
            </a:extLst>
          </p:cNvPr>
          <p:cNvGrpSpPr/>
          <p:nvPr/>
        </p:nvGrpSpPr>
        <p:grpSpPr>
          <a:xfrm>
            <a:off x="8213959" y="-179222"/>
            <a:ext cx="955193" cy="914400"/>
            <a:chOff x="8213959" y="-179222"/>
            <a:chExt cx="955193" cy="914400"/>
          </a:xfrm>
        </p:grpSpPr>
        <p:pic>
          <p:nvPicPr>
            <p:cNvPr id="29" name="Graphique 28" descr="Enfants">
              <a:extLst>
                <a:ext uri="{FF2B5EF4-FFF2-40B4-BE49-F238E27FC236}">
                  <a16:creationId xmlns:a16="http://schemas.microsoft.com/office/drawing/2014/main" id="{28843432-56FA-4426-8AC8-C17CCD4B9E2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3959" y="-179222"/>
              <a:ext cx="914400" cy="914400"/>
            </a:xfrm>
            <a:prstGeom prst="rect">
              <a:avLst/>
            </a:prstGeom>
          </p:spPr>
        </p:pic>
        <p:sp>
          <p:nvSpPr>
            <p:cNvPr id="30" name="ZoneTexte 29">
              <a:extLst>
                <a:ext uri="{FF2B5EF4-FFF2-40B4-BE49-F238E27FC236}">
                  <a16:creationId xmlns:a16="http://schemas.microsoft.com/office/drawing/2014/main" id="{B5A850A1-DF45-493D-9343-05AE9AB4BE54}"/>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sp>
        <p:nvSpPr>
          <p:cNvPr id="26" name="ZoneTexte 25"/>
          <p:cNvSpPr txBox="1"/>
          <p:nvPr/>
        </p:nvSpPr>
        <p:spPr>
          <a:xfrm>
            <a:off x="15641" y="22091"/>
            <a:ext cx="9051457" cy="511775"/>
          </a:xfrm>
          <a:prstGeom prst="rect">
            <a:avLst/>
          </a:prstGeom>
          <a:noFill/>
        </p:spPr>
        <p:txBody>
          <a:bodyPr wrap="square" lIns="80105" tIns="40053" rIns="80105" bIns="40053" rtlCol="0">
            <a:spAutoFit/>
          </a:bodyPr>
          <a:lstStyle/>
          <a:p>
            <a:r>
              <a:rPr lang="fr-FR" sz="2800" cap="all" spc="350" dirty="0">
                <a:solidFill>
                  <a:schemeClr val="bg1"/>
                </a:solidFill>
                <a:latin typeface="Prototype" pitchFamily="2" charset="0"/>
                <a:cs typeface="Prototype" pitchFamily="2" charset="0"/>
              </a:rPr>
              <a:t>bio: Définition</a:t>
            </a:r>
          </a:p>
        </p:txBody>
      </p:sp>
    </p:spTree>
    <p:extLst>
      <p:ext uri="{BB962C8B-B14F-4D97-AF65-F5344CB8AC3E}">
        <p14:creationId xmlns:p14="http://schemas.microsoft.com/office/powerpoint/2010/main" val="3147135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ecteurs 15"/>
          <p:cNvSpPr/>
          <p:nvPr/>
        </p:nvSpPr>
        <p:spPr>
          <a:xfrm>
            <a:off x="2451401" y="1604111"/>
            <a:ext cx="4320000" cy="4320000"/>
          </a:xfrm>
          <a:prstGeom prst="pie">
            <a:avLst>
              <a:gd name="adj1" fmla="val 16812254"/>
              <a:gd name="adj2" fmla="val 422080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
        <p:nvSpPr>
          <p:cNvPr id="15" name="Secteurs 14"/>
          <p:cNvSpPr/>
          <p:nvPr/>
        </p:nvSpPr>
        <p:spPr>
          <a:xfrm>
            <a:off x="2451401" y="1604111"/>
            <a:ext cx="4320000" cy="4320000"/>
          </a:xfrm>
          <a:prstGeom prst="pie">
            <a:avLst>
              <a:gd name="adj1" fmla="val 7616826"/>
              <a:gd name="adj2" fmla="val 15572649"/>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nvGrpSpPr>
          <p:cNvPr id="7" name="Groupe 6">
            <a:extLst>
              <a:ext uri="{FF2B5EF4-FFF2-40B4-BE49-F238E27FC236}">
                <a16:creationId xmlns:a16="http://schemas.microsoft.com/office/drawing/2014/main" id="{E5543186-5A4A-4BAF-B29A-E0AD9A4761D3}"/>
              </a:ext>
            </a:extLst>
          </p:cNvPr>
          <p:cNvGrpSpPr/>
          <p:nvPr/>
        </p:nvGrpSpPr>
        <p:grpSpPr>
          <a:xfrm>
            <a:off x="8246961" y="-187546"/>
            <a:ext cx="924749" cy="914400"/>
            <a:chOff x="6414160" y="-238620"/>
            <a:chExt cx="924749" cy="914400"/>
          </a:xfrm>
        </p:grpSpPr>
        <p:pic>
          <p:nvPicPr>
            <p:cNvPr id="8" name="Graphique 10" descr="Groupe">
              <a:extLst>
                <a:ext uri="{FF2B5EF4-FFF2-40B4-BE49-F238E27FC236}">
                  <a16:creationId xmlns:a16="http://schemas.microsoft.com/office/drawing/2014/main" id="{917D38A3-8EFB-4485-918F-02F3336BA07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14160" y="-238620"/>
              <a:ext cx="914400" cy="914400"/>
            </a:xfrm>
            <a:prstGeom prst="rect">
              <a:avLst/>
            </a:prstGeom>
          </p:spPr>
        </p:pic>
        <p:sp>
          <p:nvSpPr>
            <p:cNvPr id="9" name="ZoneTexte 8">
              <a:extLst>
                <a:ext uri="{FF2B5EF4-FFF2-40B4-BE49-F238E27FC236}">
                  <a16:creationId xmlns:a16="http://schemas.microsoft.com/office/drawing/2014/main" id="{91E9FD07-15DE-49AF-836F-84029C827ACA}"/>
                </a:ext>
              </a:extLst>
            </p:cNvPr>
            <p:cNvSpPr txBox="1"/>
            <p:nvPr/>
          </p:nvSpPr>
          <p:spPr>
            <a:xfrm>
              <a:off x="6424508" y="4927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Parent</a:t>
              </a:r>
            </a:p>
          </p:txBody>
        </p:sp>
      </p:grpSp>
      <p:sp>
        <p:nvSpPr>
          <p:cNvPr id="11" name="ZoneTexte 10"/>
          <p:cNvSpPr txBox="1"/>
          <p:nvPr/>
        </p:nvSpPr>
        <p:spPr>
          <a:xfrm>
            <a:off x="107504" y="548680"/>
            <a:ext cx="4901726" cy="307777"/>
          </a:xfrm>
          <a:prstGeom prst="rect">
            <a:avLst/>
          </a:prstGeom>
          <a:noFill/>
        </p:spPr>
        <p:txBody>
          <a:bodyPr wrap="none" rtlCol="0">
            <a:spAutoFit/>
          </a:bodyPr>
          <a:lstStyle/>
          <a:p>
            <a:r>
              <a:rPr lang="fr-FR" sz="1400" i="1" dirty="0">
                <a:latin typeface="Myriad Pro" pitchFamily="34" charset="0"/>
              </a:rPr>
              <a:t>Pensez-vous que vos enfants ont une bonne connaissance du BIO ?</a:t>
            </a:r>
          </a:p>
        </p:txBody>
      </p:sp>
      <p:graphicFrame>
        <p:nvGraphicFramePr>
          <p:cNvPr id="14" name="Graphique 13"/>
          <p:cNvGraphicFramePr>
            <a:graphicFrameLocks/>
          </p:cNvGraphicFramePr>
          <p:nvPr>
            <p:extLst>
              <p:ext uri="{D42A27DB-BD31-4B8C-83A1-F6EECF244321}">
                <p14:modId xmlns:p14="http://schemas.microsoft.com/office/powerpoint/2010/main" val="1777740009"/>
              </p:ext>
            </p:extLst>
          </p:nvPr>
        </p:nvGraphicFramePr>
        <p:xfrm>
          <a:off x="1005508" y="1844824"/>
          <a:ext cx="7211786" cy="3838574"/>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p:cNvSpPr/>
          <p:nvPr/>
        </p:nvSpPr>
        <p:spPr>
          <a:xfrm>
            <a:off x="4677496" y="2396200"/>
            <a:ext cx="1163332" cy="369332"/>
          </a:xfrm>
          <a:prstGeom prst="rect">
            <a:avLst/>
          </a:prstGeom>
        </p:spPr>
        <p:txBody>
          <a:bodyPr wrap="none">
            <a:spAutoFit/>
          </a:bodyPr>
          <a:lstStyle/>
          <a:p>
            <a:pPr fontAlgn="b"/>
            <a:r>
              <a:rPr lang="fr-FR" dirty="0">
                <a:solidFill>
                  <a:srgbClr val="000000"/>
                </a:solidFill>
                <a:latin typeface="Myriad Pro"/>
              </a:rPr>
              <a:t>Excellente</a:t>
            </a:r>
          </a:p>
        </p:txBody>
      </p:sp>
      <p:sp>
        <p:nvSpPr>
          <p:cNvPr id="19" name="Rectangle 18"/>
          <p:cNvSpPr/>
          <p:nvPr/>
        </p:nvSpPr>
        <p:spPr>
          <a:xfrm>
            <a:off x="5109964" y="4772464"/>
            <a:ext cx="809132" cy="369332"/>
          </a:xfrm>
          <a:prstGeom prst="rect">
            <a:avLst/>
          </a:prstGeom>
        </p:spPr>
        <p:txBody>
          <a:bodyPr wrap="none">
            <a:spAutoFit/>
          </a:bodyPr>
          <a:lstStyle/>
          <a:p>
            <a:pPr fontAlgn="b"/>
            <a:r>
              <a:rPr lang="fr-FR" dirty="0">
                <a:solidFill>
                  <a:srgbClr val="000000"/>
                </a:solidFill>
                <a:latin typeface="Myriad Pro"/>
              </a:rPr>
              <a:t>Bonne</a:t>
            </a:r>
          </a:p>
        </p:txBody>
      </p:sp>
      <p:sp>
        <p:nvSpPr>
          <p:cNvPr id="20" name="Rectangle 19"/>
          <p:cNvSpPr/>
          <p:nvPr/>
        </p:nvSpPr>
        <p:spPr>
          <a:xfrm>
            <a:off x="3021732" y="4165042"/>
            <a:ext cx="752963" cy="369332"/>
          </a:xfrm>
          <a:prstGeom prst="rect">
            <a:avLst/>
          </a:prstGeom>
        </p:spPr>
        <p:txBody>
          <a:bodyPr wrap="none">
            <a:spAutoFit/>
          </a:bodyPr>
          <a:lstStyle/>
          <a:p>
            <a:pPr fontAlgn="b"/>
            <a:r>
              <a:rPr lang="fr-FR" dirty="0">
                <a:solidFill>
                  <a:srgbClr val="000000"/>
                </a:solidFill>
                <a:latin typeface="Myriad Pro"/>
              </a:rPr>
              <a:t>Faible</a:t>
            </a:r>
          </a:p>
        </p:txBody>
      </p:sp>
      <p:sp>
        <p:nvSpPr>
          <p:cNvPr id="21" name="Rectangle 20"/>
          <p:cNvSpPr/>
          <p:nvPr/>
        </p:nvSpPr>
        <p:spPr>
          <a:xfrm>
            <a:off x="3431873" y="2547856"/>
            <a:ext cx="1090876" cy="369332"/>
          </a:xfrm>
          <a:prstGeom prst="rect">
            <a:avLst/>
          </a:prstGeom>
        </p:spPr>
        <p:txBody>
          <a:bodyPr wrap="none">
            <a:spAutoFit/>
          </a:bodyPr>
          <a:lstStyle/>
          <a:p>
            <a:pPr fontAlgn="b"/>
            <a:r>
              <a:rPr lang="fr-FR" dirty="0">
                <a:solidFill>
                  <a:srgbClr val="000000"/>
                </a:solidFill>
                <a:latin typeface="Myriad Pro"/>
              </a:rPr>
              <a:t>Mauvaise</a:t>
            </a:r>
          </a:p>
        </p:txBody>
      </p:sp>
      <p:sp>
        <p:nvSpPr>
          <p:cNvPr id="23" name="ZoneTexte 22"/>
          <p:cNvSpPr txBox="1"/>
          <p:nvPr/>
        </p:nvSpPr>
        <p:spPr>
          <a:xfrm>
            <a:off x="7054180" y="2396200"/>
            <a:ext cx="1872208" cy="1015663"/>
          </a:xfrm>
          <a:prstGeom prst="rect">
            <a:avLst/>
          </a:prstGeom>
          <a:noFill/>
        </p:spPr>
        <p:txBody>
          <a:bodyPr wrap="square" rtlCol="0">
            <a:spAutoFit/>
          </a:bodyPr>
          <a:lstStyle/>
          <a:p>
            <a:r>
              <a:rPr lang="fr-FR" sz="6000" b="1" dirty="0">
                <a:solidFill>
                  <a:schemeClr val="accent3">
                    <a:lumMod val="50000"/>
                  </a:schemeClr>
                </a:solidFill>
                <a:latin typeface="Myriad Pro" pitchFamily="34" charset="0"/>
              </a:rPr>
              <a:t>56%</a:t>
            </a:r>
          </a:p>
        </p:txBody>
      </p:sp>
      <p:sp>
        <p:nvSpPr>
          <p:cNvPr id="24" name="ZoneTexte 23"/>
          <p:cNvSpPr txBox="1"/>
          <p:nvPr/>
        </p:nvSpPr>
        <p:spPr>
          <a:xfrm>
            <a:off x="717476" y="2396200"/>
            <a:ext cx="1872208" cy="1015663"/>
          </a:xfrm>
          <a:prstGeom prst="rect">
            <a:avLst/>
          </a:prstGeom>
          <a:noFill/>
        </p:spPr>
        <p:txBody>
          <a:bodyPr wrap="square" rtlCol="0">
            <a:spAutoFit/>
          </a:bodyPr>
          <a:lstStyle/>
          <a:p>
            <a:r>
              <a:rPr lang="fr-FR" sz="6000" b="1" dirty="0">
                <a:solidFill>
                  <a:schemeClr val="accent6">
                    <a:lumMod val="75000"/>
                  </a:schemeClr>
                </a:solidFill>
                <a:latin typeface="Myriad Pro" pitchFamily="34" charset="0"/>
              </a:rPr>
              <a:t>44%</a:t>
            </a:r>
          </a:p>
        </p:txBody>
      </p:sp>
      <p:sp>
        <p:nvSpPr>
          <p:cNvPr id="25" name="ZoneTexte 24"/>
          <p:cNvSpPr txBox="1"/>
          <p:nvPr/>
        </p:nvSpPr>
        <p:spPr>
          <a:xfrm>
            <a:off x="15642" y="22091"/>
            <a:ext cx="8231320" cy="511775"/>
          </a:xfrm>
          <a:prstGeom prst="rect">
            <a:avLst/>
          </a:prstGeom>
          <a:noFill/>
        </p:spPr>
        <p:txBody>
          <a:bodyPr wrap="square" lIns="80105" tIns="40053" rIns="80105" bIns="40053" rtlCol="0">
            <a:spAutoFit/>
          </a:bodyPr>
          <a:lstStyle/>
          <a:p>
            <a:r>
              <a:rPr lang="fr-FR" sz="2800" cap="all" spc="350" dirty="0">
                <a:solidFill>
                  <a:schemeClr val="bg1"/>
                </a:solidFill>
                <a:latin typeface="Prototype" pitchFamily="2" charset="0"/>
                <a:cs typeface="Prototype" pitchFamily="2" charset="0"/>
              </a:rPr>
              <a:t>bio: Définition</a:t>
            </a:r>
          </a:p>
        </p:txBody>
      </p:sp>
      <p:sp>
        <p:nvSpPr>
          <p:cNvPr id="17" name="ZoneTexte 16">
            <a:extLst>
              <a:ext uri="{FF2B5EF4-FFF2-40B4-BE49-F238E27FC236}">
                <a16:creationId xmlns:a16="http://schemas.microsoft.com/office/drawing/2014/main" id="{C84AA799-04D5-4762-9625-661C9A627D52}"/>
              </a:ext>
            </a:extLst>
          </p:cNvPr>
          <p:cNvSpPr txBox="1"/>
          <p:nvPr/>
        </p:nvSpPr>
        <p:spPr>
          <a:xfrm>
            <a:off x="1005508" y="6703848"/>
            <a:ext cx="7404776" cy="215444"/>
          </a:xfrm>
          <a:prstGeom prst="rect">
            <a:avLst/>
          </a:prstGeom>
          <a:noFill/>
        </p:spPr>
        <p:txBody>
          <a:bodyPr wrap="square" rtlCol="0">
            <a:spAutoFit/>
          </a:bodyPr>
          <a:lstStyle/>
          <a:p>
            <a:r>
              <a:rPr lang="fr-FR" sz="800" i="1" dirty="0">
                <a:latin typeface="Myriad Pro" panose="020B0503030403020204" pitchFamily="34" charset="0"/>
              </a:rPr>
              <a:t>Base de 554 parents (taux de réponses 100%) </a:t>
            </a:r>
          </a:p>
        </p:txBody>
      </p:sp>
    </p:spTree>
    <p:extLst>
      <p:ext uri="{BB962C8B-B14F-4D97-AF65-F5344CB8AC3E}">
        <p14:creationId xmlns:p14="http://schemas.microsoft.com/office/powerpoint/2010/main" val="306916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391" y="2539504"/>
            <a:ext cx="9066609" cy="55983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p:cNvSpPr txBox="1"/>
          <p:nvPr/>
        </p:nvSpPr>
        <p:spPr>
          <a:xfrm>
            <a:off x="742553" y="1196752"/>
            <a:ext cx="7501855" cy="1088688"/>
          </a:xfrm>
          <a:prstGeom prst="rect">
            <a:avLst/>
          </a:prstGeom>
          <a:noFill/>
        </p:spPr>
        <p:txBody>
          <a:bodyPr wrap="square" lIns="80119" tIns="40060" rIns="80119" bIns="40060" rtlCol="0">
            <a:spAutoFit/>
          </a:bodyPr>
          <a:lstStyle/>
          <a:p>
            <a:pPr algn="ctr"/>
            <a:r>
              <a:rPr lang="fr-FR" sz="2100" b="1" dirty="0">
                <a:solidFill>
                  <a:srgbClr val="20365B"/>
                </a:solidFill>
                <a:latin typeface="Myriad Pro" pitchFamily="34" charset="0"/>
              </a:rPr>
              <a:t>Réseau européen transversal fédérant Entreprise, Recherche et Formation en faveur de l’innovation POUR LE </a:t>
            </a:r>
          </a:p>
          <a:p>
            <a:pPr algn="ctr"/>
            <a:r>
              <a:rPr lang="fr-FR" sz="2100" b="1" dirty="0">
                <a:solidFill>
                  <a:srgbClr val="20365B"/>
                </a:solidFill>
                <a:latin typeface="Myriad Pro" pitchFamily="34" charset="0"/>
              </a:rPr>
              <a:t>BIEN-ÊTRE DES ENFANTS ET DE LA FAMILLE</a:t>
            </a:r>
          </a:p>
        </p:txBody>
      </p:sp>
      <p:sp>
        <p:nvSpPr>
          <p:cNvPr id="7" name="ZoneTexte 6"/>
          <p:cNvSpPr txBox="1"/>
          <p:nvPr/>
        </p:nvSpPr>
        <p:spPr>
          <a:xfrm>
            <a:off x="77391" y="3462241"/>
            <a:ext cx="4696699" cy="481012"/>
          </a:xfrm>
          <a:prstGeom prst="rect">
            <a:avLst/>
          </a:prstGeom>
          <a:noFill/>
        </p:spPr>
        <p:txBody>
          <a:bodyPr wrap="none" lIns="80119" tIns="40060" rIns="80119" bIns="40060" rtlCol="0">
            <a:spAutoFit/>
          </a:bodyPr>
          <a:lstStyle/>
          <a:p>
            <a:r>
              <a:rPr lang="fr-FR" sz="2600" dirty="0">
                <a:solidFill>
                  <a:srgbClr val="003F60"/>
                </a:solidFill>
                <a:latin typeface="Avant Garde T." pitchFamily="2" charset="0"/>
              </a:rPr>
              <a:t>50 entreprises - 9 secteurs d’activité</a:t>
            </a:r>
          </a:p>
        </p:txBody>
      </p:sp>
      <p:sp>
        <p:nvSpPr>
          <p:cNvPr id="8" name="ZoneTexte 7"/>
          <p:cNvSpPr txBox="1"/>
          <p:nvPr/>
        </p:nvSpPr>
        <p:spPr>
          <a:xfrm>
            <a:off x="5415003" y="4904284"/>
            <a:ext cx="564157" cy="250180"/>
          </a:xfrm>
          <a:prstGeom prst="rect">
            <a:avLst/>
          </a:prstGeom>
          <a:noFill/>
        </p:spPr>
        <p:txBody>
          <a:bodyPr wrap="none" lIns="80119" tIns="40060" rIns="80119" bIns="40060" rtlCol="0">
            <a:spAutoFit/>
          </a:bodyPr>
          <a:lstStyle/>
          <a:p>
            <a:r>
              <a:rPr lang="fr-FR" sz="1100" dirty="0">
                <a:solidFill>
                  <a:srgbClr val="003F60"/>
                </a:solidFill>
                <a:latin typeface="Segoe UI Light" pitchFamily="34" charset="0"/>
              </a:rPr>
              <a:t>Édition</a:t>
            </a:r>
          </a:p>
        </p:txBody>
      </p:sp>
      <p:sp>
        <p:nvSpPr>
          <p:cNvPr id="9" name="ZoneTexte 8"/>
          <p:cNvSpPr txBox="1"/>
          <p:nvPr/>
        </p:nvSpPr>
        <p:spPr>
          <a:xfrm>
            <a:off x="6268970" y="4895468"/>
            <a:ext cx="860712" cy="250180"/>
          </a:xfrm>
          <a:prstGeom prst="rect">
            <a:avLst/>
          </a:prstGeom>
          <a:noFill/>
        </p:spPr>
        <p:txBody>
          <a:bodyPr wrap="none" lIns="80119" tIns="40060" rIns="80119" bIns="40060" rtlCol="0">
            <a:spAutoFit/>
          </a:bodyPr>
          <a:lstStyle/>
          <a:p>
            <a:r>
              <a:rPr lang="fr-FR" sz="1100" dirty="0">
                <a:solidFill>
                  <a:srgbClr val="003F60"/>
                </a:solidFill>
                <a:latin typeface="Segoe UI Light" pitchFamily="34" charset="0"/>
              </a:rPr>
              <a:t>Puériculture</a:t>
            </a:r>
          </a:p>
        </p:txBody>
      </p:sp>
      <p:sp>
        <p:nvSpPr>
          <p:cNvPr id="10" name="ZoneTexte 9"/>
          <p:cNvSpPr txBox="1"/>
          <p:nvPr/>
        </p:nvSpPr>
        <p:spPr>
          <a:xfrm>
            <a:off x="8254835" y="4895541"/>
            <a:ext cx="629880" cy="250180"/>
          </a:xfrm>
          <a:prstGeom prst="rect">
            <a:avLst/>
          </a:prstGeom>
          <a:noFill/>
        </p:spPr>
        <p:txBody>
          <a:bodyPr wrap="none" lIns="80119" tIns="40060" rIns="80119" bIns="40060" rtlCol="0">
            <a:spAutoFit/>
          </a:bodyPr>
          <a:lstStyle/>
          <a:p>
            <a:r>
              <a:rPr lang="fr-FR" sz="1100" dirty="0">
                <a:solidFill>
                  <a:srgbClr val="003F60"/>
                </a:solidFill>
                <a:latin typeface="Segoe UI Light" pitchFamily="34" charset="0"/>
              </a:rPr>
              <a:t>Services</a:t>
            </a:r>
          </a:p>
        </p:txBody>
      </p:sp>
      <p:pic>
        <p:nvPicPr>
          <p:cNvPr id="11" name="Picture 8" descr="G:\Ppt base light\images slide 2\commode-ondule-taupe 2 Songe et rigolad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4128" y="4032582"/>
            <a:ext cx="835593" cy="886294"/>
          </a:xfrm>
          <a:prstGeom prst="rect">
            <a:avLst/>
          </a:prstGeom>
          <a:noFill/>
        </p:spPr>
      </p:pic>
      <p:sp>
        <p:nvSpPr>
          <p:cNvPr id="12" name="ZoneTexte 11"/>
          <p:cNvSpPr txBox="1"/>
          <p:nvPr/>
        </p:nvSpPr>
        <p:spPr>
          <a:xfrm>
            <a:off x="4392395" y="4875317"/>
            <a:ext cx="639498" cy="250180"/>
          </a:xfrm>
          <a:prstGeom prst="rect">
            <a:avLst/>
          </a:prstGeom>
          <a:noFill/>
        </p:spPr>
        <p:txBody>
          <a:bodyPr wrap="none" lIns="80119" tIns="40060" rIns="80119" bIns="40060" rtlCol="0">
            <a:spAutoFit/>
          </a:bodyPr>
          <a:lstStyle/>
          <a:p>
            <a:r>
              <a:rPr lang="fr-FR" sz="1100" dirty="0">
                <a:solidFill>
                  <a:srgbClr val="003F60"/>
                </a:solidFill>
                <a:latin typeface="Segoe UI Light" pitchFamily="34" charset="0"/>
              </a:rPr>
              <a:t>Mobilier</a:t>
            </a:r>
          </a:p>
        </p:txBody>
      </p:sp>
      <p:pic>
        <p:nvPicPr>
          <p:cNvPr id="13" name="Picture 9" descr="G:\Ppt base light\images slide 2\servic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72965" y="4330049"/>
            <a:ext cx="1171037" cy="421842"/>
          </a:xfrm>
          <a:prstGeom prst="rect">
            <a:avLst/>
          </a:prstGeom>
          <a:noFill/>
        </p:spPr>
      </p:pic>
      <p:pic>
        <p:nvPicPr>
          <p:cNvPr id="14" name="Picture 11" descr="C:\Users\Laurie\Dropbox\NOVA CHILD\jouet.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243908" y="3888568"/>
            <a:ext cx="695434" cy="1556656"/>
          </a:xfrm>
          <a:prstGeom prst="rect">
            <a:avLst/>
          </a:prstGeom>
          <a:noFill/>
        </p:spPr>
      </p:pic>
      <p:sp>
        <p:nvSpPr>
          <p:cNvPr id="15" name="ZoneTexte 14"/>
          <p:cNvSpPr txBox="1"/>
          <p:nvPr/>
        </p:nvSpPr>
        <p:spPr>
          <a:xfrm>
            <a:off x="7324503" y="4891498"/>
            <a:ext cx="528891" cy="250180"/>
          </a:xfrm>
          <a:prstGeom prst="rect">
            <a:avLst/>
          </a:prstGeom>
          <a:noFill/>
        </p:spPr>
        <p:txBody>
          <a:bodyPr wrap="none" lIns="80119" tIns="40060" rIns="80119" bIns="40060" rtlCol="0">
            <a:spAutoFit/>
          </a:bodyPr>
          <a:lstStyle/>
          <a:p>
            <a:r>
              <a:rPr lang="fr-FR" sz="1100" dirty="0">
                <a:solidFill>
                  <a:srgbClr val="003F60"/>
                </a:solidFill>
                <a:latin typeface="Segoe UI Light" pitchFamily="34" charset="0"/>
              </a:rPr>
              <a:t>Jouets</a:t>
            </a:r>
          </a:p>
        </p:txBody>
      </p:sp>
      <p:sp>
        <p:nvSpPr>
          <p:cNvPr id="16" name="ZoneTexte 15"/>
          <p:cNvSpPr txBox="1"/>
          <p:nvPr/>
        </p:nvSpPr>
        <p:spPr>
          <a:xfrm>
            <a:off x="2300151" y="4920810"/>
            <a:ext cx="825446" cy="250180"/>
          </a:xfrm>
          <a:prstGeom prst="rect">
            <a:avLst/>
          </a:prstGeom>
          <a:noFill/>
        </p:spPr>
        <p:txBody>
          <a:bodyPr wrap="none" lIns="80119" tIns="40060" rIns="80119" bIns="40060" rtlCol="0">
            <a:spAutoFit/>
          </a:bodyPr>
          <a:lstStyle/>
          <a:p>
            <a:r>
              <a:rPr lang="fr-FR" sz="1100" dirty="0">
                <a:solidFill>
                  <a:srgbClr val="003F60"/>
                </a:solidFill>
                <a:latin typeface="Segoe UI Light" pitchFamily="34" charset="0"/>
              </a:rPr>
              <a:t>Alimentaire</a:t>
            </a:r>
          </a:p>
        </p:txBody>
      </p:sp>
      <p:sp>
        <p:nvSpPr>
          <p:cNvPr id="17" name="ZoneTexte 16"/>
          <p:cNvSpPr txBox="1"/>
          <p:nvPr/>
        </p:nvSpPr>
        <p:spPr>
          <a:xfrm>
            <a:off x="110198" y="5684292"/>
            <a:ext cx="7019483" cy="481012"/>
          </a:xfrm>
          <a:prstGeom prst="rect">
            <a:avLst/>
          </a:prstGeom>
          <a:noFill/>
        </p:spPr>
        <p:txBody>
          <a:bodyPr wrap="square" lIns="80119" tIns="40060" rIns="80119" bIns="40060" rtlCol="0">
            <a:spAutoFit/>
          </a:bodyPr>
          <a:lstStyle/>
          <a:p>
            <a:r>
              <a:rPr lang="fr-FR" sz="2600" dirty="0">
                <a:solidFill>
                  <a:srgbClr val="003F60"/>
                </a:solidFill>
                <a:latin typeface="Avant Garde T." pitchFamily="2" charset="0"/>
              </a:rPr>
              <a:t>20 partenaires Recherche/Formation et Institutionnels</a:t>
            </a:r>
          </a:p>
        </p:txBody>
      </p:sp>
      <p:pic>
        <p:nvPicPr>
          <p:cNvPr id="18" name="Picture 2" descr="G:\Ppt base light\images slide 2\images ^^\fil ling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45956" y="4097523"/>
            <a:ext cx="1089145" cy="769917"/>
          </a:xfrm>
          <a:prstGeom prst="rect">
            <a:avLst/>
          </a:prstGeom>
          <a:noFill/>
        </p:spPr>
      </p:pic>
      <p:pic>
        <p:nvPicPr>
          <p:cNvPr id="19" name="Picture 4" descr="G:\Ppt base light\images slide 2\images ^^\Pomm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07427" y="4011075"/>
            <a:ext cx="900351" cy="909114"/>
          </a:xfrm>
          <a:prstGeom prst="rect">
            <a:avLst/>
          </a:prstGeom>
          <a:noFill/>
        </p:spPr>
      </p:pic>
      <p:pic>
        <p:nvPicPr>
          <p:cNvPr id="20" name="Picture 5" descr="G:\Ppt base light\images slide 2\images ^^\soins.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54327" y="4097522"/>
            <a:ext cx="818141" cy="865525"/>
          </a:xfrm>
          <a:prstGeom prst="rect">
            <a:avLst/>
          </a:prstGeom>
          <a:noFill/>
        </p:spPr>
      </p:pic>
      <p:sp>
        <p:nvSpPr>
          <p:cNvPr id="21" name="ZoneTexte 20"/>
          <p:cNvSpPr txBox="1"/>
          <p:nvPr/>
        </p:nvSpPr>
        <p:spPr>
          <a:xfrm>
            <a:off x="3177333" y="4895541"/>
            <a:ext cx="1029028" cy="250180"/>
          </a:xfrm>
          <a:prstGeom prst="rect">
            <a:avLst/>
          </a:prstGeom>
          <a:noFill/>
        </p:spPr>
        <p:txBody>
          <a:bodyPr wrap="none" lIns="80119" tIns="40060" rIns="80119" bIns="40060" rtlCol="0">
            <a:spAutoFit/>
          </a:bodyPr>
          <a:lstStyle/>
          <a:p>
            <a:r>
              <a:rPr lang="fr-FR" sz="1100" dirty="0">
                <a:solidFill>
                  <a:srgbClr val="003F60"/>
                </a:solidFill>
                <a:latin typeface="Segoe UI Light" pitchFamily="34" charset="0"/>
              </a:rPr>
              <a:t>Hygiène-Santé</a:t>
            </a:r>
          </a:p>
        </p:txBody>
      </p:sp>
      <p:pic>
        <p:nvPicPr>
          <p:cNvPr id="22" name="Picture 6" descr="G:\Ppt base light\images slide 2\images ^^\fille-livre.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56697" y="4056288"/>
            <a:ext cx="652844" cy="880799"/>
          </a:xfrm>
          <a:prstGeom prst="rect">
            <a:avLst/>
          </a:prstGeom>
          <a:noFill/>
        </p:spPr>
      </p:pic>
      <p:sp>
        <p:nvSpPr>
          <p:cNvPr id="23" name="ZoneTexte 22"/>
          <p:cNvSpPr txBox="1"/>
          <p:nvPr/>
        </p:nvSpPr>
        <p:spPr>
          <a:xfrm>
            <a:off x="1224284" y="4869942"/>
            <a:ext cx="865522" cy="250180"/>
          </a:xfrm>
          <a:prstGeom prst="rect">
            <a:avLst/>
          </a:prstGeom>
          <a:noFill/>
        </p:spPr>
        <p:txBody>
          <a:bodyPr wrap="none" lIns="80119" tIns="40060" rIns="80119" bIns="40060" rtlCol="0">
            <a:spAutoFit/>
          </a:bodyPr>
          <a:lstStyle/>
          <a:p>
            <a:r>
              <a:rPr lang="fr-FR" sz="1100" dirty="0">
                <a:solidFill>
                  <a:srgbClr val="003F60"/>
                </a:solidFill>
                <a:latin typeface="Segoe UI Light" pitchFamily="34" charset="0"/>
              </a:rPr>
              <a:t>Habillement</a:t>
            </a:r>
          </a:p>
        </p:txBody>
      </p:sp>
      <p:sp>
        <p:nvSpPr>
          <p:cNvPr id="24" name="ZoneTexte 23"/>
          <p:cNvSpPr txBox="1"/>
          <p:nvPr/>
        </p:nvSpPr>
        <p:spPr>
          <a:xfrm>
            <a:off x="222226" y="4867438"/>
            <a:ext cx="825446" cy="250180"/>
          </a:xfrm>
          <a:prstGeom prst="rect">
            <a:avLst/>
          </a:prstGeom>
          <a:noFill/>
        </p:spPr>
        <p:txBody>
          <a:bodyPr wrap="none" lIns="80119" tIns="40060" rIns="80119" bIns="40060" rtlCol="0">
            <a:spAutoFit/>
          </a:bodyPr>
          <a:lstStyle/>
          <a:p>
            <a:r>
              <a:rPr lang="fr-FR" sz="1100" dirty="0">
                <a:solidFill>
                  <a:srgbClr val="003F60"/>
                </a:solidFill>
                <a:latin typeface="Segoe UI Light" pitchFamily="34" charset="0"/>
              </a:rPr>
              <a:t>Chaussures</a:t>
            </a:r>
          </a:p>
        </p:txBody>
      </p:sp>
      <p:pic>
        <p:nvPicPr>
          <p:cNvPr id="25" name="Picture 7" descr="G:\Ppt base light\images slide 2\images ^^\Te¦ütine.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66488" y="4056289"/>
            <a:ext cx="1016832" cy="890625"/>
          </a:xfrm>
          <a:prstGeom prst="rect">
            <a:avLst/>
          </a:prstGeom>
          <a:noFill/>
        </p:spPr>
      </p:pic>
      <p:pic>
        <p:nvPicPr>
          <p:cNvPr id="26" name="Picture 2" descr="Afficher l'image d'origine"/>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22226" y="4120135"/>
            <a:ext cx="711982" cy="755182"/>
          </a:xfrm>
          <a:prstGeom prst="rect">
            <a:avLst/>
          </a:prstGeom>
          <a:noFill/>
          <a:extLst>
            <a:ext uri="{909E8E84-426E-40DD-AFC4-6F175D3DCCD1}">
              <a14:hiddenFill xmlns:a14="http://schemas.microsoft.com/office/drawing/2010/main">
                <a:solidFill>
                  <a:srgbClr val="FFFFFF"/>
                </a:solidFill>
              </a14:hiddenFill>
            </a:ext>
          </a:extLst>
        </p:spPr>
      </p:pic>
      <p:sp>
        <p:nvSpPr>
          <p:cNvPr id="28" name="ZoneTexte 27"/>
          <p:cNvSpPr txBox="1"/>
          <p:nvPr/>
        </p:nvSpPr>
        <p:spPr>
          <a:xfrm>
            <a:off x="3392768" y="2564904"/>
            <a:ext cx="2067774" cy="742622"/>
          </a:xfrm>
          <a:prstGeom prst="rect">
            <a:avLst/>
          </a:prstGeom>
          <a:noFill/>
        </p:spPr>
        <p:txBody>
          <a:bodyPr wrap="none" lIns="80119" tIns="40060" rIns="80119" bIns="40060" rtlCol="0">
            <a:spAutoFit/>
          </a:bodyPr>
          <a:lstStyle/>
          <a:p>
            <a:r>
              <a:rPr lang="fr-FR" sz="2500" b="1" u="sng" dirty="0">
                <a:solidFill>
                  <a:schemeClr val="bg1"/>
                </a:solidFill>
                <a:latin typeface="Prototype" panose="02000400000000000000" pitchFamily="2" charset="0"/>
                <a:cs typeface="Prototype" panose="02000400000000000000" pitchFamily="2" charset="0"/>
              </a:rPr>
              <a:t>70 adhérents</a:t>
            </a:r>
          </a:p>
          <a:p>
            <a:endParaRPr lang="fr-FR" dirty="0"/>
          </a:p>
        </p:txBody>
      </p:sp>
      <p:sp>
        <p:nvSpPr>
          <p:cNvPr id="29" name="ZoneTexte 28"/>
          <p:cNvSpPr txBox="1"/>
          <p:nvPr/>
        </p:nvSpPr>
        <p:spPr>
          <a:xfrm>
            <a:off x="38943" y="-27384"/>
            <a:ext cx="9051457" cy="573345"/>
          </a:xfrm>
          <a:prstGeom prst="rect">
            <a:avLst/>
          </a:prstGeom>
          <a:noFill/>
        </p:spPr>
        <p:txBody>
          <a:bodyPr wrap="square" lIns="80119" tIns="40060" rIns="80119" bIns="40060" rtlCol="0">
            <a:spAutoFit/>
          </a:bodyPr>
          <a:lstStyle/>
          <a:p>
            <a:r>
              <a:rPr lang="fr-FR" sz="3200" dirty="0">
                <a:solidFill>
                  <a:schemeClr val="bg1"/>
                </a:solidFill>
                <a:latin typeface="Prototype" pitchFamily="2" charset="0"/>
                <a:cs typeface="Prototype" pitchFamily="2" charset="0"/>
              </a:rPr>
              <a:t>Le cluster Nova CHILD</a:t>
            </a:r>
          </a:p>
        </p:txBody>
      </p:sp>
    </p:spTree>
    <p:extLst>
      <p:ext uri="{BB962C8B-B14F-4D97-AF65-F5344CB8AC3E}">
        <p14:creationId xmlns:p14="http://schemas.microsoft.com/office/powerpoint/2010/main" val="3779517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41" y="854408"/>
            <a:ext cx="9157256" cy="606488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8" name="Graphique 7"/>
          <p:cNvGraphicFramePr/>
          <p:nvPr>
            <p:extLst>
              <p:ext uri="{D42A27DB-BD31-4B8C-83A1-F6EECF244321}">
                <p14:modId xmlns:p14="http://schemas.microsoft.com/office/powerpoint/2010/main" val="1943942132"/>
              </p:ext>
            </p:extLst>
          </p:nvPr>
        </p:nvGraphicFramePr>
        <p:xfrm>
          <a:off x="201372" y="807978"/>
          <a:ext cx="8208912" cy="6003592"/>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7935" y="980728"/>
            <a:ext cx="358462" cy="504000"/>
          </a:xfrm>
          <a:prstGeom prst="rect">
            <a:avLst/>
          </a:prstGeom>
        </p:spPr>
      </p:pic>
      <p:sp>
        <p:nvSpPr>
          <p:cNvPr id="11" name="Nuage 10"/>
          <p:cNvSpPr/>
          <p:nvPr/>
        </p:nvSpPr>
        <p:spPr>
          <a:xfrm>
            <a:off x="5282158" y="2063871"/>
            <a:ext cx="504056" cy="504056"/>
          </a:xfrm>
          <a:prstGeom prst="cloud">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1026" name="Picture 2" descr="C:\Users\novachild\Downloads\recipe-575434_1280.png"/>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4538951" y="4077072"/>
            <a:ext cx="576035" cy="49143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68020" y="4875163"/>
            <a:ext cx="558949" cy="558949"/>
          </a:xfrm>
          <a:prstGeom prst="rect">
            <a:avLst/>
          </a:prstGeom>
        </p:spPr>
      </p:pic>
      <p:sp>
        <p:nvSpPr>
          <p:cNvPr id="18" name="Nuage 17"/>
          <p:cNvSpPr/>
          <p:nvPr/>
        </p:nvSpPr>
        <p:spPr>
          <a:xfrm>
            <a:off x="4153887" y="6021288"/>
            <a:ext cx="387482" cy="432048"/>
          </a:xfrm>
          <a:prstGeom prst="cloud">
            <a:avLst/>
          </a:prstGeom>
          <a:solidFill>
            <a:schemeClr val="bg2"/>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3" name="ZoneTexte 12"/>
          <p:cNvSpPr txBox="1"/>
          <p:nvPr/>
        </p:nvSpPr>
        <p:spPr>
          <a:xfrm>
            <a:off x="15641" y="22091"/>
            <a:ext cx="9051457" cy="511775"/>
          </a:xfrm>
          <a:prstGeom prst="rect">
            <a:avLst/>
          </a:prstGeom>
          <a:noFill/>
        </p:spPr>
        <p:txBody>
          <a:bodyPr wrap="square" lIns="80105" tIns="40053" rIns="80105" bIns="40053" rtlCol="0">
            <a:spAutoFit/>
          </a:bodyPr>
          <a:lstStyle/>
          <a:p>
            <a:r>
              <a:rPr lang="fr-FR" sz="2800" cap="all" spc="350" dirty="0">
                <a:solidFill>
                  <a:schemeClr val="bg1"/>
                </a:solidFill>
                <a:latin typeface="Prototype" pitchFamily="2" charset="0"/>
                <a:cs typeface="Prototype" pitchFamily="2" charset="0"/>
              </a:rPr>
              <a:t>IDENTIFIER LE BIO</a:t>
            </a:r>
          </a:p>
        </p:txBody>
      </p:sp>
      <p:sp>
        <p:nvSpPr>
          <p:cNvPr id="15" name="Rectangle 14">
            <a:extLst>
              <a:ext uri="{FF2B5EF4-FFF2-40B4-BE49-F238E27FC236}">
                <a16:creationId xmlns:a16="http://schemas.microsoft.com/office/drawing/2014/main" id="{7E272EC6-C49A-41E6-B6E5-FF6BDA99C35D}"/>
              </a:ext>
            </a:extLst>
          </p:cNvPr>
          <p:cNvSpPr/>
          <p:nvPr/>
        </p:nvSpPr>
        <p:spPr>
          <a:xfrm>
            <a:off x="49448" y="546631"/>
            <a:ext cx="9036496" cy="307777"/>
          </a:xfrm>
          <a:prstGeom prst="rect">
            <a:avLst/>
          </a:prstGeom>
        </p:spPr>
        <p:txBody>
          <a:bodyPr wrap="square">
            <a:spAutoFit/>
          </a:bodyPr>
          <a:lstStyle/>
          <a:p>
            <a:pPr algn="just"/>
            <a:r>
              <a:rPr lang="fr-FR" sz="1400" i="1" dirty="0">
                <a:latin typeface="Myriad Pro" panose="020B0503030403020204" pitchFamily="34" charset="0"/>
                <a:cs typeface="Prototype" panose="02000400000000000000" pitchFamily="2" charset="0"/>
              </a:rPr>
              <a:t>Sais-tu comment reconnaitre un produit BIO ?</a:t>
            </a:r>
          </a:p>
        </p:txBody>
      </p:sp>
      <p:sp>
        <p:nvSpPr>
          <p:cNvPr id="16" name="ZoneTexte 15">
            <a:extLst>
              <a:ext uri="{FF2B5EF4-FFF2-40B4-BE49-F238E27FC236}">
                <a16:creationId xmlns:a16="http://schemas.microsoft.com/office/drawing/2014/main" id="{C84AA799-04D5-4762-9625-661C9A627D52}"/>
              </a:ext>
            </a:extLst>
          </p:cNvPr>
          <p:cNvSpPr txBox="1"/>
          <p:nvPr/>
        </p:nvSpPr>
        <p:spPr>
          <a:xfrm>
            <a:off x="1005508" y="6703848"/>
            <a:ext cx="7404776" cy="215444"/>
          </a:xfrm>
          <a:prstGeom prst="rect">
            <a:avLst/>
          </a:prstGeom>
          <a:noFill/>
        </p:spPr>
        <p:txBody>
          <a:bodyPr wrap="square" rtlCol="0">
            <a:spAutoFit/>
          </a:bodyPr>
          <a:lstStyle/>
          <a:p>
            <a:r>
              <a:rPr lang="fr-FR" sz="800" i="1" dirty="0">
                <a:latin typeface="Myriad Pro" panose="020B0503030403020204" pitchFamily="34" charset="0"/>
              </a:rPr>
              <a:t>Base de 508 enfants (taux de réponses 100%) / Résultats exprimés en % </a:t>
            </a:r>
          </a:p>
        </p:txBody>
      </p:sp>
      <p:grpSp>
        <p:nvGrpSpPr>
          <p:cNvPr id="12" name="Groupe 11">
            <a:extLst>
              <a:ext uri="{FF2B5EF4-FFF2-40B4-BE49-F238E27FC236}">
                <a16:creationId xmlns:a16="http://schemas.microsoft.com/office/drawing/2014/main" id="{C7730A18-F50C-48F2-87D6-7256C2382245}"/>
              </a:ext>
            </a:extLst>
          </p:cNvPr>
          <p:cNvGrpSpPr/>
          <p:nvPr/>
        </p:nvGrpSpPr>
        <p:grpSpPr>
          <a:xfrm>
            <a:off x="8213959" y="-179222"/>
            <a:ext cx="955193" cy="914400"/>
            <a:chOff x="8213959" y="-179222"/>
            <a:chExt cx="955193" cy="914400"/>
          </a:xfrm>
        </p:grpSpPr>
        <p:pic>
          <p:nvPicPr>
            <p:cNvPr id="19" name="Graphique 6" descr="Enfants">
              <a:extLst>
                <a:ext uri="{FF2B5EF4-FFF2-40B4-BE49-F238E27FC236}">
                  <a16:creationId xmlns:a16="http://schemas.microsoft.com/office/drawing/2014/main" id="{325F2B0C-4B4C-409B-B701-7E86BEAEF306}"/>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213959" y="-179222"/>
              <a:ext cx="914400" cy="914400"/>
            </a:xfrm>
            <a:prstGeom prst="rect">
              <a:avLst/>
            </a:prstGeom>
          </p:spPr>
        </p:pic>
        <p:sp>
          <p:nvSpPr>
            <p:cNvPr id="20" name="ZoneTexte 19">
              <a:extLst>
                <a:ext uri="{FF2B5EF4-FFF2-40B4-BE49-F238E27FC236}">
                  <a16:creationId xmlns:a16="http://schemas.microsoft.com/office/drawing/2014/main" id="{4FD37AC5-684B-4B26-BEAA-BE911A8A3D3C}"/>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pic>
        <p:nvPicPr>
          <p:cNvPr id="22" name="Image 2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357542" y="975206"/>
            <a:ext cx="756295" cy="504000"/>
          </a:xfrm>
          <a:prstGeom prst="rect">
            <a:avLst/>
          </a:prstGeom>
        </p:spPr>
      </p:pic>
      <p:pic>
        <p:nvPicPr>
          <p:cNvPr id="23" name="Image 22"/>
          <p:cNvPicPr>
            <a:picLocks noChangeAspect="1"/>
          </p:cNvPicPr>
          <p:nvPr/>
        </p:nvPicPr>
        <p:blipFill rotWithShape="1">
          <a:blip r:embed="rId11" cstate="email">
            <a:extLst>
              <a:ext uri="{28A0092B-C50C-407E-A947-70E740481C1C}">
                <a14:useLocalDpi xmlns:a14="http://schemas.microsoft.com/office/drawing/2010/main"/>
              </a:ext>
            </a:extLst>
          </a:blip>
          <a:srcRect l="12807"/>
          <a:stretch/>
        </p:blipFill>
        <p:spPr>
          <a:xfrm>
            <a:off x="8489288" y="1484728"/>
            <a:ext cx="683609" cy="396000"/>
          </a:xfrm>
          <a:prstGeom prst="rect">
            <a:avLst/>
          </a:prstGeom>
        </p:spPr>
      </p:pic>
      <p:pic>
        <p:nvPicPr>
          <p:cNvPr id="24" name="Image 2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71894" y="1467926"/>
            <a:ext cx="565714" cy="396000"/>
          </a:xfrm>
          <a:prstGeom prst="rect">
            <a:avLst/>
          </a:prstGeom>
        </p:spPr>
      </p:pic>
    </p:spTree>
    <p:extLst>
      <p:ext uri="{BB962C8B-B14F-4D97-AF65-F5344CB8AC3E}">
        <p14:creationId xmlns:p14="http://schemas.microsoft.com/office/powerpoint/2010/main" val="2302849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3866"/>
            <a:ext cx="2510948" cy="6324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2" y="3140968"/>
            <a:ext cx="2088232" cy="1912038"/>
          </a:xfrm>
          <a:prstGeom prst="rect">
            <a:avLst/>
          </a:prstGeom>
        </p:spPr>
      </p:pic>
      <p:sp>
        <p:nvSpPr>
          <p:cNvPr id="3" name="ZoneTexte 2">
            <a:extLst>
              <a:ext uri="{FF2B5EF4-FFF2-40B4-BE49-F238E27FC236}">
                <a16:creationId xmlns:a16="http://schemas.microsoft.com/office/drawing/2014/main" id="{D3782D83-B0A6-441B-B13E-411D601A34EF}"/>
              </a:ext>
            </a:extLst>
          </p:cNvPr>
          <p:cNvSpPr txBox="1"/>
          <p:nvPr/>
        </p:nvSpPr>
        <p:spPr>
          <a:xfrm>
            <a:off x="422716" y="5312176"/>
            <a:ext cx="2088232" cy="1015663"/>
          </a:xfrm>
          <a:prstGeom prst="rect">
            <a:avLst/>
          </a:prstGeom>
          <a:noFill/>
        </p:spPr>
        <p:txBody>
          <a:bodyPr wrap="square" rtlCol="0">
            <a:spAutoFit/>
          </a:bodyPr>
          <a:lstStyle/>
          <a:p>
            <a:r>
              <a:rPr lang="fr-FR" sz="6000" b="1" dirty="0">
                <a:solidFill>
                  <a:srgbClr val="009900"/>
                </a:solidFill>
                <a:latin typeface="Myriad Pro" panose="020B0503030403020204" pitchFamily="34" charset="0"/>
              </a:rPr>
              <a:t>71 %</a:t>
            </a:r>
          </a:p>
        </p:txBody>
      </p:sp>
      <p:sp>
        <p:nvSpPr>
          <p:cNvPr id="5" name="ZoneTexte 4">
            <a:extLst>
              <a:ext uri="{FF2B5EF4-FFF2-40B4-BE49-F238E27FC236}">
                <a16:creationId xmlns:a16="http://schemas.microsoft.com/office/drawing/2014/main" id="{72B8C3FD-B024-4785-B65D-44101433FF22}"/>
              </a:ext>
            </a:extLst>
          </p:cNvPr>
          <p:cNvSpPr txBox="1"/>
          <p:nvPr/>
        </p:nvSpPr>
        <p:spPr>
          <a:xfrm>
            <a:off x="116682" y="692696"/>
            <a:ext cx="2088232" cy="707886"/>
          </a:xfrm>
          <a:prstGeom prst="rect">
            <a:avLst/>
          </a:prstGeom>
          <a:noFill/>
        </p:spPr>
        <p:txBody>
          <a:bodyPr wrap="square" rtlCol="0">
            <a:spAutoFit/>
          </a:bodyPr>
          <a:lstStyle/>
          <a:p>
            <a:r>
              <a:rPr lang="fr-FR" sz="2000" i="1" dirty="0">
                <a:latin typeface="Myriad Pro" panose="020B0503030403020204" pitchFamily="34" charset="0"/>
              </a:rPr>
              <a:t>Où as-tu entendu parler du Bio ?</a:t>
            </a:r>
          </a:p>
        </p:txBody>
      </p:sp>
      <p:pic>
        <p:nvPicPr>
          <p:cNvPr id="7" name="Graphique 6" descr="Couronne">
            <a:extLst>
              <a:ext uri="{FF2B5EF4-FFF2-40B4-BE49-F238E27FC236}">
                <a16:creationId xmlns:a16="http://schemas.microsoft.com/office/drawing/2014/main" id="{B5F6101A-A004-4D1D-8B1C-3F86120AE33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1560" y="1844824"/>
            <a:ext cx="1225263" cy="1225263"/>
          </a:xfrm>
          <a:prstGeom prst="rect">
            <a:avLst/>
          </a:prstGeom>
        </p:spPr>
      </p:pic>
      <p:sp>
        <p:nvSpPr>
          <p:cNvPr id="8" name="ZoneTexte 7">
            <a:extLst>
              <a:ext uri="{FF2B5EF4-FFF2-40B4-BE49-F238E27FC236}">
                <a16:creationId xmlns:a16="http://schemas.microsoft.com/office/drawing/2014/main" id="{6ED50A85-9F77-4C22-98DD-73B44209F377}"/>
              </a:ext>
            </a:extLst>
          </p:cNvPr>
          <p:cNvSpPr txBox="1"/>
          <p:nvPr/>
        </p:nvSpPr>
        <p:spPr>
          <a:xfrm>
            <a:off x="963024" y="2272789"/>
            <a:ext cx="521207" cy="369332"/>
          </a:xfrm>
          <a:prstGeom prst="rect">
            <a:avLst/>
          </a:prstGeom>
          <a:noFill/>
        </p:spPr>
        <p:txBody>
          <a:bodyPr wrap="square" rtlCol="0">
            <a:spAutoFit/>
          </a:bodyPr>
          <a:lstStyle/>
          <a:p>
            <a:r>
              <a:rPr lang="fr-FR" dirty="0"/>
              <a:t>1</a:t>
            </a:r>
            <a:r>
              <a:rPr lang="fr-FR" baseline="30000" dirty="0"/>
              <a:t>er</a:t>
            </a:r>
            <a:r>
              <a:rPr lang="fr-FR" dirty="0"/>
              <a:t> </a:t>
            </a:r>
          </a:p>
        </p:txBody>
      </p:sp>
      <p:grpSp>
        <p:nvGrpSpPr>
          <p:cNvPr id="11" name="Groupe 10">
            <a:extLst>
              <a:ext uri="{FF2B5EF4-FFF2-40B4-BE49-F238E27FC236}">
                <a16:creationId xmlns:a16="http://schemas.microsoft.com/office/drawing/2014/main" id="{D18E10FC-7174-44F3-A4BC-48E732B56E27}"/>
              </a:ext>
            </a:extLst>
          </p:cNvPr>
          <p:cNvGrpSpPr/>
          <p:nvPr/>
        </p:nvGrpSpPr>
        <p:grpSpPr>
          <a:xfrm>
            <a:off x="8213959" y="-179222"/>
            <a:ext cx="955193" cy="914400"/>
            <a:chOff x="8213959" y="-179222"/>
            <a:chExt cx="955193" cy="914400"/>
          </a:xfrm>
        </p:grpSpPr>
        <p:pic>
          <p:nvPicPr>
            <p:cNvPr id="12" name="Graphique 11" descr="Enfants">
              <a:extLst>
                <a:ext uri="{FF2B5EF4-FFF2-40B4-BE49-F238E27FC236}">
                  <a16:creationId xmlns:a16="http://schemas.microsoft.com/office/drawing/2014/main" id="{FEB391BD-1F45-427B-B438-12246D54DD9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213959" y="-179222"/>
              <a:ext cx="914400" cy="914400"/>
            </a:xfrm>
            <a:prstGeom prst="rect">
              <a:avLst/>
            </a:prstGeom>
          </p:spPr>
        </p:pic>
        <p:sp>
          <p:nvSpPr>
            <p:cNvPr id="15" name="ZoneTexte 14">
              <a:extLst>
                <a:ext uri="{FF2B5EF4-FFF2-40B4-BE49-F238E27FC236}">
                  <a16:creationId xmlns:a16="http://schemas.microsoft.com/office/drawing/2014/main" id="{0CC3C60A-5460-41BC-ACCD-C55080FD867B}"/>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sp>
        <p:nvSpPr>
          <p:cNvPr id="17" name="ZoneTexte 16"/>
          <p:cNvSpPr txBox="1"/>
          <p:nvPr/>
        </p:nvSpPr>
        <p:spPr>
          <a:xfrm>
            <a:off x="15641" y="22091"/>
            <a:ext cx="9051457" cy="511775"/>
          </a:xfrm>
          <a:prstGeom prst="rect">
            <a:avLst/>
          </a:prstGeom>
          <a:noFill/>
        </p:spPr>
        <p:txBody>
          <a:bodyPr wrap="square" lIns="80105" tIns="40053" rIns="80105" bIns="40053" rtlCol="0">
            <a:spAutoFit/>
          </a:bodyPr>
          <a:lstStyle/>
          <a:p>
            <a:r>
              <a:rPr lang="fr-FR" sz="2800" cap="all" spc="350" dirty="0">
                <a:solidFill>
                  <a:schemeClr val="bg1"/>
                </a:solidFill>
                <a:latin typeface="Prototype" pitchFamily="2" charset="0"/>
                <a:cs typeface="Prototype" pitchFamily="2" charset="0"/>
              </a:rPr>
              <a:t>Construction de la Connaissance</a:t>
            </a:r>
          </a:p>
        </p:txBody>
      </p:sp>
      <p:sp>
        <p:nvSpPr>
          <p:cNvPr id="2" name="Rectangle 1"/>
          <p:cNvSpPr/>
          <p:nvPr/>
        </p:nvSpPr>
        <p:spPr>
          <a:xfrm>
            <a:off x="2771800" y="1340768"/>
            <a:ext cx="6120680" cy="4585871"/>
          </a:xfrm>
          <a:prstGeom prst="rect">
            <a:avLst/>
          </a:prstGeom>
          <a:solidFill>
            <a:srgbClr val="FFFFFF">
              <a:alpha val="60000"/>
            </a:srgbClr>
          </a:solidFill>
        </p:spPr>
        <p:txBody>
          <a:bodyPr wrap="square">
            <a:spAutoFit/>
          </a:bodyPr>
          <a:lstStyle/>
          <a:p>
            <a:r>
              <a:rPr lang="fr-FR" sz="3600" b="1" dirty="0">
                <a:ln w="19050">
                  <a:noFill/>
                  <a:prstDash val="solid"/>
                </a:ln>
                <a:latin typeface="Myriad Pro" pitchFamily="34" charset="0"/>
              </a:rPr>
              <a:t>Les parents : 1</a:t>
            </a:r>
            <a:r>
              <a:rPr lang="fr-FR" sz="3600" b="1" baseline="30000" dirty="0">
                <a:ln w="19050">
                  <a:noFill/>
                  <a:prstDash val="solid"/>
                </a:ln>
                <a:latin typeface="Myriad Pro" pitchFamily="34" charset="0"/>
              </a:rPr>
              <a:t>er</a:t>
            </a:r>
            <a:r>
              <a:rPr lang="fr-FR" sz="3600" b="1" dirty="0">
                <a:ln w="19050">
                  <a:noFill/>
                  <a:prstDash val="solid"/>
                </a:ln>
                <a:latin typeface="Myriad Pro" pitchFamily="34" charset="0"/>
              </a:rPr>
              <a:t> vecteur pour le meilleur et pour le pire</a:t>
            </a:r>
          </a:p>
          <a:p>
            <a:pPr marL="285750" indent="-285750">
              <a:buFont typeface="Arial" panose="020B0604020202020204" pitchFamily="34" charset="0"/>
              <a:buChar char="•"/>
            </a:pPr>
            <a:endParaRPr lang="fr-FR" sz="3600" b="1" dirty="0">
              <a:latin typeface="Myriad Pro" pitchFamily="34" charset="0"/>
            </a:endParaRPr>
          </a:p>
          <a:p>
            <a:r>
              <a:rPr lang="fr-FR" sz="3600" b="1" dirty="0">
                <a:latin typeface="Myriad Pro" pitchFamily="34" charset="0"/>
              </a:rPr>
              <a:t>La thématique du bio s’inscrit au cœur des familles… </a:t>
            </a:r>
          </a:p>
          <a:p>
            <a:r>
              <a:rPr lang="fr-FR" sz="3600" b="1" dirty="0">
                <a:latin typeface="Myriad Pro" pitchFamily="34" charset="0"/>
              </a:rPr>
              <a:t>…mais n’est pas innée</a:t>
            </a:r>
          </a:p>
          <a:p>
            <a:pPr marL="285750" indent="-285750">
              <a:buFont typeface="Arial" panose="020B0604020202020204" pitchFamily="34" charset="0"/>
              <a:buChar char="•"/>
            </a:pPr>
            <a:endParaRPr lang="fr-FR" sz="4000" b="1" dirty="0">
              <a:latin typeface="Myriad Pro" pitchFamily="34" charset="0"/>
            </a:endParaRPr>
          </a:p>
        </p:txBody>
      </p:sp>
    </p:spTree>
    <p:extLst>
      <p:ext uri="{BB962C8B-B14F-4D97-AF65-F5344CB8AC3E}">
        <p14:creationId xmlns:p14="http://schemas.microsoft.com/office/powerpoint/2010/main" val="1883129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533866"/>
            <a:ext cx="2510948" cy="6324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2B8C3FD-B024-4785-B65D-44101433FF22}"/>
              </a:ext>
            </a:extLst>
          </p:cNvPr>
          <p:cNvSpPr txBox="1"/>
          <p:nvPr/>
        </p:nvSpPr>
        <p:spPr>
          <a:xfrm>
            <a:off x="116682" y="692696"/>
            <a:ext cx="2088232" cy="707886"/>
          </a:xfrm>
          <a:prstGeom prst="rect">
            <a:avLst/>
          </a:prstGeom>
          <a:noFill/>
        </p:spPr>
        <p:txBody>
          <a:bodyPr wrap="square" rtlCol="0">
            <a:spAutoFit/>
          </a:bodyPr>
          <a:lstStyle/>
          <a:p>
            <a:r>
              <a:rPr lang="fr-FR" sz="2000" i="1" dirty="0">
                <a:latin typeface="Myriad Pro" panose="020B0503030403020204" pitchFamily="34" charset="0"/>
              </a:rPr>
              <a:t>Où as-tu entendu parler du Bio ?</a:t>
            </a:r>
          </a:p>
        </p:txBody>
      </p:sp>
      <p:pic>
        <p:nvPicPr>
          <p:cNvPr id="9" name="Graphique 8" descr="Caddie">
            <a:extLst>
              <a:ext uri="{FF2B5EF4-FFF2-40B4-BE49-F238E27FC236}">
                <a16:creationId xmlns:a16="http://schemas.microsoft.com/office/drawing/2014/main" id="{62C562D5-903C-4463-99FE-806B9CD82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5962" y="2953341"/>
            <a:ext cx="2229250" cy="2229250"/>
          </a:xfrm>
          <a:prstGeom prst="rect">
            <a:avLst/>
          </a:prstGeom>
        </p:spPr>
      </p:pic>
      <p:sp>
        <p:nvSpPr>
          <p:cNvPr id="3" name="ZoneTexte 2">
            <a:extLst>
              <a:ext uri="{FF2B5EF4-FFF2-40B4-BE49-F238E27FC236}">
                <a16:creationId xmlns:a16="http://schemas.microsoft.com/office/drawing/2014/main" id="{D3782D83-B0A6-441B-B13E-411D601A34EF}"/>
              </a:ext>
            </a:extLst>
          </p:cNvPr>
          <p:cNvSpPr txBox="1"/>
          <p:nvPr/>
        </p:nvSpPr>
        <p:spPr>
          <a:xfrm>
            <a:off x="422716" y="5312176"/>
            <a:ext cx="2088232" cy="1015663"/>
          </a:xfrm>
          <a:prstGeom prst="rect">
            <a:avLst/>
          </a:prstGeom>
          <a:noFill/>
        </p:spPr>
        <p:txBody>
          <a:bodyPr wrap="square" rtlCol="0">
            <a:spAutoFit/>
          </a:bodyPr>
          <a:lstStyle/>
          <a:p>
            <a:r>
              <a:rPr lang="fr-FR" sz="6000" b="1" dirty="0">
                <a:solidFill>
                  <a:srgbClr val="009900"/>
                </a:solidFill>
                <a:latin typeface="Myriad Pro" panose="020B0503030403020204" pitchFamily="34" charset="0"/>
              </a:rPr>
              <a:t>50 %</a:t>
            </a:r>
          </a:p>
        </p:txBody>
      </p:sp>
      <p:pic>
        <p:nvPicPr>
          <p:cNvPr id="7" name="Graphique 6" descr="Couronne">
            <a:extLst>
              <a:ext uri="{FF2B5EF4-FFF2-40B4-BE49-F238E27FC236}">
                <a16:creationId xmlns:a16="http://schemas.microsoft.com/office/drawing/2014/main" id="{B5F6101A-A004-4D1D-8B1C-3F86120AE33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1560" y="1844824"/>
            <a:ext cx="1225263" cy="1225263"/>
          </a:xfrm>
          <a:prstGeom prst="rect">
            <a:avLst/>
          </a:prstGeom>
        </p:spPr>
      </p:pic>
      <p:sp>
        <p:nvSpPr>
          <p:cNvPr id="8" name="ZoneTexte 7">
            <a:extLst>
              <a:ext uri="{FF2B5EF4-FFF2-40B4-BE49-F238E27FC236}">
                <a16:creationId xmlns:a16="http://schemas.microsoft.com/office/drawing/2014/main" id="{6ED50A85-9F77-4C22-98DD-73B44209F377}"/>
              </a:ext>
            </a:extLst>
          </p:cNvPr>
          <p:cNvSpPr txBox="1"/>
          <p:nvPr/>
        </p:nvSpPr>
        <p:spPr>
          <a:xfrm>
            <a:off x="963024" y="2272789"/>
            <a:ext cx="656648" cy="369332"/>
          </a:xfrm>
          <a:prstGeom prst="rect">
            <a:avLst/>
          </a:prstGeom>
          <a:noFill/>
        </p:spPr>
        <p:txBody>
          <a:bodyPr wrap="square" rtlCol="0">
            <a:spAutoFit/>
          </a:bodyPr>
          <a:lstStyle/>
          <a:p>
            <a:r>
              <a:rPr lang="fr-FR" dirty="0"/>
              <a:t>2</a:t>
            </a:r>
            <a:r>
              <a:rPr lang="fr-FR" baseline="30000" dirty="0"/>
              <a:t>ème</a:t>
            </a:r>
            <a:r>
              <a:rPr lang="fr-FR" dirty="0"/>
              <a:t>  </a:t>
            </a:r>
          </a:p>
        </p:txBody>
      </p:sp>
      <p:grpSp>
        <p:nvGrpSpPr>
          <p:cNvPr id="11" name="Groupe 10">
            <a:extLst>
              <a:ext uri="{FF2B5EF4-FFF2-40B4-BE49-F238E27FC236}">
                <a16:creationId xmlns:a16="http://schemas.microsoft.com/office/drawing/2014/main" id="{AB0D31CE-F0BA-4856-A406-2CF2263FB577}"/>
              </a:ext>
            </a:extLst>
          </p:cNvPr>
          <p:cNvGrpSpPr/>
          <p:nvPr/>
        </p:nvGrpSpPr>
        <p:grpSpPr>
          <a:xfrm>
            <a:off x="8213959" y="-179222"/>
            <a:ext cx="955193" cy="914400"/>
            <a:chOff x="8213959" y="-179222"/>
            <a:chExt cx="955193" cy="914400"/>
          </a:xfrm>
        </p:grpSpPr>
        <p:pic>
          <p:nvPicPr>
            <p:cNvPr id="12" name="Graphique 11" descr="Enfants">
              <a:extLst>
                <a:ext uri="{FF2B5EF4-FFF2-40B4-BE49-F238E27FC236}">
                  <a16:creationId xmlns:a16="http://schemas.microsoft.com/office/drawing/2014/main" id="{BCE0A108-6F64-4FF2-AD19-98E672512EE4}"/>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213959" y="-179222"/>
              <a:ext cx="914400" cy="914400"/>
            </a:xfrm>
            <a:prstGeom prst="rect">
              <a:avLst/>
            </a:prstGeom>
          </p:spPr>
        </p:pic>
        <p:sp>
          <p:nvSpPr>
            <p:cNvPr id="15" name="ZoneTexte 14">
              <a:extLst>
                <a:ext uri="{FF2B5EF4-FFF2-40B4-BE49-F238E27FC236}">
                  <a16:creationId xmlns:a16="http://schemas.microsoft.com/office/drawing/2014/main" id="{CA0CCB41-64D6-4C74-82BE-BA252F2B55B5}"/>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sp>
        <p:nvSpPr>
          <p:cNvPr id="16" name="ZoneTexte 15"/>
          <p:cNvSpPr txBox="1"/>
          <p:nvPr/>
        </p:nvSpPr>
        <p:spPr>
          <a:xfrm>
            <a:off x="15641" y="22091"/>
            <a:ext cx="9051457" cy="511775"/>
          </a:xfrm>
          <a:prstGeom prst="rect">
            <a:avLst/>
          </a:prstGeom>
          <a:noFill/>
        </p:spPr>
        <p:txBody>
          <a:bodyPr wrap="square" lIns="80105" tIns="40053" rIns="80105" bIns="40053" rtlCol="0">
            <a:spAutoFit/>
          </a:bodyPr>
          <a:lstStyle/>
          <a:p>
            <a:r>
              <a:rPr lang="fr-FR" sz="2800" cap="all" spc="350" dirty="0">
                <a:solidFill>
                  <a:schemeClr val="bg1"/>
                </a:solidFill>
                <a:latin typeface="Prototype" pitchFamily="2" charset="0"/>
                <a:cs typeface="Prototype" pitchFamily="2" charset="0"/>
              </a:rPr>
              <a:t>Construction de la Connaissance</a:t>
            </a:r>
          </a:p>
        </p:txBody>
      </p:sp>
      <p:grpSp>
        <p:nvGrpSpPr>
          <p:cNvPr id="2" name="Groupe 1"/>
          <p:cNvGrpSpPr/>
          <p:nvPr/>
        </p:nvGrpSpPr>
        <p:grpSpPr>
          <a:xfrm>
            <a:off x="2681165" y="1258416"/>
            <a:ext cx="6319936" cy="4114800"/>
            <a:chOff x="2681165" y="464672"/>
            <a:chExt cx="6319936" cy="4114800"/>
          </a:xfrm>
        </p:grpSpPr>
        <p:pic>
          <p:nvPicPr>
            <p:cNvPr id="1028"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r="32529"/>
            <a:stretch/>
          </p:blipFill>
          <p:spPr bwMode="auto">
            <a:xfrm>
              <a:off x="2681165" y="464672"/>
              <a:ext cx="621131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7982617" y="1128936"/>
              <a:ext cx="1018484" cy="446276"/>
            </a:xfrm>
            <a:prstGeom prst="rect">
              <a:avLst/>
            </a:prstGeom>
          </p:spPr>
          <p:txBody>
            <a:bodyPr wrap="none">
              <a:spAutoFit/>
            </a:bodyPr>
            <a:lstStyle/>
            <a:p>
              <a:pPr fontAlgn="b"/>
              <a:r>
                <a:rPr lang="fr-FR" sz="2250" b="1" dirty="0">
                  <a:latin typeface="Myriad Pro" pitchFamily="34" charset="0"/>
                </a:rPr>
                <a:t> ferme</a:t>
              </a:r>
            </a:p>
          </p:txBody>
        </p:sp>
      </p:grpSp>
    </p:spTree>
    <p:extLst>
      <p:ext uri="{BB962C8B-B14F-4D97-AF65-F5344CB8AC3E}">
        <p14:creationId xmlns:p14="http://schemas.microsoft.com/office/powerpoint/2010/main" val="179709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9050" y="533866"/>
            <a:ext cx="2510948" cy="63241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2B8C3FD-B024-4785-B65D-44101433FF22}"/>
              </a:ext>
            </a:extLst>
          </p:cNvPr>
          <p:cNvSpPr txBox="1"/>
          <p:nvPr/>
        </p:nvSpPr>
        <p:spPr>
          <a:xfrm>
            <a:off x="116682" y="692696"/>
            <a:ext cx="2088232" cy="707886"/>
          </a:xfrm>
          <a:prstGeom prst="rect">
            <a:avLst/>
          </a:prstGeom>
          <a:noFill/>
        </p:spPr>
        <p:txBody>
          <a:bodyPr wrap="square" rtlCol="0">
            <a:spAutoFit/>
          </a:bodyPr>
          <a:lstStyle/>
          <a:p>
            <a:r>
              <a:rPr lang="fr-FR" sz="2000" i="1" dirty="0">
                <a:latin typeface="Myriad Pro" panose="020B0503030403020204" pitchFamily="34" charset="0"/>
              </a:rPr>
              <a:t>Où as-tu entendu parler du Bio ?</a:t>
            </a:r>
          </a:p>
        </p:txBody>
      </p:sp>
      <p:sp>
        <p:nvSpPr>
          <p:cNvPr id="14" name="ZoneTexte 13"/>
          <p:cNvSpPr txBox="1"/>
          <p:nvPr/>
        </p:nvSpPr>
        <p:spPr>
          <a:xfrm>
            <a:off x="2827784" y="1412776"/>
            <a:ext cx="5884167" cy="3970318"/>
          </a:xfrm>
          <a:prstGeom prst="rect">
            <a:avLst/>
          </a:prstGeom>
          <a:solidFill>
            <a:srgbClr val="FFFFFF">
              <a:alpha val="60000"/>
            </a:srgbClr>
          </a:solidFill>
        </p:spPr>
        <p:txBody>
          <a:bodyPr wrap="square" rtlCol="0">
            <a:spAutoFit/>
          </a:bodyPr>
          <a:lstStyle/>
          <a:p>
            <a:r>
              <a:rPr lang="fr-FR" sz="3600" i="1" dirty="0">
                <a:latin typeface="Myriad Pro" panose="020B0503030403020204" pitchFamily="34" charset="0"/>
              </a:rPr>
              <a:t>« Des reportages expliquent </a:t>
            </a:r>
          </a:p>
          <a:p>
            <a:r>
              <a:rPr lang="fr-FR" sz="3600" i="1" dirty="0">
                <a:latin typeface="Myriad Pro" panose="020B0503030403020204" pitchFamily="34" charset="0"/>
              </a:rPr>
              <a:t>que  les pesticides ne sont </a:t>
            </a:r>
          </a:p>
          <a:p>
            <a:r>
              <a:rPr lang="fr-FR" sz="3600" i="1" dirty="0">
                <a:latin typeface="Myriad Pro" panose="020B0503030403020204" pitchFamily="34" charset="0"/>
              </a:rPr>
              <a:t>pas bons. »</a:t>
            </a:r>
          </a:p>
          <a:p>
            <a:endParaRPr lang="fr-FR" sz="3600" i="1" dirty="0">
              <a:latin typeface="Myriad Pro" panose="020B0503030403020204" pitchFamily="34" charset="0"/>
            </a:endParaRPr>
          </a:p>
          <a:p>
            <a:endParaRPr lang="fr-FR" sz="3600" dirty="0">
              <a:latin typeface="Myriad Pro" panose="020B0503030403020204" pitchFamily="34" charset="0"/>
            </a:endParaRPr>
          </a:p>
          <a:p>
            <a:pPr marL="342900" indent="-342900">
              <a:buFont typeface="Arial" panose="020B0604020202020204" pitchFamily="34" charset="0"/>
              <a:buChar char="•"/>
            </a:pPr>
            <a:r>
              <a:rPr lang="fr-FR" sz="3600" b="1" dirty="0">
                <a:latin typeface="Myriad Pro" panose="020B0503030403020204" pitchFamily="34" charset="0"/>
              </a:rPr>
              <a:t>Internet vecteur</a:t>
            </a:r>
          </a:p>
          <a:p>
            <a:pPr marL="342900" indent="-342900">
              <a:buFont typeface="Arial" panose="020B0604020202020204" pitchFamily="34" charset="0"/>
              <a:buChar char="•"/>
            </a:pPr>
            <a:endParaRPr lang="fr-FR" sz="3600" b="1" dirty="0">
              <a:latin typeface="Myriad Pro" panose="020B0503030403020204" pitchFamily="34" charset="0"/>
            </a:endParaRPr>
          </a:p>
        </p:txBody>
      </p:sp>
      <p:sp>
        <p:nvSpPr>
          <p:cNvPr id="3" name="ZoneTexte 2">
            <a:extLst>
              <a:ext uri="{FF2B5EF4-FFF2-40B4-BE49-F238E27FC236}">
                <a16:creationId xmlns:a16="http://schemas.microsoft.com/office/drawing/2014/main" id="{D3782D83-B0A6-441B-B13E-411D601A34EF}"/>
              </a:ext>
            </a:extLst>
          </p:cNvPr>
          <p:cNvSpPr txBox="1"/>
          <p:nvPr/>
        </p:nvSpPr>
        <p:spPr>
          <a:xfrm>
            <a:off x="422716" y="5312176"/>
            <a:ext cx="2088232" cy="1015663"/>
          </a:xfrm>
          <a:prstGeom prst="rect">
            <a:avLst/>
          </a:prstGeom>
          <a:noFill/>
        </p:spPr>
        <p:txBody>
          <a:bodyPr wrap="square" rtlCol="0">
            <a:spAutoFit/>
          </a:bodyPr>
          <a:lstStyle/>
          <a:p>
            <a:r>
              <a:rPr lang="fr-FR" sz="6000" b="1" dirty="0">
                <a:solidFill>
                  <a:srgbClr val="009900"/>
                </a:solidFill>
                <a:latin typeface="Myriad Pro" panose="020B0503030403020204" pitchFamily="34" charset="0"/>
              </a:rPr>
              <a:t>48 %</a:t>
            </a:r>
          </a:p>
        </p:txBody>
      </p:sp>
      <p:pic>
        <p:nvPicPr>
          <p:cNvPr id="7" name="Graphique 6" descr="Couronne">
            <a:extLst>
              <a:ext uri="{FF2B5EF4-FFF2-40B4-BE49-F238E27FC236}">
                <a16:creationId xmlns:a16="http://schemas.microsoft.com/office/drawing/2014/main" id="{B5F6101A-A004-4D1D-8B1C-3F86120AE33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1560" y="1844824"/>
            <a:ext cx="1225263" cy="1225263"/>
          </a:xfrm>
          <a:prstGeom prst="rect">
            <a:avLst/>
          </a:prstGeom>
        </p:spPr>
      </p:pic>
      <p:sp>
        <p:nvSpPr>
          <p:cNvPr id="8" name="ZoneTexte 7">
            <a:extLst>
              <a:ext uri="{FF2B5EF4-FFF2-40B4-BE49-F238E27FC236}">
                <a16:creationId xmlns:a16="http://schemas.microsoft.com/office/drawing/2014/main" id="{6ED50A85-9F77-4C22-98DD-73B44209F377}"/>
              </a:ext>
            </a:extLst>
          </p:cNvPr>
          <p:cNvSpPr txBox="1"/>
          <p:nvPr/>
        </p:nvSpPr>
        <p:spPr>
          <a:xfrm>
            <a:off x="963024" y="2272789"/>
            <a:ext cx="656648" cy="369332"/>
          </a:xfrm>
          <a:prstGeom prst="rect">
            <a:avLst/>
          </a:prstGeom>
          <a:noFill/>
        </p:spPr>
        <p:txBody>
          <a:bodyPr wrap="square" rtlCol="0">
            <a:spAutoFit/>
          </a:bodyPr>
          <a:lstStyle/>
          <a:p>
            <a:r>
              <a:rPr lang="fr-FR" dirty="0"/>
              <a:t>3</a:t>
            </a:r>
            <a:r>
              <a:rPr lang="fr-FR" baseline="30000" dirty="0"/>
              <a:t>ème</a:t>
            </a:r>
            <a:r>
              <a:rPr lang="fr-FR" dirty="0"/>
              <a:t>  </a:t>
            </a:r>
          </a:p>
        </p:txBody>
      </p:sp>
      <p:pic>
        <p:nvPicPr>
          <p:cNvPr id="9" name="Graphique 8" descr="Écran">
            <a:extLst>
              <a:ext uri="{FF2B5EF4-FFF2-40B4-BE49-F238E27FC236}">
                <a16:creationId xmlns:a16="http://schemas.microsoft.com/office/drawing/2014/main" id="{40A85F8C-9401-4896-B246-9C1A381A87B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6427" y="3113130"/>
            <a:ext cx="1958516" cy="1958516"/>
          </a:xfrm>
          <a:prstGeom prst="rect">
            <a:avLst/>
          </a:prstGeom>
        </p:spPr>
      </p:pic>
      <p:grpSp>
        <p:nvGrpSpPr>
          <p:cNvPr id="11" name="Groupe 10">
            <a:extLst>
              <a:ext uri="{FF2B5EF4-FFF2-40B4-BE49-F238E27FC236}">
                <a16:creationId xmlns:a16="http://schemas.microsoft.com/office/drawing/2014/main" id="{C40CFDAA-BF29-48FF-BAA1-654E37294AD7}"/>
              </a:ext>
            </a:extLst>
          </p:cNvPr>
          <p:cNvGrpSpPr/>
          <p:nvPr/>
        </p:nvGrpSpPr>
        <p:grpSpPr>
          <a:xfrm>
            <a:off x="8213959" y="-179222"/>
            <a:ext cx="955193" cy="914400"/>
            <a:chOff x="8213959" y="-179222"/>
            <a:chExt cx="955193" cy="914400"/>
          </a:xfrm>
        </p:grpSpPr>
        <p:pic>
          <p:nvPicPr>
            <p:cNvPr id="12" name="Graphique 11" descr="Enfants">
              <a:extLst>
                <a:ext uri="{FF2B5EF4-FFF2-40B4-BE49-F238E27FC236}">
                  <a16:creationId xmlns:a16="http://schemas.microsoft.com/office/drawing/2014/main" id="{605C72FF-0441-4666-8E58-314289DFE800}"/>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213959" y="-179222"/>
              <a:ext cx="914400" cy="914400"/>
            </a:xfrm>
            <a:prstGeom prst="rect">
              <a:avLst/>
            </a:prstGeom>
          </p:spPr>
        </p:pic>
        <p:sp>
          <p:nvSpPr>
            <p:cNvPr id="15" name="ZoneTexte 14">
              <a:extLst>
                <a:ext uri="{FF2B5EF4-FFF2-40B4-BE49-F238E27FC236}">
                  <a16:creationId xmlns:a16="http://schemas.microsoft.com/office/drawing/2014/main" id="{3E2EB9F7-E1CE-4E9C-95AD-2B8935C73FFD}"/>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sp>
        <p:nvSpPr>
          <p:cNvPr id="16" name="ZoneTexte 15"/>
          <p:cNvSpPr txBox="1"/>
          <p:nvPr/>
        </p:nvSpPr>
        <p:spPr>
          <a:xfrm>
            <a:off x="15641" y="22091"/>
            <a:ext cx="9051457" cy="511775"/>
          </a:xfrm>
          <a:prstGeom prst="rect">
            <a:avLst/>
          </a:prstGeom>
          <a:noFill/>
        </p:spPr>
        <p:txBody>
          <a:bodyPr wrap="square" lIns="80105" tIns="40053" rIns="80105" bIns="40053" rtlCol="0">
            <a:spAutoFit/>
          </a:bodyPr>
          <a:lstStyle/>
          <a:p>
            <a:r>
              <a:rPr lang="fr-FR" sz="2800" cap="all" spc="350" dirty="0">
                <a:solidFill>
                  <a:schemeClr val="bg1"/>
                </a:solidFill>
                <a:latin typeface="Prototype" pitchFamily="2" charset="0"/>
                <a:cs typeface="Prototype" pitchFamily="2" charset="0"/>
              </a:rPr>
              <a:t>Construction de la Connaissance</a:t>
            </a:r>
          </a:p>
        </p:txBody>
      </p:sp>
    </p:spTree>
    <p:extLst>
      <p:ext uri="{BB962C8B-B14F-4D97-AF65-F5344CB8AC3E}">
        <p14:creationId xmlns:p14="http://schemas.microsoft.com/office/powerpoint/2010/main" val="4224219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p:cNvSpPr txBox="1"/>
          <p:nvPr/>
        </p:nvSpPr>
        <p:spPr>
          <a:xfrm>
            <a:off x="2827784" y="2563157"/>
            <a:ext cx="6341368" cy="4247317"/>
          </a:xfrm>
          <a:prstGeom prst="rect">
            <a:avLst/>
          </a:prstGeom>
          <a:noFill/>
        </p:spPr>
        <p:txBody>
          <a:bodyPr wrap="square" rtlCol="0">
            <a:spAutoFit/>
          </a:bodyPr>
          <a:lstStyle/>
          <a:p>
            <a:pPr algn="just"/>
            <a:r>
              <a:rPr lang="fr-FR" sz="3000" b="1" dirty="0">
                <a:solidFill>
                  <a:schemeClr val="tx2"/>
                </a:solidFill>
                <a:latin typeface="Myriad Pro" panose="020B0503030403020204" pitchFamily="34" charset="0"/>
              </a:rPr>
              <a:t>« A l’école on ne parle pas </a:t>
            </a:r>
          </a:p>
          <a:p>
            <a:pPr algn="just"/>
            <a:r>
              <a:rPr lang="fr-FR" sz="3000" b="1" dirty="0">
                <a:solidFill>
                  <a:schemeClr val="tx2"/>
                </a:solidFill>
                <a:latin typeface="Myriad Pro" panose="020B0503030403020204" pitchFamily="34" charset="0"/>
              </a:rPr>
              <a:t>du BIO ! » </a:t>
            </a:r>
          </a:p>
          <a:p>
            <a:pPr algn="just"/>
            <a:endParaRPr lang="fr-FR" sz="3000" dirty="0">
              <a:solidFill>
                <a:schemeClr val="tx2"/>
              </a:solidFill>
              <a:latin typeface="Myriad Pro" panose="020B0503030403020204" pitchFamily="34" charset="0"/>
            </a:endParaRPr>
          </a:p>
          <a:p>
            <a:pPr algn="just"/>
            <a:endParaRPr lang="fr-FR" sz="3000" dirty="0">
              <a:solidFill>
                <a:schemeClr val="tx2"/>
              </a:solidFill>
              <a:latin typeface="Myriad Pro" panose="020B0503030403020204" pitchFamily="34" charset="0"/>
            </a:endParaRPr>
          </a:p>
          <a:p>
            <a:pPr algn="just"/>
            <a:endParaRPr lang="fr-FR" sz="3000" dirty="0">
              <a:solidFill>
                <a:schemeClr val="tx2"/>
              </a:solidFill>
              <a:latin typeface="Myriad Pro" panose="020B0503030403020204" pitchFamily="34" charset="0"/>
            </a:endParaRPr>
          </a:p>
          <a:p>
            <a:pPr algn="just"/>
            <a:r>
              <a:rPr lang="fr-FR" sz="3000" dirty="0">
                <a:solidFill>
                  <a:schemeClr val="tx2"/>
                </a:solidFill>
                <a:latin typeface="Myriad Pro" panose="020B0503030403020204" pitchFamily="34" charset="0"/>
              </a:rPr>
              <a:t>Pourtant pour une majorité des parents, l’école devrait être plus impliquée dans l’apprentissage du BIO.</a:t>
            </a:r>
          </a:p>
          <a:p>
            <a:endParaRPr lang="fr-FR" sz="3000" dirty="0">
              <a:solidFill>
                <a:schemeClr val="tx2"/>
              </a:solidFill>
              <a:latin typeface="Myriad Pro" panose="020B0503030403020204" pitchFamily="34" charset="0"/>
            </a:endParaRPr>
          </a:p>
        </p:txBody>
      </p:sp>
      <p:sp>
        <p:nvSpPr>
          <p:cNvPr id="3" name="ZoneTexte 2">
            <a:extLst>
              <a:ext uri="{FF2B5EF4-FFF2-40B4-BE49-F238E27FC236}">
                <a16:creationId xmlns:a16="http://schemas.microsoft.com/office/drawing/2014/main" id="{D3782D83-B0A6-441B-B13E-411D601A34EF}"/>
              </a:ext>
            </a:extLst>
          </p:cNvPr>
          <p:cNvSpPr txBox="1"/>
          <p:nvPr/>
        </p:nvSpPr>
        <p:spPr>
          <a:xfrm>
            <a:off x="395536" y="2921168"/>
            <a:ext cx="2088232" cy="1015663"/>
          </a:xfrm>
          <a:prstGeom prst="rect">
            <a:avLst/>
          </a:prstGeom>
          <a:noFill/>
        </p:spPr>
        <p:txBody>
          <a:bodyPr wrap="square" rtlCol="0">
            <a:spAutoFit/>
          </a:bodyPr>
          <a:lstStyle/>
          <a:p>
            <a:r>
              <a:rPr lang="fr-FR" sz="6000" b="1" dirty="0">
                <a:solidFill>
                  <a:srgbClr val="009900"/>
                </a:solidFill>
                <a:latin typeface="Myriad Pro" panose="020B0503030403020204" pitchFamily="34" charset="0"/>
              </a:rPr>
              <a:t>44 %</a:t>
            </a:r>
          </a:p>
        </p:txBody>
      </p:sp>
      <p:sp>
        <p:nvSpPr>
          <p:cNvPr id="5" name="ZoneTexte 4">
            <a:extLst>
              <a:ext uri="{FF2B5EF4-FFF2-40B4-BE49-F238E27FC236}">
                <a16:creationId xmlns:a16="http://schemas.microsoft.com/office/drawing/2014/main" id="{72B8C3FD-B024-4785-B65D-44101433FF22}"/>
              </a:ext>
            </a:extLst>
          </p:cNvPr>
          <p:cNvSpPr txBox="1"/>
          <p:nvPr/>
        </p:nvSpPr>
        <p:spPr>
          <a:xfrm>
            <a:off x="116682" y="1125923"/>
            <a:ext cx="2088232" cy="646331"/>
          </a:xfrm>
          <a:prstGeom prst="rect">
            <a:avLst/>
          </a:prstGeom>
          <a:noFill/>
        </p:spPr>
        <p:txBody>
          <a:bodyPr wrap="square" rtlCol="0">
            <a:spAutoFit/>
          </a:bodyPr>
          <a:lstStyle/>
          <a:p>
            <a:r>
              <a:rPr lang="fr-FR" dirty="0">
                <a:latin typeface="Myriad Pro" panose="020B0503030403020204" pitchFamily="34" charset="0"/>
              </a:rPr>
              <a:t>Où as-tu entendu parler du Bio ?</a:t>
            </a:r>
          </a:p>
        </p:txBody>
      </p:sp>
      <p:grpSp>
        <p:nvGrpSpPr>
          <p:cNvPr id="11" name="Groupe 10">
            <a:extLst>
              <a:ext uri="{FF2B5EF4-FFF2-40B4-BE49-F238E27FC236}">
                <a16:creationId xmlns:a16="http://schemas.microsoft.com/office/drawing/2014/main" id="{0A519084-6DE2-44FE-908D-7D454E1B72D1}"/>
              </a:ext>
            </a:extLst>
          </p:cNvPr>
          <p:cNvGrpSpPr/>
          <p:nvPr/>
        </p:nvGrpSpPr>
        <p:grpSpPr>
          <a:xfrm>
            <a:off x="-2007" y="1927596"/>
            <a:ext cx="1225263" cy="1225263"/>
            <a:chOff x="611560" y="1844824"/>
            <a:chExt cx="1225263" cy="1225263"/>
          </a:xfrm>
        </p:grpSpPr>
        <p:pic>
          <p:nvPicPr>
            <p:cNvPr id="7" name="Graphique 6" descr="Couronne">
              <a:extLst>
                <a:ext uri="{FF2B5EF4-FFF2-40B4-BE49-F238E27FC236}">
                  <a16:creationId xmlns:a16="http://schemas.microsoft.com/office/drawing/2014/main" id="{B5F6101A-A004-4D1D-8B1C-3F86120AE33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1560" y="1844824"/>
              <a:ext cx="1225263" cy="1225263"/>
            </a:xfrm>
            <a:prstGeom prst="rect">
              <a:avLst/>
            </a:prstGeom>
          </p:spPr>
        </p:pic>
        <p:sp>
          <p:nvSpPr>
            <p:cNvPr id="8" name="ZoneTexte 7">
              <a:extLst>
                <a:ext uri="{FF2B5EF4-FFF2-40B4-BE49-F238E27FC236}">
                  <a16:creationId xmlns:a16="http://schemas.microsoft.com/office/drawing/2014/main" id="{6ED50A85-9F77-4C22-98DD-73B44209F377}"/>
                </a:ext>
              </a:extLst>
            </p:cNvPr>
            <p:cNvSpPr txBox="1"/>
            <p:nvPr/>
          </p:nvSpPr>
          <p:spPr>
            <a:xfrm>
              <a:off x="963024" y="2272789"/>
              <a:ext cx="656648" cy="369332"/>
            </a:xfrm>
            <a:prstGeom prst="rect">
              <a:avLst/>
            </a:prstGeom>
            <a:noFill/>
          </p:spPr>
          <p:txBody>
            <a:bodyPr wrap="square" rtlCol="0">
              <a:spAutoFit/>
            </a:bodyPr>
            <a:lstStyle/>
            <a:p>
              <a:r>
                <a:rPr lang="fr-FR" dirty="0"/>
                <a:t>4</a:t>
              </a:r>
              <a:r>
                <a:rPr lang="fr-FR" baseline="30000" dirty="0"/>
                <a:t>ème</a:t>
              </a:r>
              <a:r>
                <a:rPr lang="fr-FR" dirty="0"/>
                <a:t>  </a:t>
              </a:r>
            </a:p>
          </p:txBody>
        </p:sp>
      </p:grpSp>
      <p:pic>
        <p:nvPicPr>
          <p:cNvPr id="6" name="Graphique 5" descr="École">
            <a:extLst>
              <a:ext uri="{FF2B5EF4-FFF2-40B4-BE49-F238E27FC236}">
                <a16:creationId xmlns:a16="http://schemas.microsoft.com/office/drawing/2014/main" id="{0EAC4D4C-C082-4B57-A1C4-E2CDE45B1B7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35082" y="1839824"/>
            <a:ext cx="1225263" cy="1225263"/>
          </a:xfrm>
          <a:prstGeom prst="rect">
            <a:avLst/>
          </a:prstGeom>
        </p:spPr>
      </p:pic>
      <p:sp>
        <p:nvSpPr>
          <p:cNvPr id="17" name="ZoneTexte 16">
            <a:extLst>
              <a:ext uri="{FF2B5EF4-FFF2-40B4-BE49-F238E27FC236}">
                <a16:creationId xmlns:a16="http://schemas.microsoft.com/office/drawing/2014/main" id="{C15D8541-AA76-4E3D-9E84-D4D6EC574C6E}"/>
              </a:ext>
            </a:extLst>
          </p:cNvPr>
          <p:cNvSpPr txBox="1"/>
          <p:nvPr/>
        </p:nvSpPr>
        <p:spPr>
          <a:xfrm>
            <a:off x="395536" y="5581689"/>
            <a:ext cx="2088232" cy="1015663"/>
          </a:xfrm>
          <a:prstGeom prst="rect">
            <a:avLst/>
          </a:prstGeom>
          <a:noFill/>
        </p:spPr>
        <p:txBody>
          <a:bodyPr wrap="square" rtlCol="0">
            <a:spAutoFit/>
          </a:bodyPr>
          <a:lstStyle/>
          <a:p>
            <a:r>
              <a:rPr lang="fr-FR" sz="6000" b="1" dirty="0">
                <a:solidFill>
                  <a:srgbClr val="009900"/>
                </a:solidFill>
                <a:latin typeface="Myriad Pro" panose="020B0503030403020204" pitchFamily="34" charset="0"/>
              </a:rPr>
              <a:t>33 %</a:t>
            </a:r>
          </a:p>
        </p:txBody>
      </p:sp>
      <p:grpSp>
        <p:nvGrpSpPr>
          <p:cNvPr id="18" name="Groupe 17">
            <a:extLst>
              <a:ext uri="{FF2B5EF4-FFF2-40B4-BE49-F238E27FC236}">
                <a16:creationId xmlns:a16="http://schemas.microsoft.com/office/drawing/2014/main" id="{AFE158FE-EE18-478D-A2C7-E1995EDD0AB6}"/>
              </a:ext>
            </a:extLst>
          </p:cNvPr>
          <p:cNvGrpSpPr/>
          <p:nvPr/>
        </p:nvGrpSpPr>
        <p:grpSpPr>
          <a:xfrm>
            <a:off x="-2007" y="4509120"/>
            <a:ext cx="1225263" cy="1225263"/>
            <a:chOff x="611560" y="1844824"/>
            <a:chExt cx="1225263" cy="1225263"/>
          </a:xfrm>
        </p:grpSpPr>
        <p:pic>
          <p:nvPicPr>
            <p:cNvPr id="19" name="Graphique 18" descr="Couronne">
              <a:extLst>
                <a:ext uri="{FF2B5EF4-FFF2-40B4-BE49-F238E27FC236}">
                  <a16:creationId xmlns:a16="http://schemas.microsoft.com/office/drawing/2014/main" id="{4AB829A5-5BF3-440D-A5C5-4ABC822E97A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1560" y="1844824"/>
              <a:ext cx="1225263" cy="1225263"/>
            </a:xfrm>
            <a:prstGeom prst="rect">
              <a:avLst/>
            </a:prstGeom>
          </p:spPr>
        </p:pic>
        <p:sp>
          <p:nvSpPr>
            <p:cNvPr id="20" name="ZoneTexte 19">
              <a:extLst>
                <a:ext uri="{FF2B5EF4-FFF2-40B4-BE49-F238E27FC236}">
                  <a16:creationId xmlns:a16="http://schemas.microsoft.com/office/drawing/2014/main" id="{7DA41C84-3BD1-4374-A87B-8C798681B856}"/>
                </a:ext>
              </a:extLst>
            </p:cNvPr>
            <p:cNvSpPr txBox="1"/>
            <p:nvPr/>
          </p:nvSpPr>
          <p:spPr>
            <a:xfrm>
              <a:off x="963024" y="2272789"/>
              <a:ext cx="656648" cy="369332"/>
            </a:xfrm>
            <a:prstGeom prst="rect">
              <a:avLst/>
            </a:prstGeom>
            <a:noFill/>
          </p:spPr>
          <p:txBody>
            <a:bodyPr wrap="square" rtlCol="0">
              <a:spAutoFit/>
            </a:bodyPr>
            <a:lstStyle/>
            <a:p>
              <a:r>
                <a:rPr lang="fr-FR" dirty="0"/>
                <a:t>5</a:t>
              </a:r>
              <a:r>
                <a:rPr lang="fr-FR" baseline="30000" dirty="0"/>
                <a:t>ème</a:t>
              </a:r>
              <a:r>
                <a:rPr lang="fr-FR" dirty="0"/>
                <a:t>  </a:t>
              </a:r>
            </a:p>
          </p:txBody>
        </p:sp>
      </p:grpSp>
      <p:pic>
        <p:nvPicPr>
          <p:cNvPr id="22" name="Graphique 21" descr="Fourchette et couteau">
            <a:extLst>
              <a:ext uri="{FF2B5EF4-FFF2-40B4-BE49-F238E27FC236}">
                <a16:creationId xmlns:a16="http://schemas.microsoft.com/office/drawing/2014/main" id="{54B9455A-239C-480B-A4AB-0B15915B129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90514" y="4664551"/>
            <a:ext cx="914400" cy="914400"/>
          </a:xfrm>
          <a:prstGeom prst="rect">
            <a:avLst/>
          </a:prstGeom>
        </p:spPr>
      </p:pic>
      <p:grpSp>
        <p:nvGrpSpPr>
          <p:cNvPr id="21" name="Groupe 20">
            <a:extLst>
              <a:ext uri="{FF2B5EF4-FFF2-40B4-BE49-F238E27FC236}">
                <a16:creationId xmlns:a16="http://schemas.microsoft.com/office/drawing/2014/main" id="{7C9BBD32-7781-44F8-8F20-888302F493C9}"/>
              </a:ext>
            </a:extLst>
          </p:cNvPr>
          <p:cNvGrpSpPr/>
          <p:nvPr/>
        </p:nvGrpSpPr>
        <p:grpSpPr>
          <a:xfrm>
            <a:off x="8213959" y="-179222"/>
            <a:ext cx="955193" cy="914400"/>
            <a:chOff x="8213959" y="-179222"/>
            <a:chExt cx="955193" cy="914400"/>
          </a:xfrm>
        </p:grpSpPr>
        <p:pic>
          <p:nvPicPr>
            <p:cNvPr id="23" name="Graphique 22" descr="Enfants">
              <a:extLst>
                <a:ext uri="{FF2B5EF4-FFF2-40B4-BE49-F238E27FC236}">
                  <a16:creationId xmlns:a16="http://schemas.microsoft.com/office/drawing/2014/main" id="{2753EB89-5BDE-473C-ABED-4AE45EEB46F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213959" y="-179222"/>
              <a:ext cx="914400" cy="914400"/>
            </a:xfrm>
            <a:prstGeom prst="rect">
              <a:avLst/>
            </a:prstGeom>
          </p:spPr>
        </p:pic>
        <p:sp>
          <p:nvSpPr>
            <p:cNvPr id="24" name="ZoneTexte 23">
              <a:extLst>
                <a:ext uri="{FF2B5EF4-FFF2-40B4-BE49-F238E27FC236}">
                  <a16:creationId xmlns:a16="http://schemas.microsoft.com/office/drawing/2014/main" id="{6CCED25C-29B3-4078-913E-B2C3A2C81533}"/>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sp>
        <p:nvSpPr>
          <p:cNvPr id="25" name="ZoneTexte 24"/>
          <p:cNvSpPr txBox="1"/>
          <p:nvPr/>
        </p:nvSpPr>
        <p:spPr>
          <a:xfrm>
            <a:off x="15641" y="22091"/>
            <a:ext cx="9051457" cy="511775"/>
          </a:xfrm>
          <a:prstGeom prst="rect">
            <a:avLst/>
          </a:prstGeom>
          <a:noFill/>
        </p:spPr>
        <p:txBody>
          <a:bodyPr wrap="square" lIns="80105" tIns="40053" rIns="80105" bIns="40053" rtlCol="0">
            <a:spAutoFit/>
          </a:bodyPr>
          <a:lstStyle/>
          <a:p>
            <a:r>
              <a:rPr lang="fr-FR" sz="2800" cap="all" spc="350" dirty="0">
                <a:solidFill>
                  <a:schemeClr val="bg1"/>
                </a:solidFill>
                <a:latin typeface="Prototype" pitchFamily="2" charset="0"/>
                <a:cs typeface="Prototype" pitchFamily="2" charset="0"/>
              </a:rPr>
              <a:t>Construction de la Connaissance</a:t>
            </a:r>
          </a:p>
        </p:txBody>
      </p:sp>
    </p:spTree>
    <p:extLst>
      <p:ext uri="{BB962C8B-B14F-4D97-AF65-F5344CB8AC3E}">
        <p14:creationId xmlns:p14="http://schemas.microsoft.com/office/powerpoint/2010/main" val="2773171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331640" y="2708920"/>
            <a:ext cx="8568952" cy="1231106"/>
          </a:xfrm>
          <a:prstGeom prst="rect">
            <a:avLst/>
          </a:prstGeom>
          <a:noFill/>
          <a:ln w="50800">
            <a:noFill/>
          </a:ln>
        </p:spPr>
        <p:txBody>
          <a:bodyPr wrap="square" rtlCol="0">
            <a:spAutoFit/>
          </a:bodyPr>
          <a:lstStyle/>
          <a:p>
            <a:pPr algn="ctr"/>
            <a:r>
              <a:rPr lang="fr-FR" sz="4400" cap="all" spc="350" dirty="0">
                <a:solidFill>
                  <a:schemeClr val="bg1"/>
                </a:solidFill>
                <a:latin typeface="Prototype" pitchFamily="2" charset="0"/>
                <a:cs typeface="Prototype" pitchFamily="2" charset="0"/>
              </a:rPr>
              <a:t>L’attitude bio</a:t>
            </a:r>
          </a:p>
          <a:p>
            <a:pPr algn="ctr"/>
            <a:r>
              <a:rPr lang="fr-FR" sz="3000" i="1" cap="all" spc="350" dirty="0">
                <a:solidFill>
                  <a:schemeClr val="bg1"/>
                </a:solidFill>
                <a:latin typeface="Prototype" pitchFamily="2" charset="0"/>
                <a:cs typeface="Prototype" pitchFamily="2" charset="0"/>
              </a:rPr>
              <a:t>Perceptions - comportements</a:t>
            </a:r>
          </a:p>
        </p:txBody>
      </p:sp>
    </p:spTree>
    <p:extLst>
      <p:ext uri="{BB962C8B-B14F-4D97-AF65-F5344CB8AC3E}">
        <p14:creationId xmlns:p14="http://schemas.microsoft.com/office/powerpoint/2010/main" val="132145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B2CAB75-3A83-4CFE-90A8-35B28C356217}"/>
              </a:ext>
            </a:extLst>
          </p:cNvPr>
          <p:cNvSpPr/>
          <p:nvPr/>
        </p:nvSpPr>
        <p:spPr>
          <a:xfrm>
            <a:off x="4139952" y="-960561"/>
            <a:ext cx="4572000" cy="646331"/>
          </a:xfrm>
          <a:prstGeom prst="rect">
            <a:avLst/>
          </a:prstGeom>
        </p:spPr>
        <p:txBody>
          <a:bodyPr>
            <a:spAutoFit/>
          </a:bodyPr>
          <a:lstStyle/>
          <a:p>
            <a:r>
              <a:rPr lang="fr-FR" dirty="0"/>
              <a:t>mais en pratique il est assez compliqué à expliquer. </a:t>
            </a:r>
          </a:p>
        </p:txBody>
      </p:sp>
      <p:grpSp>
        <p:nvGrpSpPr>
          <p:cNvPr id="36" name="Groupe 35">
            <a:extLst>
              <a:ext uri="{FF2B5EF4-FFF2-40B4-BE49-F238E27FC236}">
                <a16:creationId xmlns:a16="http://schemas.microsoft.com/office/drawing/2014/main" id="{C7730A18-F50C-48F2-87D6-7256C2382245}"/>
              </a:ext>
            </a:extLst>
          </p:cNvPr>
          <p:cNvGrpSpPr/>
          <p:nvPr/>
        </p:nvGrpSpPr>
        <p:grpSpPr>
          <a:xfrm>
            <a:off x="8213959" y="-179222"/>
            <a:ext cx="955193" cy="914400"/>
            <a:chOff x="8213959" y="-179222"/>
            <a:chExt cx="955193" cy="914400"/>
          </a:xfrm>
        </p:grpSpPr>
        <p:pic>
          <p:nvPicPr>
            <p:cNvPr id="7" name="Graphique 6" descr="Enfants">
              <a:extLst>
                <a:ext uri="{FF2B5EF4-FFF2-40B4-BE49-F238E27FC236}">
                  <a16:creationId xmlns:a16="http://schemas.microsoft.com/office/drawing/2014/main" id="{325F2B0C-4B4C-409B-B701-7E86BEAEF30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3959" y="-179222"/>
              <a:ext cx="914400" cy="914400"/>
            </a:xfrm>
            <a:prstGeom prst="rect">
              <a:avLst/>
            </a:prstGeom>
          </p:spPr>
        </p:pic>
        <p:sp>
          <p:nvSpPr>
            <p:cNvPr id="33" name="ZoneTexte 32">
              <a:extLst>
                <a:ext uri="{FF2B5EF4-FFF2-40B4-BE49-F238E27FC236}">
                  <a16:creationId xmlns:a16="http://schemas.microsoft.com/office/drawing/2014/main" id="{4FD37AC5-684B-4B26-BEAA-BE911A8A3D3C}"/>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sp>
        <p:nvSpPr>
          <p:cNvPr id="8" name="Rectangle 7">
            <a:extLst>
              <a:ext uri="{FF2B5EF4-FFF2-40B4-BE49-F238E27FC236}">
                <a16:creationId xmlns:a16="http://schemas.microsoft.com/office/drawing/2014/main" id="{60B9906F-E042-452D-8E35-7FD88A3501F4}"/>
              </a:ext>
            </a:extLst>
          </p:cNvPr>
          <p:cNvSpPr/>
          <p:nvPr/>
        </p:nvSpPr>
        <p:spPr>
          <a:xfrm>
            <a:off x="-19228" y="1340768"/>
            <a:ext cx="9163228" cy="1323439"/>
          </a:xfrm>
          <a:prstGeom prst="rect">
            <a:avLst/>
          </a:prstGeom>
          <a:noFill/>
        </p:spPr>
        <p:txBody>
          <a:bodyPr wrap="square">
            <a:spAutoFit/>
          </a:bodyPr>
          <a:lstStyle/>
          <a:p>
            <a:pPr algn="ctr"/>
            <a:r>
              <a:rPr lang="fr-FR" sz="4000" b="1" dirty="0">
                <a:ln w="19050">
                  <a:noFill/>
                  <a:prstDash val="solid"/>
                </a:ln>
                <a:latin typeface="Myriad Pro" pitchFamily="34" charset="0"/>
              </a:rPr>
              <a:t>Pour les enfants, le BIO c’est …</a:t>
            </a:r>
          </a:p>
          <a:p>
            <a:pPr algn="ctr"/>
            <a:endParaRPr lang="fr-FR" sz="4000" b="1" dirty="0">
              <a:ln w="19050">
                <a:noFill/>
                <a:prstDash val="solid"/>
              </a:ln>
            </a:endParaRPr>
          </a:p>
        </p:txBody>
      </p:sp>
      <p:sp>
        <p:nvSpPr>
          <p:cNvPr id="37" name="ZoneTexte 36">
            <a:extLst>
              <a:ext uri="{FF2B5EF4-FFF2-40B4-BE49-F238E27FC236}">
                <a16:creationId xmlns:a16="http://schemas.microsoft.com/office/drawing/2014/main" id="{BCF2C7D7-6A39-43B1-B467-C0F0BC8AE094}"/>
              </a:ext>
            </a:extLst>
          </p:cNvPr>
          <p:cNvSpPr txBox="1"/>
          <p:nvPr/>
        </p:nvSpPr>
        <p:spPr>
          <a:xfrm>
            <a:off x="214335" y="2564904"/>
            <a:ext cx="2070773" cy="707886"/>
          </a:xfrm>
          <a:prstGeom prst="rect">
            <a:avLst/>
          </a:prstGeom>
          <a:noFill/>
        </p:spPr>
        <p:txBody>
          <a:bodyPr wrap="square" rtlCol="0">
            <a:spAutoFit/>
          </a:bodyPr>
          <a:lstStyle/>
          <a:p>
            <a:pPr algn="ctr"/>
            <a:r>
              <a:rPr lang="fr-FR" sz="4000" dirty="0">
                <a:solidFill>
                  <a:schemeClr val="accent3">
                    <a:lumMod val="50000"/>
                  </a:schemeClr>
                </a:solidFill>
                <a:latin typeface="Myriad Pro" panose="020B0503030403020204" pitchFamily="34" charset="0"/>
              </a:rPr>
              <a:t>47%</a:t>
            </a:r>
          </a:p>
        </p:txBody>
      </p:sp>
      <p:sp>
        <p:nvSpPr>
          <p:cNvPr id="38" name="ZoneTexte 37">
            <a:extLst>
              <a:ext uri="{FF2B5EF4-FFF2-40B4-BE49-F238E27FC236}">
                <a16:creationId xmlns:a16="http://schemas.microsoft.com/office/drawing/2014/main" id="{480D28EC-67A3-42EC-82AF-9CF5319415AE}"/>
              </a:ext>
            </a:extLst>
          </p:cNvPr>
          <p:cNvSpPr txBox="1"/>
          <p:nvPr/>
        </p:nvSpPr>
        <p:spPr>
          <a:xfrm>
            <a:off x="4751231" y="2596985"/>
            <a:ext cx="2070773" cy="707886"/>
          </a:xfrm>
          <a:prstGeom prst="rect">
            <a:avLst/>
          </a:prstGeom>
          <a:noFill/>
        </p:spPr>
        <p:txBody>
          <a:bodyPr wrap="square" rtlCol="0">
            <a:spAutoFit/>
          </a:bodyPr>
          <a:lstStyle/>
          <a:p>
            <a:pPr algn="ctr"/>
            <a:r>
              <a:rPr lang="fr-FR" sz="4000" dirty="0">
                <a:solidFill>
                  <a:schemeClr val="accent6">
                    <a:lumMod val="75000"/>
                  </a:schemeClr>
                </a:solidFill>
                <a:latin typeface="Myriad Pro" panose="020B0503030403020204" pitchFamily="34" charset="0"/>
              </a:rPr>
              <a:t>10%</a:t>
            </a:r>
          </a:p>
        </p:txBody>
      </p:sp>
      <p:sp>
        <p:nvSpPr>
          <p:cNvPr id="39" name="ZoneTexte 38">
            <a:extLst>
              <a:ext uri="{FF2B5EF4-FFF2-40B4-BE49-F238E27FC236}">
                <a16:creationId xmlns:a16="http://schemas.microsoft.com/office/drawing/2014/main" id="{B5FD414B-728E-42B9-82DA-0EEFB638560A}"/>
              </a:ext>
            </a:extLst>
          </p:cNvPr>
          <p:cNvSpPr txBox="1"/>
          <p:nvPr/>
        </p:nvSpPr>
        <p:spPr>
          <a:xfrm>
            <a:off x="6965723" y="2596985"/>
            <a:ext cx="2070773" cy="707886"/>
          </a:xfrm>
          <a:prstGeom prst="rect">
            <a:avLst/>
          </a:prstGeom>
          <a:noFill/>
        </p:spPr>
        <p:txBody>
          <a:bodyPr wrap="square" rtlCol="0">
            <a:spAutoFit/>
          </a:bodyPr>
          <a:lstStyle/>
          <a:p>
            <a:pPr algn="ctr"/>
            <a:r>
              <a:rPr lang="fr-FR" sz="4000" dirty="0">
                <a:solidFill>
                  <a:srgbClr val="C00000"/>
                </a:solidFill>
                <a:latin typeface="Myriad Pro" panose="020B0503030403020204" pitchFamily="34" charset="0"/>
              </a:rPr>
              <a:t>1%</a:t>
            </a:r>
          </a:p>
        </p:txBody>
      </p:sp>
      <p:sp>
        <p:nvSpPr>
          <p:cNvPr id="40" name="ZoneTexte 39">
            <a:extLst>
              <a:ext uri="{FF2B5EF4-FFF2-40B4-BE49-F238E27FC236}">
                <a16:creationId xmlns:a16="http://schemas.microsoft.com/office/drawing/2014/main" id="{2455AD9F-3331-4C81-9612-6E38918A0A75}"/>
              </a:ext>
            </a:extLst>
          </p:cNvPr>
          <p:cNvSpPr txBox="1"/>
          <p:nvPr/>
        </p:nvSpPr>
        <p:spPr>
          <a:xfrm>
            <a:off x="2459461" y="2596985"/>
            <a:ext cx="2070773" cy="707886"/>
          </a:xfrm>
          <a:prstGeom prst="rect">
            <a:avLst/>
          </a:prstGeom>
          <a:noFill/>
        </p:spPr>
        <p:txBody>
          <a:bodyPr wrap="square" rtlCol="0">
            <a:spAutoFit/>
          </a:bodyPr>
          <a:lstStyle/>
          <a:p>
            <a:pPr algn="ctr"/>
            <a:r>
              <a:rPr lang="fr-FR" sz="4000" dirty="0">
                <a:solidFill>
                  <a:schemeClr val="accent3">
                    <a:lumMod val="75000"/>
                  </a:schemeClr>
                </a:solidFill>
                <a:latin typeface="Myriad Pro" panose="020B0503030403020204" pitchFamily="34" charset="0"/>
              </a:rPr>
              <a:t>42%</a:t>
            </a:r>
          </a:p>
        </p:txBody>
      </p:sp>
      <p:sp>
        <p:nvSpPr>
          <p:cNvPr id="4" name="Émoticône 3"/>
          <p:cNvSpPr/>
          <p:nvPr/>
        </p:nvSpPr>
        <p:spPr>
          <a:xfrm>
            <a:off x="452166" y="3140968"/>
            <a:ext cx="1584176" cy="1584176"/>
          </a:xfrm>
          <a:prstGeom prst="smileyFace">
            <a:avLst/>
          </a:prstGeom>
          <a:solidFill>
            <a:schemeClr val="accent3">
              <a:lumMod val="75000"/>
            </a:schemeClr>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7" name="Émoticône 16"/>
          <p:cNvSpPr/>
          <p:nvPr/>
        </p:nvSpPr>
        <p:spPr>
          <a:xfrm>
            <a:off x="2712425" y="3154782"/>
            <a:ext cx="1584176" cy="1584176"/>
          </a:xfrm>
          <a:prstGeom prst="smileyFac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8" name="Émoticône 17"/>
          <p:cNvSpPr/>
          <p:nvPr/>
        </p:nvSpPr>
        <p:spPr>
          <a:xfrm>
            <a:off x="4994530" y="3155917"/>
            <a:ext cx="1584176" cy="1584176"/>
          </a:xfrm>
          <a:prstGeom prst="smileyFac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19" name="Émoticône 18"/>
          <p:cNvSpPr/>
          <p:nvPr/>
        </p:nvSpPr>
        <p:spPr>
          <a:xfrm>
            <a:off x="7267069" y="3155917"/>
            <a:ext cx="1584176" cy="1584176"/>
          </a:xfrm>
          <a:prstGeom prst="smileyFac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9" name="ZoneTexte 28"/>
          <p:cNvSpPr txBox="1"/>
          <p:nvPr/>
        </p:nvSpPr>
        <p:spPr>
          <a:xfrm>
            <a:off x="15641" y="22091"/>
            <a:ext cx="9051457" cy="511775"/>
          </a:xfrm>
          <a:prstGeom prst="rect">
            <a:avLst/>
          </a:prstGeom>
          <a:noFill/>
        </p:spPr>
        <p:txBody>
          <a:bodyPr wrap="square" lIns="80105" tIns="40053" rIns="80105" bIns="40053" rtlCol="0">
            <a:spAutoFit/>
          </a:bodyPr>
          <a:lstStyle/>
          <a:p>
            <a:r>
              <a:rPr lang="fr-FR" sz="2800" cap="all" spc="350" dirty="0">
                <a:solidFill>
                  <a:schemeClr val="bg1"/>
                </a:solidFill>
                <a:latin typeface="Prototype" pitchFamily="2" charset="0"/>
                <a:cs typeface="Prototype" pitchFamily="2" charset="0"/>
              </a:rPr>
              <a:t>Perceptions des enfants</a:t>
            </a:r>
          </a:p>
        </p:txBody>
      </p:sp>
      <p:sp>
        <p:nvSpPr>
          <p:cNvPr id="31" name="Rectangle 30">
            <a:extLst>
              <a:ext uri="{FF2B5EF4-FFF2-40B4-BE49-F238E27FC236}">
                <a16:creationId xmlns:a16="http://schemas.microsoft.com/office/drawing/2014/main" id="{7E272EC6-C49A-41E6-B6E5-FF6BDA99C35D}"/>
              </a:ext>
            </a:extLst>
          </p:cNvPr>
          <p:cNvSpPr/>
          <p:nvPr/>
        </p:nvSpPr>
        <p:spPr>
          <a:xfrm>
            <a:off x="49448" y="546631"/>
            <a:ext cx="9036496" cy="307777"/>
          </a:xfrm>
          <a:prstGeom prst="rect">
            <a:avLst/>
          </a:prstGeom>
        </p:spPr>
        <p:txBody>
          <a:bodyPr wrap="square">
            <a:spAutoFit/>
          </a:bodyPr>
          <a:lstStyle/>
          <a:p>
            <a:pPr algn="just"/>
            <a:r>
              <a:rPr lang="fr-FR" sz="1400" i="1" dirty="0">
                <a:latin typeface="Myriad Pro" panose="020B0503030403020204" pitchFamily="34" charset="0"/>
                <a:cs typeface="Prototype" panose="02000400000000000000" pitchFamily="2" charset="0"/>
              </a:rPr>
              <a:t>Pour toi le BIO c'est </a:t>
            </a:r>
          </a:p>
        </p:txBody>
      </p:sp>
      <p:pic>
        <p:nvPicPr>
          <p:cNvPr id="20" name="Graphique 4" descr="Flèche : courbe dans le sens inverse des aiguilles d’une montre">
            <a:extLst>
              <a:ext uri="{FF2B5EF4-FFF2-40B4-BE49-F238E27FC236}">
                <a16:creationId xmlns:a16="http://schemas.microsoft.com/office/drawing/2014/main" id="{2C2B473B-83BB-40ED-ACB8-005D22E173B4}"/>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932368" flipV="1">
            <a:off x="3099964" y="4820144"/>
            <a:ext cx="415341" cy="360000"/>
          </a:xfrm>
          <a:prstGeom prst="rect">
            <a:avLst/>
          </a:prstGeom>
        </p:spPr>
      </p:pic>
      <p:sp>
        <p:nvSpPr>
          <p:cNvPr id="2" name="ZoneTexte 1"/>
          <p:cNvSpPr txBox="1"/>
          <p:nvPr/>
        </p:nvSpPr>
        <p:spPr>
          <a:xfrm>
            <a:off x="1561238" y="4725144"/>
            <a:ext cx="1763353" cy="1015663"/>
          </a:xfrm>
          <a:prstGeom prst="rect">
            <a:avLst/>
          </a:prstGeom>
          <a:noFill/>
        </p:spPr>
        <p:txBody>
          <a:bodyPr wrap="square" rtlCol="0">
            <a:spAutoFit/>
          </a:bodyPr>
          <a:lstStyle/>
          <a:p>
            <a:r>
              <a:rPr lang="fr-FR" sz="6000" b="1" dirty="0">
                <a:solidFill>
                  <a:srgbClr val="008000"/>
                </a:solidFill>
                <a:latin typeface="Myriad Pro" pitchFamily="34" charset="0"/>
              </a:rPr>
              <a:t>89%</a:t>
            </a:r>
          </a:p>
        </p:txBody>
      </p:sp>
      <p:sp>
        <p:nvSpPr>
          <p:cNvPr id="21" name="ZoneTexte 20"/>
          <p:cNvSpPr txBox="1"/>
          <p:nvPr/>
        </p:nvSpPr>
        <p:spPr>
          <a:xfrm>
            <a:off x="6168716" y="4725144"/>
            <a:ext cx="1763353" cy="1015663"/>
          </a:xfrm>
          <a:prstGeom prst="rect">
            <a:avLst/>
          </a:prstGeom>
          <a:noFill/>
        </p:spPr>
        <p:txBody>
          <a:bodyPr wrap="square" rtlCol="0">
            <a:spAutoFit/>
          </a:bodyPr>
          <a:lstStyle/>
          <a:p>
            <a:r>
              <a:rPr lang="fr-FR" sz="6000" b="1" dirty="0">
                <a:solidFill>
                  <a:srgbClr val="990000"/>
                </a:solidFill>
                <a:latin typeface="Myriad Pro" pitchFamily="34" charset="0"/>
              </a:rPr>
              <a:t>11%</a:t>
            </a:r>
          </a:p>
        </p:txBody>
      </p:sp>
      <p:pic>
        <p:nvPicPr>
          <p:cNvPr id="22" name="Graphique 4" descr="Flèche : courbe dans le sens inverse des aiguilles d’une montre">
            <a:extLst>
              <a:ext uri="{FF2B5EF4-FFF2-40B4-BE49-F238E27FC236}">
                <a16:creationId xmlns:a16="http://schemas.microsoft.com/office/drawing/2014/main" id="{2C2B473B-83BB-40ED-ACB8-005D22E173B4}"/>
              </a:ext>
            </a:extLst>
          </p:cNvPr>
          <p:cNvPicPr>
            <a:picLocks noChangeAspect="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1177165" flipH="1" flipV="1">
            <a:off x="1195048" y="4820144"/>
            <a:ext cx="415340" cy="360000"/>
          </a:xfrm>
          <a:prstGeom prst="rect">
            <a:avLst/>
          </a:prstGeom>
        </p:spPr>
      </p:pic>
      <p:pic>
        <p:nvPicPr>
          <p:cNvPr id="23" name="Graphique 4" descr="Flèche : courbe dans le sens inverse des aiguilles d’une montre">
            <a:extLst>
              <a:ext uri="{FF2B5EF4-FFF2-40B4-BE49-F238E27FC236}">
                <a16:creationId xmlns:a16="http://schemas.microsoft.com/office/drawing/2014/main" id="{2C2B473B-83BB-40ED-ACB8-005D22E173B4}"/>
              </a:ext>
            </a:extLst>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932368" flipV="1">
            <a:off x="7724398" y="4820145"/>
            <a:ext cx="415341" cy="360000"/>
          </a:xfrm>
          <a:prstGeom prst="rect">
            <a:avLst/>
          </a:prstGeom>
        </p:spPr>
      </p:pic>
      <p:pic>
        <p:nvPicPr>
          <p:cNvPr id="24" name="Graphique 4" descr="Flèche : courbe dans le sens inverse des aiguilles d’une montre">
            <a:extLst>
              <a:ext uri="{FF2B5EF4-FFF2-40B4-BE49-F238E27FC236}">
                <a16:creationId xmlns:a16="http://schemas.microsoft.com/office/drawing/2014/main" id="{2C2B473B-83BB-40ED-ACB8-005D22E173B4}"/>
              </a:ext>
            </a:extLst>
          </p:cNvPr>
          <p:cNvPicPr>
            <a:picLocks noChangeAspect="1"/>
          </p:cNvPicPr>
          <p:nvPr/>
        </p:nvPicPr>
        <p:blipFill>
          <a:blip r:embed="rId5" cstate="email">
            <a:duotone>
              <a:schemeClr val="accent2">
                <a:shade val="45000"/>
                <a:satMod val="135000"/>
              </a:schemeClr>
              <a:prstClr val="white"/>
            </a:duotone>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1177165" flipH="1" flipV="1">
            <a:off x="5819482" y="4820145"/>
            <a:ext cx="415340" cy="360000"/>
          </a:xfrm>
          <a:prstGeom prst="rect">
            <a:avLst/>
          </a:prstGeom>
        </p:spPr>
      </p:pic>
    </p:spTree>
    <p:extLst>
      <p:ext uri="{BB962C8B-B14F-4D97-AF65-F5344CB8AC3E}">
        <p14:creationId xmlns:p14="http://schemas.microsoft.com/office/powerpoint/2010/main" val="277421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èche vers le bas 14"/>
          <p:cNvSpPr/>
          <p:nvPr/>
        </p:nvSpPr>
        <p:spPr>
          <a:xfrm>
            <a:off x="579149" y="2060848"/>
            <a:ext cx="354249" cy="3965890"/>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Flèche vers le bas 82"/>
          <p:cNvSpPr/>
          <p:nvPr/>
        </p:nvSpPr>
        <p:spPr>
          <a:xfrm>
            <a:off x="1690371" y="2060848"/>
            <a:ext cx="354249" cy="3965890"/>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Flèche vers le bas 83"/>
          <p:cNvSpPr/>
          <p:nvPr/>
        </p:nvSpPr>
        <p:spPr>
          <a:xfrm>
            <a:off x="2801593" y="2060848"/>
            <a:ext cx="354249" cy="3965890"/>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Flèche vers le bas 84"/>
          <p:cNvSpPr/>
          <p:nvPr/>
        </p:nvSpPr>
        <p:spPr>
          <a:xfrm>
            <a:off x="3912815" y="2060848"/>
            <a:ext cx="354249" cy="3965890"/>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Flèche vers le bas 85"/>
          <p:cNvSpPr/>
          <p:nvPr/>
        </p:nvSpPr>
        <p:spPr>
          <a:xfrm>
            <a:off x="5024037" y="2060848"/>
            <a:ext cx="354249" cy="3965890"/>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Flèche vers le bas 86"/>
          <p:cNvSpPr/>
          <p:nvPr/>
        </p:nvSpPr>
        <p:spPr>
          <a:xfrm>
            <a:off x="6135259" y="2060848"/>
            <a:ext cx="354249" cy="3965890"/>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Flèche vers le bas 87"/>
          <p:cNvSpPr/>
          <p:nvPr/>
        </p:nvSpPr>
        <p:spPr>
          <a:xfrm>
            <a:off x="7246481" y="2060848"/>
            <a:ext cx="354249" cy="3965890"/>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Flèche vers le bas 88"/>
          <p:cNvSpPr/>
          <p:nvPr/>
        </p:nvSpPr>
        <p:spPr>
          <a:xfrm>
            <a:off x="8357702" y="2060848"/>
            <a:ext cx="354249" cy="3965890"/>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7" name="Groupe 46">
            <a:extLst>
              <a:ext uri="{FF2B5EF4-FFF2-40B4-BE49-F238E27FC236}">
                <a16:creationId xmlns:a16="http://schemas.microsoft.com/office/drawing/2014/main" id="{BBB706FB-65F5-4DEF-8C61-B5839D3BD79E}"/>
              </a:ext>
            </a:extLst>
          </p:cNvPr>
          <p:cNvGrpSpPr/>
          <p:nvPr/>
        </p:nvGrpSpPr>
        <p:grpSpPr>
          <a:xfrm>
            <a:off x="8213959" y="-179222"/>
            <a:ext cx="955193" cy="914400"/>
            <a:chOff x="8213959" y="-179222"/>
            <a:chExt cx="955193" cy="914400"/>
          </a:xfrm>
        </p:grpSpPr>
        <p:pic>
          <p:nvPicPr>
            <p:cNvPr id="48" name="Graphique 47" descr="Enfants">
              <a:extLst>
                <a:ext uri="{FF2B5EF4-FFF2-40B4-BE49-F238E27FC236}">
                  <a16:creationId xmlns:a16="http://schemas.microsoft.com/office/drawing/2014/main" id="{502FA39C-C313-4B74-B9B3-CA52699FA1F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3959" y="-179222"/>
              <a:ext cx="914400" cy="914400"/>
            </a:xfrm>
            <a:prstGeom prst="rect">
              <a:avLst/>
            </a:prstGeom>
          </p:spPr>
        </p:pic>
        <p:sp>
          <p:nvSpPr>
            <p:cNvPr id="49" name="ZoneTexte 48">
              <a:extLst>
                <a:ext uri="{FF2B5EF4-FFF2-40B4-BE49-F238E27FC236}">
                  <a16:creationId xmlns:a16="http://schemas.microsoft.com/office/drawing/2014/main" id="{CCF8526B-F309-4996-BB16-5BED646356BF}"/>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sp>
        <p:nvSpPr>
          <p:cNvPr id="52" name="ZoneTexte 51">
            <a:extLst>
              <a:ext uri="{FF2B5EF4-FFF2-40B4-BE49-F238E27FC236}">
                <a16:creationId xmlns:a16="http://schemas.microsoft.com/office/drawing/2014/main" id="{02DABAA5-EFCA-4FA2-A1D9-B26AE34A084F}"/>
              </a:ext>
            </a:extLst>
          </p:cNvPr>
          <p:cNvSpPr txBox="1"/>
          <p:nvPr/>
        </p:nvSpPr>
        <p:spPr>
          <a:xfrm>
            <a:off x="-30695" y="714762"/>
            <a:ext cx="9144000" cy="553998"/>
          </a:xfrm>
          <a:prstGeom prst="rect">
            <a:avLst/>
          </a:prstGeom>
          <a:solidFill>
            <a:srgbClr val="990000"/>
          </a:solidFill>
        </p:spPr>
        <p:txBody>
          <a:bodyPr wrap="square" rtlCol="0">
            <a:spAutoFit/>
          </a:bodyPr>
          <a:lstStyle/>
          <a:p>
            <a:pPr algn="ctr"/>
            <a:r>
              <a:rPr lang="fr-FR" sz="3000" b="1" dirty="0">
                <a:ln w="19050">
                  <a:noFill/>
                  <a:prstDash val="solid"/>
                </a:ln>
                <a:solidFill>
                  <a:schemeClr val="bg1"/>
                </a:solidFill>
                <a:latin typeface="Myriad Pro" pitchFamily="34" charset="0"/>
              </a:rPr>
              <a:t>Les produits BIO que les 7-14 ans aiment manger</a:t>
            </a:r>
          </a:p>
        </p:txBody>
      </p:sp>
      <p:pic>
        <p:nvPicPr>
          <p:cNvPr id="25" name="Imag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2130" y="1400249"/>
            <a:ext cx="932331" cy="948720"/>
          </a:xfrm>
          <a:prstGeom prst="rect">
            <a:avLst/>
          </a:prstGeom>
        </p:spPr>
      </p:pic>
      <p:pic>
        <p:nvPicPr>
          <p:cNvPr id="27" name="Image 2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54427" y="1399255"/>
            <a:ext cx="971599" cy="948720"/>
          </a:xfrm>
          <a:prstGeom prst="rect">
            <a:avLst/>
          </a:prstGeom>
        </p:spPr>
      </p:pic>
      <p:pic>
        <p:nvPicPr>
          <p:cNvPr id="29" name="Image 2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36757" y="1399255"/>
            <a:ext cx="988250" cy="948720"/>
          </a:xfrm>
          <a:prstGeom prst="rect">
            <a:avLst/>
          </a:prstGeom>
        </p:spPr>
      </p:pic>
      <p:pic>
        <p:nvPicPr>
          <p:cNvPr id="30" name="Image 2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06325" y="1400249"/>
            <a:ext cx="962444" cy="948720"/>
          </a:xfrm>
          <a:prstGeom prst="rect">
            <a:avLst/>
          </a:prstGeom>
        </p:spPr>
      </p:pic>
      <p:pic>
        <p:nvPicPr>
          <p:cNvPr id="31" name="Image 3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79238" y="1400249"/>
            <a:ext cx="973788" cy="948720"/>
          </a:xfrm>
          <a:prstGeom prst="rect">
            <a:avLst/>
          </a:prstGeom>
        </p:spPr>
      </p:pic>
      <p:sp>
        <p:nvSpPr>
          <p:cNvPr id="3" name="ZoneTexte 2">
            <a:extLst>
              <a:ext uri="{FF2B5EF4-FFF2-40B4-BE49-F238E27FC236}">
                <a16:creationId xmlns:a16="http://schemas.microsoft.com/office/drawing/2014/main" id="{7CE6F11B-BD36-4292-9EC1-5031434C6AC3}"/>
              </a:ext>
            </a:extLst>
          </p:cNvPr>
          <p:cNvSpPr txBox="1"/>
          <p:nvPr/>
        </p:nvSpPr>
        <p:spPr>
          <a:xfrm>
            <a:off x="272129" y="2285489"/>
            <a:ext cx="932331" cy="338554"/>
          </a:xfrm>
          <a:prstGeom prst="rect">
            <a:avLst/>
          </a:prstGeom>
          <a:solidFill>
            <a:srgbClr val="FFFFFF"/>
          </a:solidFill>
        </p:spPr>
        <p:txBody>
          <a:bodyPr wrap="square" rtlCol="0">
            <a:spAutoFit/>
          </a:bodyPr>
          <a:lstStyle/>
          <a:p>
            <a:pPr algn="ctr"/>
            <a:r>
              <a:rPr lang="fr-FR" sz="1600" b="1" dirty="0">
                <a:latin typeface="Myriad Pro" pitchFamily="34" charset="0"/>
              </a:rPr>
              <a:t>73 %</a:t>
            </a:r>
          </a:p>
        </p:txBody>
      </p:sp>
      <p:sp>
        <p:nvSpPr>
          <p:cNvPr id="17" name="ZoneTexte 16">
            <a:extLst>
              <a:ext uri="{FF2B5EF4-FFF2-40B4-BE49-F238E27FC236}">
                <a16:creationId xmlns:a16="http://schemas.microsoft.com/office/drawing/2014/main" id="{AE85EA67-7936-4233-AFF8-6E50072CCE28}"/>
              </a:ext>
            </a:extLst>
          </p:cNvPr>
          <p:cNvSpPr txBox="1"/>
          <p:nvPr/>
        </p:nvSpPr>
        <p:spPr>
          <a:xfrm>
            <a:off x="2454426" y="2285489"/>
            <a:ext cx="971599" cy="338554"/>
          </a:xfrm>
          <a:prstGeom prst="rect">
            <a:avLst/>
          </a:prstGeom>
          <a:solidFill>
            <a:srgbClr val="FFFFFF"/>
          </a:solidFill>
        </p:spPr>
        <p:txBody>
          <a:bodyPr wrap="square" rtlCol="0">
            <a:spAutoFit/>
          </a:bodyPr>
          <a:lstStyle/>
          <a:p>
            <a:pPr algn="ctr"/>
            <a:r>
              <a:rPr lang="fr-FR" sz="1600" b="1" dirty="0">
                <a:latin typeface="Myriad Pro" pitchFamily="34" charset="0"/>
              </a:rPr>
              <a:t>61 %</a:t>
            </a:r>
          </a:p>
        </p:txBody>
      </p:sp>
      <p:sp>
        <p:nvSpPr>
          <p:cNvPr id="18" name="ZoneTexte 17">
            <a:extLst>
              <a:ext uri="{FF2B5EF4-FFF2-40B4-BE49-F238E27FC236}">
                <a16:creationId xmlns:a16="http://schemas.microsoft.com/office/drawing/2014/main" id="{BFE68BD9-4BC6-496A-9679-B6CC1A2D4A1B}"/>
              </a:ext>
            </a:extLst>
          </p:cNvPr>
          <p:cNvSpPr txBox="1"/>
          <p:nvPr/>
        </p:nvSpPr>
        <p:spPr>
          <a:xfrm>
            <a:off x="3579237" y="2285489"/>
            <a:ext cx="973789" cy="338554"/>
          </a:xfrm>
          <a:prstGeom prst="rect">
            <a:avLst/>
          </a:prstGeom>
          <a:solidFill>
            <a:srgbClr val="FFFFFF"/>
          </a:solidFill>
        </p:spPr>
        <p:txBody>
          <a:bodyPr wrap="square" rtlCol="0">
            <a:spAutoFit/>
          </a:bodyPr>
          <a:lstStyle/>
          <a:p>
            <a:pPr algn="ctr"/>
            <a:r>
              <a:rPr lang="fr-FR" sz="1600" b="1" dirty="0">
                <a:latin typeface="Myriad Pro" pitchFamily="34" charset="0"/>
              </a:rPr>
              <a:t>47 %</a:t>
            </a:r>
          </a:p>
        </p:txBody>
      </p:sp>
      <p:sp>
        <p:nvSpPr>
          <p:cNvPr id="19" name="ZoneTexte 18">
            <a:extLst>
              <a:ext uri="{FF2B5EF4-FFF2-40B4-BE49-F238E27FC236}">
                <a16:creationId xmlns:a16="http://schemas.microsoft.com/office/drawing/2014/main" id="{0ABC1BF8-BA69-4DF0-86E8-3408B0A0F0DE}"/>
              </a:ext>
            </a:extLst>
          </p:cNvPr>
          <p:cNvSpPr txBox="1"/>
          <p:nvPr/>
        </p:nvSpPr>
        <p:spPr>
          <a:xfrm>
            <a:off x="1336757" y="2285489"/>
            <a:ext cx="988249" cy="338554"/>
          </a:xfrm>
          <a:prstGeom prst="rect">
            <a:avLst/>
          </a:prstGeom>
          <a:solidFill>
            <a:srgbClr val="FFFFFF"/>
          </a:solidFill>
        </p:spPr>
        <p:txBody>
          <a:bodyPr wrap="square" rtlCol="0">
            <a:spAutoFit/>
          </a:bodyPr>
          <a:lstStyle/>
          <a:p>
            <a:pPr algn="ctr"/>
            <a:r>
              <a:rPr lang="fr-FR" sz="1600" b="1" dirty="0">
                <a:latin typeface="Myriad Pro" pitchFamily="34" charset="0"/>
              </a:rPr>
              <a:t>64 %</a:t>
            </a:r>
          </a:p>
        </p:txBody>
      </p:sp>
      <p:sp>
        <p:nvSpPr>
          <p:cNvPr id="36" name="ZoneTexte 35">
            <a:extLst>
              <a:ext uri="{FF2B5EF4-FFF2-40B4-BE49-F238E27FC236}">
                <a16:creationId xmlns:a16="http://schemas.microsoft.com/office/drawing/2014/main" id="{4E419F0E-42FD-46E2-BC11-B294ED3EEECA}"/>
              </a:ext>
            </a:extLst>
          </p:cNvPr>
          <p:cNvSpPr txBox="1"/>
          <p:nvPr/>
        </p:nvSpPr>
        <p:spPr>
          <a:xfrm>
            <a:off x="4706325" y="2285489"/>
            <a:ext cx="962444" cy="338554"/>
          </a:xfrm>
          <a:prstGeom prst="rect">
            <a:avLst/>
          </a:prstGeom>
          <a:solidFill>
            <a:srgbClr val="FFFFFF"/>
          </a:solidFill>
        </p:spPr>
        <p:txBody>
          <a:bodyPr wrap="square" rtlCol="0">
            <a:spAutoFit/>
          </a:bodyPr>
          <a:lstStyle/>
          <a:p>
            <a:pPr algn="ctr"/>
            <a:r>
              <a:rPr lang="fr-FR" sz="1600" b="1" dirty="0">
                <a:latin typeface="Myriad Pro" pitchFamily="34" charset="0"/>
              </a:rPr>
              <a:t>43 %</a:t>
            </a:r>
          </a:p>
        </p:txBody>
      </p:sp>
      <p:sp>
        <p:nvSpPr>
          <p:cNvPr id="11" name="ZoneTexte 10"/>
          <p:cNvSpPr txBox="1"/>
          <p:nvPr/>
        </p:nvSpPr>
        <p:spPr>
          <a:xfrm>
            <a:off x="107136" y="1229402"/>
            <a:ext cx="382355" cy="432792"/>
          </a:xfrm>
          <a:prstGeom prst="ellipse">
            <a:avLst/>
          </a:prstGeom>
          <a:solidFill>
            <a:srgbClr val="990000"/>
          </a:solidFill>
        </p:spPr>
        <p:txBody>
          <a:bodyPr wrap="square" rtlCol="0">
            <a:spAutoFit/>
          </a:bodyPr>
          <a:lstStyle/>
          <a:p>
            <a:r>
              <a:rPr lang="fr-FR" sz="1400" b="1" dirty="0">
                <a:solidFill>
                  <a:schemeClr val="bg1"/>
                </a:solidFill>
                <a:latin typeface="Myriad Pro" pitchFamily="34" charset="0"/>
              </a:rPr>
              <a:t>1</a:t>
            </a:r>
          </a:p>
        </p:txBody>
      </p:sp>
      <p:sp>
        <p:nvSpPr>
          <p:cNvPr id="51" name="ZoneTexte 50"/>
          <p:cNvSpPr txBox="1"/>
          <p:nvPr/>
        </p:nvSpPr>
        <p:spPr>
          <a:xfrm>
            <a:off x="1240263" y="1229402"/>
            <a:ext cx="382355" cy="432792"/>
          </a:xfrm>
          <a:prstGeom prst="ellipse">
            <a:avLst/>
          </a:prstGeom>
          <a:solidFill>
            <a:srgbClr val="990000"/>
          </a:solidFill>
        </p:spPr>
        <p:txBody>
          <a:bodyPr wrap="square" rtlCol="0">
            <a:spAutoFit/>
          </a:bodyPr>
          <a:lstStyle/>
          <a:p>
            <a:r>
              <a:rPr lang="fr-FR" sz="1400" b="1" dirty="0">
                <a:solidFill>
                  <a:schemeClr val="bg1"/>
                </a:solidFill>
                <a:latin typeface="Myriad Pro" pitchFamily="34" charset="0"/>
              </a:rPr>
              <a:t>2</a:t>
            </a:r>
          </a:p>
        </p:txBody>
      </p:sp>
      <p:sp>
        <p:nvSpPr>
          <p:cNvPr id="53" name="ZoneTexte 52"/>
          <p:cNvSpPr txBox="1"/>
          <p:nvPr/>
        </p:nvSpPr>
        <p:spPr>
          <a:xfrm>
            <a:off x="2345692" y="1229402"/>
            <a:ext cx="382355" cy="432792"/>
          </a:xfrm>
          <a:prstGeom prst="ellipse">
            <a:avLst/>
          </a:prstGeom>
          <a:solidFill>
            <a:srgbClr val="990000"/>
          </a:solidFill>
        </p:spPr>
        <p:txBody>
          <a:bodyPr wrap="square" rtlCol="0">
            <a:spAutoFit/>
          </a:bodyPr>
          <a:lstStyle/>
          <a:p>
            <a:r>
              <a:rPr lang="fr-FR" sz="1400" b="1" dirty="0">
                <a:solidFill>
                  <a:schemeClr val="bg1"/>
                </a:solidFill>
                <a:latin typeface="Myriad Pro" pitchFamily="34" charset="0"/>
              </a:rPr>
              <a:t>3</a:t>
            </a:r>
          </a:p>
        </p:txBody>
      </p:sp>
      <p:sp>
        <p:nvSpPr>
          <p:cNvPr id="54" name="ZoneTexte 53"/>
          <p:cNvSpPr txBox="1"/>
          <p:nvPr/>
        </p:nvSpPr>
        <p:spPr>
          <a:xfrm>
            <a:off x="3444450" y="1229402"/>
            <a:ext cx="382355" cy="432792"/>
          </a:xfrm>
          <a:prstGeom prst="ellipse">
            <a:avLst/>
          </a:prstGeom>
          <a:solidFill>
            <a:srgbClr val="990000"/>
          </a:solidFill>
        </p:spPr>
        <p:txBody>
          <a:bodyPr wrap="square" rtlCol="0">
            <a:spAutoFit/>
          </a:bodyPr>
          <a:lstStyle/>
          <a:p>
            <a:r>
              <a:rPr lang="fr-FR" sz="1400" b="1" dirty="0">
                <a:solidFill>
                  <a:schemeClr val="bg1"/>
                </a:solidFill>
                <a:latin typeface="Myriad Pro" pitchFamily="34" charset="0"/>
              </a:rPr>
              <a:t>4</a:t>
            </a:r>
          </a:p>
        </p:txBody>
      </p:sp>
      <p:sp>
        <p:nvSpPr>
          <p:cNvPr id="55" name="ZoneTexte 54"/>
          <p:cNvSpPr txBox="1"/>
          <p:nvPr/>
        </p:nvSpPr>
        <p:spPr>
          <a:xfrm>
            <a:off x="4658146" y="1229402"/>
            <a:ext cx="382355" cy="432792"/>
          </a:xfrm>
          <a:prstGeom prst="ellipse">
            <a:avLst/>
          </a:prstGeom>
          <a:solidFill>
            <a:srgbClr val="990000"/>
          </a:solidFill>
        </p:spPr>
        <p:txBody>
          <a:bodyPr wrap="square" rtlCol="0">
            <a:spAutoFit/>
          </a:bodyPr>
          <a:lstStyle/>
          <a:p>
            <a:r>
              <a:rPr lang="fr-FR" sz="1400" b="1" dirty="0">
                <a:solidFill>
                  <a:schemeClr val="bg1"/>
                </a:solidFill>
                <a:latin typeface="Myriad Pro" pitchFamily="34" charset="0"/>
              </a:rPr>
              <a:t>5</a:t>
            </a:r>
          </a:p>
        </p:txBody>
      </p:sp>
      <p:pic>
        <p:nvPicPr>
          <p:cNvPr id="26" name="Image 25">
            <a:extLst>
              <a:ext uri="{FF2B5EF4-FFF2-40B4-BE49-F238E27FC236}">
                <a16:creationId xmlns:a16="http://schemas.microsoft.com/office/drawing/2014/main" id="{F812FDDA-E511-4945-AC72-B10F67B1D49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077308" y="1414002"/>
            <a:ext cx="961770" cy="958274"/>
          </a:xfrm>
          <a:prstGeom prst="rect">
            <a:avLst/>
          </a:prstGeom>
        </p:spPr>
      </p:pic>
      <p:pic>
        <p:nvPicPr>
          <p:cNvPr id="5" name="Image 4"/>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928771" y="1414226"/>
            <a:ext cx="961771" cy="958274"/>
          </a:xfrm>
          <a:prstGeom prst="rect">
            <a:avLst/>
          </a:prstGeom>
        </p:spPr>
      </p:pic>
      <p:pic>
        <p:nvPicPr>
          <p:cNvPr id="28" name="Image 27"/>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853423" y="1414002"/>
            <a:ext cx="961770" cy="958274"/>
          </a:xfrm>
          <a:prstGeom prst="rect">
            <a:avLst/>
          </a:prstGeom>
        </p:spPr>
      </p:pic>
      <p:sp>
        <p:nvSpPr>
          <p:cNvPr id="20" name="ZoneTexte 19">
            <a:extLst>
              <a:ext uri="{FF2B5EF4-FFF2-40B4-BE49-F238E27FC236}">
                <a16:creationId xmlns:a16="http://schemas.microsoft.com/office/drawing/2014/main" id="{70598DB7-3DCD-4464-9397-9B13A9FF752B}"/>
              </a:ext>
            </a:extLst>
          </p:cNvPr>
          <p:cNvSpPr txBox="1"/>
          <p:nvPr/>
        </p:nvSpPr>
        <p:spPr>
          <a:xfrm>
            <a:off x="5853423" y="2298358"/>
            <a:ext cx="961769" cy="338554"/>
          </a:xfrm>
          <a:prstGeom prst="rect">
            <a:avLst/>
          </a:prstGeom>
          <a:solidFill>
            <a:srgbClr val="FFFFFF"/>
          </a:solidFill>
        </p:spPr>
        <p:txBody>
          <a:bodyPr wrap="square" rtlCol="0">
            <a:spAutoFit/>
          </a:bodyPr>
          <a:lstStyle/>
          <a:p>
            <a:pPr algn="ctr"/>
            <a:r>
              <a:rPr lang="fr-FR" sz="1600" b="1" dirty="0">
                <a:latin typeface="Myriad Pro" pitchFamily="34" charset="0"/>
              </a:rPr>
              <a:t>39 %</a:t>
            </a:r>
          </a:p>
        </p:txBody>
      </p:sp>
      <p:sp>
        <p:nvSpPr>
          <p:cNvPr id="21" name="ZoneTexte 20">
            <a:extLst>
              <a:ext uri="{FF2B5EF4-FFF2-40B4-BE49-F238E27FC236}">
                <a16:creationId xmlns:a16="http://schemas.microsoft.com/office/drawing/2014/main" id="{E715C663-F6DE-47E5-843D-2E9A8238747D}"/>
              </a:ext>
            </a:extLst>
          </p:cNvPr>
          <p:cNvSpPr txBox="1"/>
          <p:nvPr/>
        </p:nvSpPr>
        <p:spPr>
          <a:xfrm>
            <a:off x="6928772" y="2298358"/>
            <a:ext cx="961770" cy="338554"/>
          </a:xfrm>
          <a:prstGeom prst="rect">
            <a:avLst/>
          </a:prstGeom>
          <a:solidFill>
            <a:srgbClr val="FFFFFF"/>
          </a:solidFill>
        </p:spPr>
        <p:txBody>
          <a:bodyPr wrap="square" rtlCol="0">
            <a:spAutoFit/>
          </a:bodyPr>
          <a:lstStyle/>
          <a:p>
            <a:pPr algn="ctr"/>
            <a:r>
              <a:rPr lang="fr-FR" sz="1600" b="1" dirty="0">
                <a:latin typeface="Myriad Pro" pitchFamily="34" charset="0"/>
              </a:rPr>
              <a:t>37 %</a:t>
            </a:r>
          </a:p>
        </p:txBody>
      </p:sp>
      <p:sp>
        <p:nvSpPr>
          <p:cNvPr id="22" name="ZoneTexte 21">
            <a:extLst>
              <a:ext uri="{FF2B5EF4-FFF2-40B4-BE49-F238E27FC236}">
                <a16:creationId xmlns:a16="http://schemas.microsoft.com/office/drawing/2014/main" id="{E1D89199-8C5E-49BA-A34C-6ACD3F75FF4D}"/>
              </a:ext>
            </a:extLst>
          </p:cNvPr>
          <p:cNvSpPr txBox="1"/>
          <p:nvPr/>
        </p:nvSpPr>
        <p:spPr>
          <a:xfrm>
            <a:off x="8077308" y="2298358"/>
            <a:ext cx="947447" cy="338554"/>
          </a:xfrm>
          <a:prstGeom prst="rect">
            <a:avLst/>
          </a:prstGeom>
          <a:solidFill>
            <a:srgbClr val="FFFFFF"/>
          </a:solidFill>
        </p:spPr>
        <p:txBody>
          <a:bodyPr wrap="square" rtlCol="0">
            <a:spAutoFit/>
          </a:bodyPr>
          <a:lstStyle/>
          <a:p>
            <a:pPr algn="ctr"/>
            <a:r>
              <a:rPr lang="fr-FR" sz="1600" b="1" dirty="0">
                <a:latin typeface="Myriad Pro" pitchFamily="34" charset="0"/>
              </a:rPr>
              <a:t>20 %</a:t>
            </a:r>
          </a:p>
        </p:txBody>
      </p:sp>
      <p:pic>
        <p:nvPicPr>
          <p:cNvPr id="8" name="Image 7">
            <a:extLst>
              <a:ext uri="{FF2B5EF4-FFF2-40B4-BE49-F238E27FC236}">
                <a16:creationId xmlns:a16="http://schemas.microsoft.com/office/drawing/2014/main" id="{C83C3A04-5A91-48FF-91FB-B5182588D41D}"/>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091631" y="1456929"/>
            <a:ext cx="933124" cy="728458"/>
          </a:xfrm>
          <a:prstGeom prst="rect">
            <a:avLst/>
          </a:prstGeom>
        </p:spPr>
      </p:pic>
      <p:sp>
        <p:nvSpPr>
          <p:cNvPr id="56" name="ZoneTexte 55"/>
          <p:cNvSpPr txBox="1"/>
          <p:nvPr/>
        </p:nvSpPr>
        <p:spPr>
          <a:xfrm>
            <a:off x="5686767" y="1229402"/>
            <a:ext cx="382355" cy="432792"/>
          </a:xfrm>
          <a:prstGeom prst="ellipse">
            <a:avLst/>
          </a:prstGeom>
          <a:solidFill>
            <a:srgbClr val="990000"/>
          </a:solidFill>
        </p:spPr>
        <p:txBody>
          <a:bodyPr wrap="square" rtlCol="0">
            <a:spAutoFit/>
          </a:bodyPr>
          <a:lstStyle/>
          <a:p>
            <a:r>
              <a:rPr lang="fr-FR" sz="1400" b="1" dirty="0">
                <a:solidFill>
                  <a:schemeClr val="bg1"/>
                </a:solidFill>
                <a:latin typeface="Myriad Pro" pitchFamily="34" charset="0"/>
              </a:rPr>
              <a:t>6</a:t>
            </a:r>
          </a:p>
        </p:txBody>
      </p:sp>
      <p:sp>
        <p:nvSpPr>
          <p:cNvPr id="57" name="ZoneTexte 56"/>
          <p:cNvSpPr txBox="1"/>
          <p:nvPr/>
        </p:nvSpPr>
        <p:spPr>
          <a:xfrm>
            <a:off x="6831305" y="1229402"/>
            <a:ext cx="382355" cy="432792"/>
          </a:xfrm>
          <a:prstGeom prst="ellipse">
            <a:avLst/>
          </a:prstGeom>
          <a:solidFill>
            <a:srgbClr val="990000"/>
          </a:solidFill>
        </p:spPr>
        <p:txBody>
          <a:bodyPr wrap="square" rtlCol="0">
            <a:spAutoFit/>
          </a:bodyPr>
          <a:lstStyle/>
          <a:p>
            <a:r>
              <a:rPr lang="fr-FR" sz="1400" b="1" dirty="0">
                <a:solidFill>
                  <a:schemeClr val="bg1"/>
                </a:solidFill>
                <a:latin typeface="Myriad Pro" pitchFamily="34" charset="0"/>
              </a:rPr>
              <a:t>7</a:t>
            </a:r>
          </a:p>
        </p:txBody>
      </p:sp>
      <p:sp>
        <p:nvSpPr>
          <p:cNvPr id="58" name="ZoneTexte 57"/>
          <p:cNvSpPr txBox="1"/>
          <p:nvPr/>
        </p:nvSpPr>
        <p:spPr>
          <a:xfrm>
            <a:off x="7947866" y="1229402"/>
            <a:ext cx="382355" cy="432792"/>
          </a:xfrm>
          <a:prstGeom prst="ellipse">
            <a:avLst/>
          </a:prstGeom>
          <a:solidFill>
            <a:srgbClr val="990000"/>
          </a:solidFill>
        </p:spPr>
        <p:txBody>
          <a:bodyPr wrap="square" rtlCol="0">
            <a:spAutoFit/>
          </a:bodyPr>
          <a:lstStyle/>
          <a:p>
            <a:r>
              <a:rPr lang="fr-FR" sz="1400" b="1" dirty="0">
                <a:solidFill>
                  <a:schemeClr val="bg1"/>
                </a:solidFill>
                <a:latin typeface="Myriad Pro" pitchFamily="34" charset="0"/>
              </a:rPr>
              <a:t>8</a:t>
            </a:r>
          </a:p>
        </p:txBody>
      </p:sp>
      <p:sp>
        <p:nvSpPr>
          <p:cNvPr id="9" name="Rectangle 8"/>
          <p:cNvSpPr/>
          <p:nvPr/>
        </p:nvSpPr>
        <p:spPr>
          <a:xfrm>
            <a:off x="15641" y="3667090"/>
            <a:ext cx="9153511" cy="553998"/>
          </a:xfrm>
          <a:prstGeom prst="rect">
            <a:avLst/>
          </a:prstGeom>
          <a:solidFill>
            <a:schemeClr val="tx2">
              <a:lumMod val="50000"/>
            </a:schemeClr>
          </a:solidFill>
        </p:spPr>
        <p:txBody>
          <a:bodyPr wrap="square">
            <a:spAutoFit/>
          </a:bodyPr>
          <a:lstStyle/>
          <a:p>
            <a:pPr algn="ctr"/>
            <a:r>
              <a:rPr lang="fr-FR" sz="3000" b="1" dirty="0">
                <a:solidFill>
                  <a:schemeClr val="bg1"/>
                </a:solidFill>
                <a:latin typeface="Myriad Pro" pitchFamily="34" charset="0"/>
              </a:rPr>
              <a:t>Les produits destinés aux enfants</a:t>
            </a:r>
          </a:p>
        </p:txBody>
      </p:sp>
      <p:grpSp>
        <p:nvGrpSpPr>
          <p:cNvPr id="10" name="Groupe 9"/>
          <p:cNvGrpSpPr/>
          <p:nvPr/>
        </p:nvGrpSpPr>
        <p:grpSpPr>
          <a:xfrm>
            <a:off x="107504" y="4221088"/>
            <a:ext cx="1097325" cy="1394641"/>
            <a:chOff x="107504" y="4613778"/>
            <a:chExt cx="1097325" cy="1394641"/>
          </a:xfrm>
        </p:grpSpPr>
        <p:pic>
          <p:nvPicPr>
            <p:cNvPr id="42" name="Image 4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2498" y="4784625"/>
              <a:ext cx="932331" cy="948720"/>
            </a:xfrm>
            <a:prstGeom prst="rect">
              <a:avLst/>
            </a:prstGeom>
          </p:spPr>
        </p:pic>
        <p:sp>
          <p:nvSpPr>
            <p:cNvPr id="50" name="ZoneTexte 49">
              <a:extLst>
                <a:ext uri="{FF2B5EF4-FFF2-40B4-BE49-F238E27FC236}">
                  <a16:creationId xmlns:a16="http://schemas.microsoft.com/office/drawing/2014/main" id="{7CE6F11B-BD36-4292-9EC1-5031434C6AC3}"/>
                </a:ext>
              </a:extLst>
            </p:cNvPr>
            <p:cNvSpPr txBox="1"/>
            <p:nvPr/>
          </p:nvSpPr>
          <p:spPr>
            <a:xfrm>
              <a:off x="272497" y="5669865"/>
              <a:ext cx="932331" cy="338554"/>
            </a:xfrm>
            <a:prstGeom prst="rect">
              <a:avLst/>
            </a:prstGeom>
            <a:solidFill>
              <a:srgbClr val="FFFFFF"/>
            </a:solidFill>
          </p:spPr>
          <p:txBody>
            <a:bodyPr wrap="square" rtlCol="0">
              <a:spAutoFit/>
            </a:bodyPr>
            <a:lstStyle/>
            <a:p>
              <a:pPr algn="ctr"/>
              <a:r>
                <a:rPr lang="fr-FR" sz="1600" b="1" dirty="0">
                  <a:latin typeface="Myriad Pro" pitchFamily="34" charset="0"/>
                </a:rPr>
                <a:t>50%</a:t>
              </a:r>
            </a:p>
          </p:txBody>
        </p:sp>
        <p:sp>
          <p:nvSpPr>
            <p:cNvPr id="65" name="ZoneTexte 64"/>
            <p:cNvSpPr txBox="1"/>
            <p:nvPr/>
          </p:nvSpPr>
          <p:spPr>
            <a:xfrm>
              <a:off x="107504" y="4613778"/>
              <a:ext cx="382355" cy="432792"/>
            </a:xfrm>
            <a:prstGeom prst="ellipse">
              <a:avLst/>
            </a:prstGeom>
            <a:solidFill>
              <a:schemeClr val="tx2">
                <a:lumMod val="50000"/>
              </a:schemeClr>
            </a:solidFill>
          </p:spPr>
          <p:txBody>
            <a:bodyPr wrap="square" rtlCol="0">
              <a:spAutoFit/>
            </a:bodyPr>
            <a:lstStyle/>
            <a:p>
              <a:r>
                <a:rPr lang="fr-FR" sz="1400" b="1" dirty="0">
                  <a:solidFill>
                    <a:schemeClr val="bg1"/>
                  </a:solidFill>
                  <a:latin typeface="Myriad Pro" pitchFamily="34" charset="0"/>
                </a:rPr>
                <a:t>2</a:t>
              </a:r>
            </a:p>
          </p:txBody>
        </p:sp>
      </p:grpSp>
      <p:grpSp>
        <p:nvGrpSpPr>
          <p:cNvPr id="12" name="Groupe 11"/>
          <p:cNvGrpSpPr/>
          <p:nvPr/>
        </p:nvGrpSpPr>
        <p:grpSpPr>
          <a:xfrm>
            <a:off x="1240631" y="4221088"/>
            <a:ext cx="1084744" cy="1394641"/>
            <a:chOff x="1240631" y="4613778"/>
            <a:chExt cx="1084744" cy="1394641"/>
          </a:xfrm>
        </p:grpSpPr>
        <p:pic>
          <p:nvPicPr>
            <p:cNvPr id="44" name="Image 4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37125" y="4783631"/>
              <a:ext cx="988250" cy="948720"/>
            </a:xfrm>
            <a:prstGeom prst="rect">
              <a:avLst/>
            </a:prstGeom>
          </p:spPr>
        </p:pic>
        <p:sp>
          <p:nvSpPr>
            <p:cNvPr id="63" name="ZoneTexte 62">
              <a:extLst>
                <a:ext uri="{FF2B5EF4-FFF2-40B4-BE49-F238E27FC236}">
                  <a16:creationId xmlns:a16="http://schemas.microsoft.com/office/drawing/2014/main" id="{0ABC1BF8-BA69-4DF0-86E8-3408B0A0F0DE}"/>
                </a:ext>
              </a:extLst>
            </p:cNvPr>
            <p:cNvSpPr txBox="1"/>
            <p:nvPr/>
          </p:nvSpPr>
          <p:spPr>
            <a:xfrm>
              <a:off x="1337125" y="5669865"/>
              <a:ext cx="988249" cy="338554"/>
            </a:xfrm>
            <a:prstGeom prst="rect">
              <a:avLst/>
            </a:prstGeom>
            <a:solidFill>
              <a:srgbClr val="FFFFFF"/>
            </a:solidFill>
          </p:spPr>
          <p:txBody>
            <a:bodyPr wrap="square" rtlCol="0">
              <a:spAutoFit/>
            </a:bodyPr>
            <a:lstStyle/>
            <a:p>
              <a:pPr algn="ctr"/>
              <a:r>
                <a:rPr lang="fr-FR" sz="1600" b="1" dirty="0">
                  <a:latin typeface="Myriad Pro" pitchFamily="34" charset="0"/>
                </a:rPr>
                <a:t>52%</a:t>
              </a:r>
            </a:p>
          </p:txBody>
        </p:sp>
        <p:sp>
          <p:nvSpPr>
            <p:cNvPr id="66" name="ZoneTexte 65"/>
            <p:cNvSpPr txBox="1"/>
            <p:nvPr/>
          </p:nvSpPr>
          <p:spPr>
            <a:xfrm>
              <a:off x="1240631" y="4613778"/>
              <a:ext cx="382355" cy="432792"/>
            </a:xfrm>
            <a:prstGeom prst="ellipse">
              <a:avLst/>
            </a:prstGeom>
            <a:solidFill>
              <a:schemeClr val="tx2">
                <a:lumMod val="50000"/>
              </a:schemeClr>
            </a:solidFill>
          </p:spPr>
          <p:txBody>
            <a:bodyPr wrap="square" rtlCol="0">
              <a:spAutoFit/>
            </a:bodyPr>
            <a:lstStyle/>
            <a:p>
              <a:r>
                <a:rPr lang="fr-FR" sz="1400" b="1" dirty="0">
                  <a:solidFill>
                    <a:schemeClr val="bg1"/>
                  </a:solidFill>
                  <a:latin typeface="Myriad Pro" pitchFamily="34" charset="0"/>
                </a:rPr>
                <a:t>1</a:t>
              </a:r>
            </a:p>
          </p:txBody>
        </p:sp>
      </p:grpSp>
      <p:grpSp>
        <p:nvGrpSpPr>
          <p:cNvPr id="13" name="Groupe 12"/>
          <p:cNvGrpSpPr/>
          <p:nvPr/>
        </p:nvGrpSpPr>
        <p:grpSpPr>
          <a:xfrm>
            <a:off x="2346060" y="4221088"/>
            <a:ext cx="2207334" cy="1394641"/>
            <a:chOff x="2346060" y="4613778"/>
            <a:chExt cx="2207334" cy="1394641"/>
          </a:xfrm>
        </p:grpSpPr>
        <p:pic>
          <p:nvPicPr>
            <p:cNvPr id="43" name="Image 4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54795" y="4783631"/>
              <a:ext cx="971599" cy="948720"/>
            </a:xfrm>
            <a:prstGeom prst="rect">
              <a:avLst/>
            </a:prstGeom>
          </p:spPr>
        </p:pic>
        <p:pic>
          <p:nvPicPr>
            <p:cNvPr id="46" name="Image 4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79606" y="4784625"/>
              <a:ext cx="973788" cy="948720"/>
            </a:xfrm>
            <a:prstGeom prst="rect">
              <a:avLst/>
            </a:prstGeom>
          </p:spPr>
        </p:pic>
        <p:sp>
          <p:nvSpPr>
            <p:cNvPr id="61" name="ZoneTexte 60">
              <a:extLst>
                <a:ext uri="{FF2B5EF4-FFF2-40B4-BE49-F238E27FC236}">
                  <a16:creationId xmlns:a16="http://schemas.microsoft.com/office/drawing/2014/main" id="{AE85EA67-7936-4233-AFF8-6E50072CCE28}"/>
                </a:ext>
              </a:extLst>
            </p:cNvPr>
            <p:cNvSpPr txBox="1"/>
            <p:nvPr/>
          </p:nvSpPr>
          <p:spPr>
            <a:xfrm>
              <a:off x="2454794" y="5669865"/>
              <a:ext cx="971599" cy="338554"/>
            </a:xfrm>
            <a:prstGeom prst="rect">
              <a:avLst/>
            </a:prstGeom>
            <a:solidFill>
              <a:srgbClr val="FFFFFF"/>
            </a:solidFill>
          </p:spPr>
          <p:txBody>
            <a:bodyPr wrap="square" rtlCol="0">
              <a:spAutoFit/>
            </a:bodyPr>
            <a:lstStyle/>
            <a:p>
              <a:pPr algn="ctr"/>
              <a:r>
                <a:rPr lang="fr-FR" sz="1600" b="1" dirty="0">
                  <a:latin typeface="Myriad Pro" pitchFamily="34" charset="0"/>
                </a:rPr>
                <a:t>40%</a:t>
              </a:r>
            </a:p>
          </p:txBody>
        </p:sp>
        <p:sp>
          <p:nvSpPr>
            <p:cNvPr id="62" name="ZoneTexte 61">
              <a:extLst>
                <a:ext uri="{FF2B5EF4-FFF2-40B4-BE49-F238E27FC236}">
                  <a16:creationId xmlns:a16="http://schemas.microsoft.com/office/drawing/2014/main" id="{BFE68BD9-4BC6-496A-9679-B6CC1A2D4A1B}"/>
                </a:ext>
              </a:extLst>
            </p:cNvPr>
            <p:cNvSpPr txBox="1"/>
            <p:nvPr/>
          </p:nvSpPr>
          <p:spPr>
            <a:xfrm>
              <a:off x="3579605" y="5669865"/>
              <a:ext cx="973789" cy="338554"/>
            </a:xfrm>
            <a:prstGeom prst="rect">
              <a:avLst/>
            </a:prstGeom>
            <a:solidFill>
              <a:srgbClr val="FFFFFF"/>
            </a:solidFill>
          </p:spPr>
          <p:txBody>
            <a:bodyPr wrap="square" rtlCol="0">
              <a:spAutoFit/>
            </a:bodyPr>
            <a:lstStyle/>
            <a:p>
              <a:pPr algn="ctr"/>
              <a:r>
                <a:rPr lang="fr-FR" sz="1600" b="1" dirty="0">
                  <a:latin typeface="Myriad Pro" pitchFamily="34" charset="0"/>
                </a:rPr>
                <a:t>34%</a:t>
              </a:r>
            </a:p>
          </p:txBody>
        </p:sp>
        <p:sp>
          <p:nvSpPr>
            <p:cNvPr id="67" name="ZoneTexte 66"/>
            <p:cNvSpPr txBox="1"/>
            <p:nvPr/>
          </p:nvSpPr>
          <p:spPr>
            <a:xfrm>
              <a:off x="2346060" y="4613778"/>
              <a:ext cx="382355" cy="432792"/>
            </a:xfrm>
            <a:prstGeom prst="ellipse">
              <a:avLst/>
            </a:prstGeom>
            <a:solidFill>
              <a:schemeClr val="tx2">
                <a:lumMod val="50000"/>
              </a:schemeClr>
            </a:solidFill>
          </p:spPr>
          <p:txBody>
            <a:bodyPr wrap="square" rtlCol="0">
              <a:spAutoFit/>
            </a:bodyPr>
            <a:lstStyle/>
            <a:p>
              <a:r>
                <a:rPr lang="fr-FR" sz="1400" b="1" dirty="0">
                  <a:solidFill>
                    <a:schemeClr val="bg1"/>
                  </a:solidFill>
                  <a:latin typeface="Myriad Pro" pitchFamily="34" charset="0"/>
                </a:rPr>
                <a:t>4</a:t>
              </a:r>
            </a:p>
          </p:txBody>
        </p:sp>
        <p:sp>
          <p:nvSpPr>
            <p:cNvPr id="68" name="ZoneTexte 67"/>
            <p:cNvSpPr txBox="1"/>
            <p:nvPr/>
          </p:nvSpPr>
          <p:spPr>
            <a:xfrm>
              <a:off x="3444818" y="4613778"/>
              <a:ext cx="382355" cy="432792"/>
            </a:xfrm>
            <a:prstGeom prst="ellipse">
              <a:avLst/>
            </a:prstGeom>
            <a:solidFill>
              <a:schemeClr val="tx2">
                <a:lumMod val="50000"/>
              </a:schemeClr>
            </a:solidFill>
          </p:spPr>
          <p:txBody>
            <a:bodyPr wrap="square" rtlCol="0">
              <a:spAutoFit/>
            </a:bodyPr>
            <a:lstStyle/>
            <a:p>
              <a:r>
                <a:rPr lang="fr-FR" sz="1400" b="1" dirty="0">
                  <a:solidFill>
                    <a:schemeClr val="bg1"/>
                  </a:solidFill>
                  <a:latin typeface="Myriad Pro" pitchFamily="34" charset="0"/>
                </a:rPr>
                <a:t>5</a:t>
              </a:r>
            </a:p>
          </p:txBody>
        </p:sp>
      </p:grpSp>
      <p:grpSp>
        <p:nvGrpSpPr>
          <p:cNvPr id="14" name="Groupe 13"/>
          <p:cNvGrpSpPr/>
          <p:nvPr/>
        </p:nvGrpSpPr>
        <p:grpSpPr>
          <a:xfrm>
            <a:off x="4658514" y="4221088"/>
            <a:ext cx="1010623" cy="1394641"/>
            <a:chOff x="4658514" y="4613778"/>
            <a:chExt cx="1010623" cy="1394641"/>
          </a:xfrm>
        </p:grpSpPr>
        <p:pic>
          <p:nvPicPr>
            <p:cNvPr id="45" name="Image 4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706693" y="4784625"/>
              <a:ext cx="962444" cy="948720"/>
            </a:xfrm>
            <a:prstGeom prst="rect">
              <a:avLst/>
            </a:prstGeom>
          </p:spPr>
        </p:pic>
        <p:sp>
          <p:nvSpPr>
            <p:cNvPr id="64" name="ZoneTexte 63">
              <a:extLst>
                <a:ext uri="{FF2B5EF4-FFF2-40B4-BE49-F238E27FC236}">
                  <a16:creationId xmlns:a16="http://schemas.microsoft.com/office/drawing/2014/main" id="{4E419F0E-42FD-46E2-BC11-B294ED3EEECA}"/>
                </a:ext>
              </a:extLst>
            </p:cNvPr>
            <p:cNvSpPr txBox="1"/>
            <p:nvPr/>
          </p:nvSpPr>
          <p:spPr>
            <a:xfrm>
              <a:off x="4706693" y="5669865"/>
              <a:ext cx="962444" cy="338554"/>
            </a:xfrm>
            <a:prstGeom prst="rect">
              <a:avLst/>
            </a:prstGeom>
            <a:solidFill>
              <a:srgbClr val="FFFFFF"/>
            </a:solidFill>
          </p:spPr>
          <p:txBody>
            <a:bodyPr wrap="square" rtlCol="0">
              <a:spAutoFit/>
            </a:bodyPr>
            <a:lstStyle/>
            <a:p>
              <a:pPr algn="ctr"/>
              <a:r>
                <a:rPr lang="fr-FR" sz="1600" b="1" dirty="0">
                  <a:latin typeface="Myriad Pro" pitchFamily="34" charset="0"/>
                </a:rPr>
                <a:t>46 %</a:t>
              </a:r>
            </a:p>
          </p:txBody>
        </p:sp>
        <p:sp>
          <p:nvSpPr>
            <p:cNvPr id="69" name="ZoneTexte 68"/>
            <p:cNvSpPr txBox="1"/>
            <p:nvPr/>
          </p:nvSpPr>
          <p:spPr>
            <a:xfrm>
              <a:off x="4658514" y="4613778"/>
              <a:ext cx="382355" cy="432792"/>
            </a:xfrm>
            <a:prstGeom prst="ellipse">
              <a:avLst/>
            </a:prstGeom>
            <a:solidFill>
              <a:schemeClr val="tx2">
                <a:lumMod val="50000"/>
              </a:schemeClr>
            </a:solidFill>
          </p:spPr>
          <p:txBody>
            <a:bodyPr wrap="square" rtlCol="0">
              <a:spAutoFit/>
            </a:bodyPr>
            <a:lstStyle/>
            <a:p>
              <a:r>
                <a:rPr lang="fr-FR" sz="1400" b="1" dirty="0">
                  <a:solidFill>
                    <a:schemeClr val="bg1"/>
                  </a:solidFill>
                  <a:latin typeface="Myriad Pro" pitchFamily="34" charset="0"/>
                </a:rPr>
                <a:t>3</a:t>
              </a:r>
            </a:p>
          </p:txBody>
        </p:sp>
      </p:grpSp>
      <p:pic>
        <p:nvPicPr>
          <p:cNvPr id="70" name="Image 69">
            <a:extLst>
              <a:ext uri="{FF2B5EF4-FFF2-40B4-BE49-F238E27FC236}">
                <a16:creationId xmlns:a16="http://schemas.microsoft.com/office/drawing/2014/main" id="{F812FDDA-E511-4945-AC72-B10F67B1D49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077676" y="4405688"/>
            <a:ext cx="961770" cy="958274"/>
          </a:xfrm>
          <a:prstGeom prst="rect">
            <a:avLst/>
          </a:prstGeom>
        </p:spPr>
      </p:pic>
      <p:pic>
        <p:nvPicPr>
          <p:cNvPr id="71" name="Image 70"/>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929139" y="4405912"/>
            <a:ext cx="961771" cy="958274"/>
          </a:xfrm>
          <a:prstGeom prst="rect">
            <a:avLst/>
          </a:prstGeom>
        </p:spPr>
      </p:pic>
      <p:pic>
        <p:nvPicPr>
          <p:cNvPr id="72" name="Image 71"/>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853791" y="4405688"/>
            <a:ext cx="961770" cy="958274"/>
          </a:xfrm>
          <a:prstGeom prst="rect">
            <a:avLst/>
          </a:prstGeom>
        </p:spPr>
      </p:pic>
      <p:sp>
        <p:nvSpPr>
          <p:cNvPr id="73" name="ZoneTexte 72">
            <a:extLst>
              <a:ext uri="{FF2B5EF4-FFF2-40B4-BE49-F238E27FC236}">
                <a16:creationId xmlns:a16="http://schemas.microsoft.com/office/drawing/2014/main" id="{70598DB7-3DCD-4464-9397-9B13A9FF752B}"/>
              </a:ext>
            </a:extLst>
          </p:cNvPr>
          <p:cNvSpPr txBox="1"/>
          <p:nvPr/>
        </p:nvSpPr>
        <p:spPr>
          <a:xfrm>
            <a:off x="5853791" y="5290044"/>
            <a:ext cx="961769" cy="338554"/>
          </a:xfrm>
          <a:prstGeom prst="rect">
            <a:avLst/>
          </a:prstGeom>
          <a:solidFill>
            <a:srgbClr val="FFFFFF"/>
          </a:solidFill>
        </p:spPr>
        <p:txBody>
          <a:bodyPr wrap="square" rtlCol="0">
            <a:spAutoFit/>
          </a:bodyPr>
          <a:lstStyle/>
          <a:p>
            <a:pPr algn="ctr"/>
            <a:r>
              <a:rPr lang="fr-FR" sz="1600" b="1" dirty="0">
                <a:latin typeface="Myriad Pro" pitchFamily="34" charset="0"/>
              </a:rPr>
              <a:t>31%</a:t>
            </a:r>
          </a:p>
        </p:txBody>
      </p:sp>
      <p:sp>
        <p:nvSpPr>
          <p:cNvPr id="74" name="ZoneTexte 73">
            <a:extLst>
              <a:ext uri="{FF2B5EF4-FFF2-40B4-BE49-F238E27FC236}">
                <a16:creationId xmlns:a16="http://schemas.microsoft.com/office/drawing/2014/main" id="{E715C663-F6DE-47E5-843D-2E9A8238747D}"/>
              </a:ext>
            </a:extLst>
          </p:cNvPr>
          <p:cNvSpPr txBox="1"/>
          <p:nvPr/>
        </p:nvSpPr>
        <p:spPr>
          <a:xfrm>
            <a:off x="6929140" y="5290044"/>
            <a:ext cx="961770" cy="338554"/>
          </a:xfrm>
          <a:prstGeom prst="rect">
            <a:avLst/>
          </a:prstGeom>
          <a:solidFill>
            <a:srgbClr val="FFFFFF"/>
          </a:solidFill>
        </p:spPr>
        <p:txBody>
          <a:bodyPr wrap="square" rtlCol="0">
            <a:spAutoFit/>
          </a:bodyPr>
          <a:lstStyle/>
          <a:p>
            <a:pPr algn="ctr"/>
            <a:r>
              <a:rPr lang="fr-FR" sz="1600" b="1" dirty="0">
                <a:latin typeface="Myriad Pro" pitchFamily="34" charset="0"/>
              </a:rPr>
              <a:t>25%</a:t>
            </a:r>
          </a:p>
        </p:txBody>
      </p:sp>
      <p:sp>
        <p:nvSpPr>
          <p:cNvPr id="75" name="ZoneTexte 74">
            <a:extLst>
              <a:ext uri="{FF2B5EF4-FFF2-40B4-BE49-F238E27FC236}">
                <a16:creationId xmlns:a16="http://schemas.microsoft.com/office/drawing/2014/main" id="{E1D89199-8C5E-49BA-A34C-6ACD3F75FF4D}"/>
              </a:ext>
            </a:extLst>
          </p:cNvPr>
          <p:cNvSpPr txBox="1"/>
          <p:nvPr/>
        </p:nvSpPr>
        <p:spPr>
          <a:xfrm>
            <a:off x="8077676" y="5290044"/>
            <a:ext cx="947447" cy="338554"/>
          </a:xfrm>
          <a:prstGeom prst="rect">
            <a:avLst/>
          </a:prstGeom>
          <a:solidFill>
            <a:srgbClr val="FFFFFF"/>
          </a:solidFill>
        </p:spPr>
        <p:txBody>
          <a:bodyPr wrap="square" rtlCol="0">
            <a:spAutoFit/>
          </a:bodyPr>
          <a:lstStyle/>
          <a:p>
            <a:pPr algn="ctr"/>
            <a:r>
              <a:rPr lang="fr-FR" sz="1600" b="1" dirty="0">
                <a:latin typeface="Myriad Pro" pitchFamily="34" charset="0"/>
              </a:rPr>
              <a:t>8%</a:t>
            </a:r>
          </a:p>
        </p:txBody>
      </p:sp>
      <p:pic>
        <p:nvPicPr>
          <p:cNvPr id="76" name="Image 75">
            <a:extLst>
              <a:ext uri="{FF2B5EF4-FFF2-40B4-BE49-F238E27FC236}">
                <a16:creationId xmlns:a16="http://schemas.microsoft.com/office/drawing/2014/main" id="{C83C3A04-5A91-48FF-91FB-B5182588D41D}"/>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091999" y="4448615"/>
            <a:ext cx="933124" cy="728458"/>
          </a:xfrm>
          <a:prstGeom prst="rect">
            <a:avLst/>
          </a:prstGeom>
        </p:spPr>
      </p:pic>
      <p:sp>
        <p:nvSpPr>
          <p:cNvPr id="77" name="ZoneTexte 76"/>
          <p:cNvSpPr txBox="1"/>
          <p:nvPr/>
        </p:nvSpPr>
        <p:spPr>
          <a:xfrm>
            <a:off x="5687135" y="4221088"/>
            <a:ext cx="382355" cy="432792"/>
          </a:xfrm>
          <a:prstGeom prst="ellipse">
            <a:avLst/>
          </a:prstGeom>
          <a:solidFill>
            <a:schemeClr val="tx2">
              <a:lumMod val="50000"/>
            </a:schemeClr>
          </a:solidFill>
        </p:spPr>
        <p:txBody>
          <a:bodyPr wrap="square" rtlCol="0">
            <a:spAutoFit/>
          </a:bodyPr>
          <a:lstStyle/>
          <a:p>
            <a:r>
              <a:rPr lang="fr-FR" sz="1400" b="1" dirty="0">
                <a:solidFill>
                  <a:schemeClr val="bg1"/>
                </a:solidFill>
                <a:latin typeface="Myriad Pro" pitchFamily="34" charset="0"/>
              </a:rPr>
              <a:t>7</a:t>
            </a:r>
          </a:p>
        </p:txBody>
      </p:sp>
      <p:sp>
        <p:nvSpPr>
          <p:cNvPr id="80" name="ZoneTexte 79"/>
          <p:cNvSpPr txBox="1"/>
          <p:nvPr/>
        </p:nvSpPr>
        <p:spPr>
          <a:xfrm>
            <a:off x="6815192" y="4221088"/>
            <a:ext cx="382355" cy="432792"/>
          </a:xfrm>
          <a:prstGeom prst="ellipse">
            <a:avLst/>
          </a:prstGeom>
          <a:solidFill>
            <a:schemeClr val="tx2">
              <a:lumMod val="50000"/>
            </a:schemeClr>
          </a:solidFill>
        </p:spPr>
        <p:txBody>
          <a:bodyPr wrap="square" rtlCol="0">
            <a:spAutoFit/>
          </a:bodyPr>
          <a:lstStyle/>
          <a:p>
            <a:r>
              <a:rPr lang="fr-FR" sz="1400" b="1" dirty="0">
                <a:solidFill>
                  <a:schemeClr val="bg1"/>
                </a:solidFill>
                <a:latin typeface="Myriad Pro" pitchFamily="34" charset="0"/>
              </a:rPr>
              <a:t>7</a:t>
            </a:r>
          </a:p>
        </p:txBody>
      </p:sp>
      <p:sp>
        <p:nvSpPr>
          <p:cNvPr id="81" name="ZoneTexte 80"/>
          <p:cNvSpPr txBox="1"/>
          <p:nvPr/>
        </p:nvSpPr>
        <p:spPr>
          <a:xfrm>
            <a:off x="7893288" y="4221088"/>
            <a:ext cx="382355" cy="432792"/>
          </a:xfrm>
          <a:prstGeom prst="ellipse">
            <a:avLst/>
          </a:prstGeom>
          <a:solidFill>
            <a:schemeClr val="tx2">
              <a:lumMod val="50000"/>
            </a:schemeClr>
          </a:solidFill>
        </p:spPr>
        <p:txBody>
          <a:bodyPr wrap="square" rtlCol="0">
            <a:spAutoFit/>
          </a:bodyPr>
          <a:lstStyle/>
          <a:p>
            <a:r>
              <a:rPr lang="fr-FR" sz="1400" b="1" dirty="0">
                <a:solidFill>
                  <a:schemeClr val="bg1"/>
                </a:solidFill>
                <a:latin typeface="Myriad Pro" pitchFamily="34" charset="0"/>
              </a:rPr>
              <a:t>7</a:t>
            </a:r>
          </a:p>
        </p:txBody>
      </p:sp>
      <p:sp>
        <p:nvSpPr>
          <p:cNvPr id="78" name="ZoneTexte 77"/>
          <p:cNvSpPr txBox="1"/>
          <p:nvPr/>
        </p:nvSpPr>
        <p:spPr>
          <a:xfrm>
            <a:off x="6832264" y="4286006"/>
            <a:ext cx="382355" cy="302955"/>
          </a:xfrm>
          <a:prstGeom prst="ellipse">
            <a:avLst/>
          </a:prstGeom>
          <a:solidFill>
            <a:schemeClr val="tx2">
              <a:lumMod val="50000"/>
            </a:schemeClr>
          </a:solidFill>
        </p:spPr>
        <p:txBody>
          <a:bodyPr wrap="square" lIns="0" tIns="0" rIns="0" bIns="0" rtlCol="0">
            <a:spAutoFit/>
          </a:bodyPr>
          <a:lstStyle/>
          <a:p>
            <a:r>
              <a:rPr lang="fr-FR" sz="1400" b="1" spc="-150" dirty="0">
                <a:solidFill>
                  <a:schemeClr val="bg1"/>
                </a:solidFill>
                <a:latin typeface="Myriad Pro" pitchFamily="34" charset="0"/>
              </a:rPr>
              <a:t>10</a:t>
            </a:r>
          </a:p>
        </p:txBody>
      </p:sp>
      <p:sp>
        <p:nvSpPr>
          <p:cNvPr id="82" name="ZoneTexte 81"/>
          <p:cNvSpPr txBox="1"/>
          <p:nvPr/>
        </p:nvSpPr>
        <p:spPr>
          <a:xfrm>
            <a:off x="7923196" y="4286005"/>
            <a:ext cx="382355" cy="302955"/>
          </a:xfrm>
          <a:prstGeom prst="ellipse">
            <a:avLst/>
          </a:prstGeom>
          <a:solidFill>
            <a:schemeClr val="tx2">
              <a:lumMod val="50000"/>
            </a:schemeClr>
          </a:solidFill>
        </p:spPr>
        <p:txBody>
          <a:bodyPr wrap="square" lIns="0" tIns="0" rIns="0" bIns="0" rtlCol="0">
            <a:spAutoFit/>
          </a:bodyPr>
          <a:lstStyle/>
          <a:p>
            <a:r>
              <a:rPr lang="fr-FR" sz="1400" b="1" spc="-150" dirty="0">
                <a:solidFill>
                  <a:schemeClr val="bg1"/>
                </a:solidFill>
                <a:latin typeface="Myriad Pro" pitchFamily="34" charset="0"/>
              </a:rPr>
              <a:t>21</a:t>
            </a:r>
          </a:p>
        </p:txBody>
      </p:sp>
      <p:sp>
        <p:nvSpPr>
          <p:cNvPr id="23" name="ZoneTexte 22"/>
          <p:cNvSpPr txBox="1"/>
          <p:nvPr/>
        </p:nvSpPr>
        <p:spPr>
          <a:xfrm>
            <a:off x="336228" y="6026738"/>
            <a:ext cx="715338" cy="492443"/>
          </a:xfrm>
          <a:prstGeom prst="rect">
            <a:avLst/>
          </a:prstGeom>
          <a:noFill/>
        </p:spPr>
        <p:txBody>
          <a:bodyPr wrap="square" rtlCol="0">
            <a:spAutoFit/>
          </a:bodyPr>
          <a:lstStyle/>
          <a:p>
            <a:pPr algn="ctr"/>
            <a:r>
              <a:rPr lang="fr-FR" sz="2600" b="1" dirty="0">
                <a:solidFill>
                  <a:schemeClr val="accent3">
                    <a:lumMod val="50000"/>
                  </a:schemeClr>
                </a:solidFill>
                <a:latin typeface="Myriad Pro" pitchFamily="34" charset="0"/>
              </a:rPr>
              <a:t>1,5</a:t>
            </a:r>
          </a:p>
        </p:txBody>
      </p:sp>
      <p:sp>
        <p:nvSpPr>
          <p:cNvPr id="90" name="ZoneTexte 89"/>
          <p:cNvSpPr txBox="1"/>
          <p:nvPr/>
        </p:nvSpPr>
        <p:spPr>
          <a:xfrm>
            <a:off x="1450916" y="6026738"/>
            <a:ext cx="715338" cy="492443"/>
          </a:xfrm>
          <a:prstGeom prst="rect">
            <a:avLst/>
          </a:prstGeom>
          <a:noFill/>
        </p:spPr>
        <p:txBody>
          <a:bodyPr wrap="square" rtlCol="0">
            <a:spAutoFit/>
          </a:bodyPr>
          <a:lstStyle/>
          <a:p>
            <a:pPr algn="ctr"/>
            <a:r>
              <a:rPr lang="fr-FR" sz="2600" b="1" dirty="0">
                <a:solidFill>
                  <a:schemeClr val="accent3">
                    <a:lumMod val="50000"/>
                  </a:schemeClr>
                </a:solidFill>
                <a:latin typeface="Myriad Pro" pitchFamily="34" charset="0"/>
              </a:rPr>
              <a:t>1,2</a:t>
            </a:r>
          </a:p>
        </p:txBody>
      </p:sp>
      <p:sp>
        <p:nvSpPr>
          <p:cNvPr id="91" name="ZoneTexte 90"/>
          <p:cNvSpPr txBox="1"/>
          <p:nvPr/>
        </p:nvSpPr>
        <p:spPr>
          <a:xfrm>
            <a:off x="2565604" y="6026738"/>
            <a:ext cx="715338" cy="492443"/>
          </a:xfrm>
          <a:prstGeom prst="rect">
            <a:avLst/>
          </a:prstGeom>
          <a:noFill/>
        </p:spPr>
        <p:txBody>
          <a:bodyPr wrap="square" rtlCol="0">
            <a:spAutoFit/>
          </a:bodyPr>
          <a:lstStyle/>
          <a:p>
            <a:pPr algn="ctr"/>
            <a:r>
              <a:rPr lang="fr-FR" sz="2600" b="1" dirty="0">
                <a:solidFill>
                  <a:schemeClr val="accent3">
                    <a:lumMod val="50000"/>
                  </a:schemeClr>
                </a:solidFill>
                <a:latin typeface="Myriad Pro" pitchFamily="34" charset="0"/>
              </a:rPr>
              <a:t>1,5</a:t>
            </a:r>
          </a:p>
        </p:txBody>
      </p:sp>
      <p:sp>
        <p:nvSpPr>
          <p:cNvPr id="92" name="ZoneTexte 91"/>
          <p:cNvSpPr txBox="1"/>
          <p:nvPr/>
        </p:nvSpPr>
        <p:spPr>
          <a:xfrm>
            <a:off x="3680292" y="6026738"/>
            <a:ext cx="715338" cy="492443"/>
          </a:xfrm>
          <a:prstGeom prst="rect">
            <a:avLst/>
          </a:prstGeom>
          <a:noFill/>
        </p:spPr>
        <p:txBody>
          <a:bodyPr wrap="square" rtlCol="0">
            <a:spAutoFit/>
          </a:bodyPr>
          <a:lstStyle/>
          <a:p>
            <a:pPr algn="ctr"/>
            <a:r>
              <a:rPr lang="fr-FR" sz="2600" b="1" dirty="0">
                <a:solidFill>
                  <a:schemeClr val="accent3">
                    <a:lumMod val="50000"/>
                  </a:schemeClr>
                </a:solidFill>
                <a:latin typeface="Myriad Pro" pitchFamily="34" charset="0"/>
              </a:rPr>
              <a:t>1,4</a:t>
            </a:r>
          </a:p>
        </p:txBody>
      </p:sp>
      <p:sp>
        <p:nvSpPr>
          <p:cNvPr id="93" name="ZoneTexte 92"/>
          <p:cNvSpPr txBox="1"/>
          <p:nvPr/>
        </p:nvSpPr>
        <p:spPr>
          <a:xfrm>
            <a:off x="4794980" y="6026738"/>
            <a:ext cx="715338" cy="492443"/>
          </a:xfrm>
          <a:prstGeom prst="rect">
            <a:avLst/>
          </a:prstGeom>
          <a:noFill/>
        </p:spPr>
        <p:txBody>
          <a:bodyPr wrap="square" rtlCol="0">
            <a:spAutoFit/>
          </a:bodyPr>
          <a:lstStyle/>
          <a:p>
            <a:pPr algn="ctr"/>
            <a:r>
              <a:rPr lang="fr-FR" sz="2600" b="1" dirty="0">
                <a:solidFill>
                  <a:schemeClr val="accent6">
                    <a:lumMod val="50000"/>
                  </a:schemeClr>
                </a:solidFill>
                <a:latin typeface="Myriad Pro" pitchFamily="34" charset="0"/>
              </a:rPr>
              <a:t>0,9</a:t>
            </a:r>
          </a:p>
        </p:txBody>
      </p:sp>
      <p:sp>
        <p:nvSpPr>
          <p:cNvPr id="94" name="ZoneTexte 93"/>
          <p:cNvSpPr txBox="1"/>
          <p:nvPr/>
        </p:nvSpPr>
        <p:spPr>
          <a:xfrm>
            <a:off x="5909668" y="6026738"/>
            <a:ext cx="715338" cy="492443"/>
          </a:xfrm>
          <a:prstGeom prst="rect">
            <a:avLst/>
          </a:prstGeom>
          <a:noFill/>
        </p:spPr>
        <p:txBody>
          <a:bodyPr wrap="square" rtlCol="0">
            <a:spAutoFit/>
          </a:bodyPr>
          <a:lstStyle/>
          <a:p>
            <a:pPr algn="ctr"/>
            <a:r>
              <a:rPr lang="fr-FR" sz="2600" b="1" dirty="0">
                <a:solidFill>
                  <a:schemeClr val="accent3">
                    <a:lumMod val="50000"/>
                  </a:schemeClr>
                </a:solidFill>
                <a:latin typeface="Myriad Pro" pitchFamily="34" charset="0"/>
              </a:rPr>
              <a:t>1,3</a:t>
            </a:r>
          </a:p>
        </p:txBody>
      </p:sp>
      <p:sp>
        <p:nvSpPr>
          <p:cNvPr id="95" name="ZoneTexte 94"/>
          <p:cNvSpPr txBox="1"/>
          <p:nvPr/>
        </p:nvSpPr>
        <p:spPr>
          <a:xfrm>
            <a:off x="7024356" y="6026738"/>
            <a:ext cx="715338" cy="492443"/>
          </a:xfrm>
          <a:prstGeom prst="rect">
            <a:avLst/>
          </a:prstGeom>
          <a:noFill/>
        </p:spPr>
        <p:txBody>
          <a:bodyPr wrap="square" rtlCol="0">
            <a:spAutoFit/>
          </a:bodyPr>
          <a:lstStyle/>
          <a:p>
            <a:pPr algn="ctr"/>
            <a:r>
              <a:rPr lang="fr-FR" sz="2600" b="1" dirty="0">
                <a:solidFill>
                  <a:schemeClr val="accent3">
                    <a:lumMod val="50000"/>
                  </a:schemeClr>
                </a:solidFill>
                <a:latin typeface="Myriad Pro" pitchFamily="34" charset="0"/>
              </a:rPr>
              <a:t>1,3</a:t>
            </a:r>
          </a:p>
        </p:txBody>
      </p:sp>
      <p:sp>
        <p:nvSpPr>
          <p:cNvPr id="96" name="ZoneTexte 95"/>
          <p:cNvSpPr txBox="1"/>
          <p:nvPr/>
        </p:nvSpPr>
        <p:spPr>
          <a:xfrm>
            <a:off x="8139042" y="6026738"/>
            <a:ext cx="715338" cy="492443"/>
          </a:xfrm>
          <a:prstGeom prst="rect">
            <a:avLst/>
          </a:prstGeom>
          <a:noFill/>
        </p:spPr>
        <p:txBody>
          <a:bodyPr wrap="square" rtlCol="0">
            <a:spAutoFit/>
          </a:bodyPr>
          <a:lstStyle/>
          <a:p>
            <a:pPr algn="ctr"/>
            <a:r>
              <a:rPr lang="fr-FR" sz="2600" b="1" dirty="0">
                <a:solidFill>
                  <a:schemeClr val="accent3">
                    <a:lumMod val="50000"/>
                  </a:schemeClr>
                </a:solidFill>
                <a:latin typeface="Myriad Pro" pitchFamily="34" charset="0"/>
              </a:rPr>
              <a:t>2,5</a:t>
            </a:r>
          </a:p>
        </p:txBody>
      </p:sp>
      <p:sp>
        <p:nvSpPr>
          <p:cNvPr id="33" name="ZoneTexte 32"/>
          <p:cNvSpPr txBox="1"/>
          <p:nvPr/>
        </p:nvSpPr>
        <p:spPr>
          <a:xfrm>
            <a:off x="-57720" y="6174465"/>
            <a:ext cx="1296144" cy="246221"/>
          </a:xfrm>
          <a:prstGeom prst="rect">
            <a:avLst/>
          </a:prstGeom>
          <a:noFill/>
        </p:spPr>
        <p:txBody>
          <a:bodyPr wrap="square" rtlCol="0">
            <a:spAutoFit/>
          </a:bodyPr>
          <a:lstStyle/>
          <a:p>
            <a:r>
              <a:rPr lang="fr-FR" sz="1000" i="1" dirty="0">
                <a:latin typeface="Myriad Pro" pitchFamily="34" charset="0"/>
              </a:rPr>
              <a:t>ratio</a:t>
            </a:r>
          </a:p>
        </p:txBody>
      </p:sp>
      <p:sp>
        <p:nvSpPr>
          <p:cNvPr id="98" name="ZoneTexte 97"/>
          <p:cNvSpPr txBox="1"/>
          <p:nvPr/>
        </p:nvSpPr>
        <p:spPr>
          <a:xfrm>
            <a:off x="15641" y="22091"/>
            <a:ext cx="9051457" cy="511775"/>
          </a:xfrm>
          <a:prstGeom prst="rect">
            <a:avLst/>
          </a:prstGeom>
          <a:noFill/>
        </p:spPr>
        <p:txBody>
          <a:bodyPr wrap="square" lIns="80105" tIns="40053" rIns="80105" bIns="40053" rtlCol="0">
            <a:spAutoFit/>
          </a:bodyPr>
          <a:lstStyle/>
          <a:p>
            <a:r>
              <a:rPr lang="fr-FR" sz="2800" cap="all" spc="350" dirty="0">
                <a:solidFill>
                  <a:schemeClr val="bg1"/>
                </a:solidFill>
                <a:latin typeface="Prototype" pitchFamily="2" charset="0"/>
                <a:cs typeface="Prototype" pitchFamily="2" charset="0"/>
              </a:rPr>
              <a:t>LES Produits</a:t>
            </a:r>
          </a:p>
        </p:txBody>
      </p:sp>
      <p:grpSp>
        <p:nvGrpSpPr>
          <p:cNvPr id="99" name="Groupe 98">
            <a:extLst>
              <a:ext uri="{FF2B5EF4-FFF2-40B4-BE49-F238E27FC236}">
                <a16:creationId xmlns:a16="http://schemas.microsoft.com/office/drawing/2014/main" id="{E5543186-5A4A-4BAF-B29A-E0AD9A4761D3}"/>
              </a:ext>
            </a:extLst>
          </p:cNvPr>
          <p:cNvGrpSpPr/>
          <p:nvPr/>
        </p:nvGrpSpPr>
        <p:grpSpPr>
          <a:xfrm>
            <a:off x="7319659" y="-187546"/>
            <a:ext cx="924749" cy="914400"/>
            <a:chOff x="6414160" y="-238620"/>
            <a:chExt cx="924749" cy="914400"/>
          </a:xfrm>
        </p:grpSpPr>
        <p:pic>
          <p:nvPicPr>
            <p:cNvPr id="100" name="Graphique 10" descr="Groupe">
              <a:extLst>
                <a:ext uri="{FF2B5EF4-FFF2-40B4-BE49-F238E27FC236}">
                  <a16:creationId xmlns:a16="http://schemas.microsoft.com/office/drawing/2014/main" id="{917D38A3-8EFB-4485-918F-02F3336BA070}"/>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414160" y="-238620"/>
              <a:ext cx="914400" cy="914400"/>
            </a:xfrm>
            <a:prstGeom prst="rect">
              <a:avLst/>
            </a:prstGeom>
          </p:spPr>
        </p:pic>
        <p:sp>
          <p:nvSpPr>
            <p:cNvPr id="101" name="ZoneTexte 100">
              <a:extLst>
                <a:ext uri="{FF2B5EF4-FFF2-40B4-BE49-F238E27FC236}">
                  <a16:creationId xmlns:a16="http://schemas.microsoft.com/office/drawing/2014/main" id="{91E9FD07-15DE-49AF-836F-84029C827ACA}"/>
                </a:ext>
              </a:extLst>
            </p:cNvPr>
            <p:cNvSpPr txBox="1"/>
            <p:nvPr/>
          </p:nvSpPr>
          <p:spPr>
            <a:xfrm>
              <a:off x="6424508" y="4927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Parent</a:t>
              </a:r>
            </a:p>
          </p:txBody>
        </p:sp>
      </p:grpSp>
      <p:sp>
        <p:nvSpPr>
          <p:cNvPr id="102" name="ZoneTexte 101">
            <a:extLst>
              <a:ext uri="{FF2B5EF4-FFF2-40B4-BE49-F238E27FC236}">
                <a16:creationId xmlns:a16="http://schemas.microsoft.com/office/drawing/2014/main" id="{C84AA799-04D5-4762-9625-661C9A627D52}"/>
              </a:ext>
            </a:extLst>
          </p:cNvPr>
          <p:cNvSpPr txBox="1"/>
          <p:nvPr/>
        </p:nvSpPr>
        <p:spPr>
          <a:xfrm>
            <a:off x="111930" y="6703848"/>
            <a:ext cx="2054324" cy="215444"/>
          </a:xfrm>
          <a:prstGeom prst="rect">
            <a:avLst/>
          </a:prstGeom>
          <a:noFill/>
        </p:spPr>
        <p:txBody>
          <a:bodyPr wrap="square" rtlCol="0">
            <a:spAutoFit/>
          </a:bodyPr>
          <a:lstStyle/>
          <a:p>
            <a:r>
              <a:rPr lang="fr-FR" sz="800" i="1" dirty="0">
                <a:latin typeface="Myriad Pro" panose="020B0503030403020204" pitchFamily="34" charset="0"/>
              </a:rPr>
              <a:t>Base de 508 enfants (taux de réponses 100%)</a:t>
            </a:r>
          </a:p>
        </p:txBody>
      </p:sp>
      <p:sp>
        <p:nvSpPr>
          <p:cNvPr id="103" name="ZoneTexte 102">
            <a:extLst>
              <a:ext uri="{FF2B5EF4-FFF2-40B4-BE49-F238E27FC236}">
                <a16:creationId xmlns:a16="http://schemas.microsoft.com/office/drawing/2014/main" id="{C84AA799-04D5-4762-9625-661C9A627D52}"/>
              </a:ext>
            </a:extLst>
          </p:cNvPr>
          <p:cNvSpPr txBox="1"/>
          <p:nvPr/>
        </p:nvSpPr>
        <p:spPr>
          <a:xfrm>
            <a:off x="2321273" y="6686595"/>
            <a:ext cx="2054324" cy="215444"/>
          </a:xfrm>
          <a:prstGeom prst="rect">
            <a:avLst/>
          </a:prstGeom>
          <a:noFill/>
        </p:spPr>
        <p:txBody>
          <a:bodyPr wrap="square" rtlCol="0">
            <a:spAutoFit/>
          </a:bodyPr>
          <a:lstStyle/>
          <a:p>
            <a:r>
              <a:rPr lang="fr-FR" sz="800" i="1" dirty="0">
                <a:latin typeface="Myriad Pro" panose="020B0503030403020204" pitchFamily="34" charset="0"/>
              </a:rPr>
              <a:t>Base de 554 parents (taux de réponses 100%)</a:t>
            </a:r>
          </a:p>
        </p:txBody>
      </p:sp>
    </p:spTree>
    <p:extLst>
      <p:ext uri="{BB962C8B-B14F-4D97-AF65-F5344CB8AC3E}">
        <p14:creationId xmlns:p14="http://schemas.microsoft.com/office/powerpoint/2010/main" val="3487847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a:extLst>
              <a:ext uri="{FF2B5EF4-FFF2-40B4-BE49-F238E27FC236}">
                <a16:creationId xmlns:a16="http://schemas.microsoft.com/office/drawing/2014/main" id="{9D2FCC21-A5B3-4D1D-B900-EF028648BAED}"/>
              </a:ext>
            </a:extLst>
          </p:cNvPr>
          <p:cNvGrpSpPr/>
          <p:nvPr/>
        </p:nvGrpSpPr>
        <p:grpSpPr>
          <a:xfrm>
            <a:off x="8213959" y="-179222"/>
            <a:ext cx="955193" cy="914400"/>
            <a:chOff x="8213959" y="-179222"/>
            <a:chExt cx="955193" cy="914400"/>
          </a:xfrm>
        </p:grpSpPr>
        <p:pic>
          <p:nvPicPr>
            <p:cNvPr id="16" name="Graphique 15" descr="Enfants">
              <a:extLst>
                <a:ext uri="{FF2B5EF4-FFF2-40B4-BE49-F238E27FC236}">
                  <a16:creationId xmlns:a16="http://schemas.microsoft.com/office/drawing/2014/main" id="{91F20392-D665-4DE7-9B63-ECD331BA295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3959" y="-179222"/>
              <a:ext cx="914400" cy="914400"/>
            </a:xfrm>
            <a:prstGeom prst="rect">
              <a:avLst/>
            </a:prstGeom>
          </p:spPr>
        </p:pic>
        <p:sp>
          <p:nvSpPr>
            <p:cNvPr id="17" name="ZoneTexte 16">
              <a:extLst>
                <a:ext uri="{FF2B5EF4-FFF2-40B4-BE49-F238E27FC236}">
                  <a16:creationId xmlns:a16="http://schemas.microsoft.com/office/drawing/2014/main" id="{10053AF5-3E9E-468D-B3BB-2F48B45B7C7C}"/>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sp>
        <p:nvSpPr>
          <p:cNvPr id="19" name="ZoneTexte 18"/>
          <p:cNvSpPr txBox="1"/>
          <p:nvPr/>
        </p:nvSpPr>
        <p:spPr>
          <a:xfrm>
            <a:off x="-66675" y="2447865"/>
            <a:ext cx="4350644" cy="2246769"/>
          </a:xfrm>
          <a:prstGeom prst="rect">
            <a:avLst/>
          </a:prstGeom>
          <a:solidFill>
            <a:srgbClr val="FFFFFF">
              <a:alpha val="69804"/>
            </a:srgbClr>
          </a:solidFill>
        </p:spPr>
        <p:txBody>
          <a:bodyPr wrap="square" rtlCol="0">
            <a:spAutoFit/>
          </a:bodyPr>
          <a:lstStyle/>
          <a:p>
            <a:pPr algn="ctr"/>
            <a:r>
              <a:rPr lang="fr-FR" sz="4400" dirty="0">
                <a:ln w="19050">
                  <a:noFill/>
                  <a:prstDash val="solid"/>
                </a:ln>
                <a:solidFill>
                  <a:srgbClr val="7030A0"/>
                </a:solidFill>
                <a:latin typeface="Myriad Pro" pitchFamily="34" charset="0"/>
              </a:rPr>
              <a:t>4</a:t>
            </a:r>
            <a:r>
              <a:rPr lang="fr-FR" sz="2400" dirty="0">
                <a:ln w="19050">
                  <a:noFill/>
                  <a:prstDash val="solid"/>
                </a:ln>
                <a:latin typeface="Myriad Pro" pitchFamily="34" charset="0"/>
              </a:rPr>
              <a:t>% </a:t>
            </a:r>
          </a:p>
          <a:p>
            <a:pPr algn="ctr"/>
            <a:r>
              <a:rPr lang="fr-FR" sz="2000" dirty="0">
                <a:ln w="19050">
                  <a:noFill/>
                  <a:prstDash val="solid"/>
                </a:ln>
                <a:latin typeface="Myriad Pro" pitchFamily="34" charset="0"/>
              </a:rPr>
              <a:t>des enfants ont déjà entendu parler du BIO ou ont vu des produits BIO dans des magasins de vêtements</a:t>
            </a:r>
            <a:endParaRPr lang="fr-FR" dirty="0">
              <a:ln w="19050">
                <a:noFill/>
                <a:prstDash val="solid"/>
              </a:ln>
              <a:latin typeface="Myriad Pro" pitchFamily="34" charset="0"/>
            </a:endParaRPr>
          </a:p>
          <a:p>
            <a:pPr algn="just"/>
            <a:endParaRPr lang="fr-FR" dirty="0">
              <a:ln w="19050">
                <a:noFill/>
                <a:prstDash val="solid"/>
              </a:ln>
              <a:latin typeface="Myriad Pro" pitchFamily="34" charset="0"/>
            </a:endParaRPr>
          </a:p>
          <a:p>
            <a:pPr algn="just"/>
            <a:endParaRPr lang="fr-FR" dirty="0">
              <a:ln w="19050">
                <a:noFill/>
                <a:prstDash val="solid"/>
              </a:ln>
              <a:latin typeface="Myriad Pro" pitchFamily="34" charset="0"/>
            </a:endParaRPr>
          </a:p>
        </p:txBody>
      </p:sp>
      <p:sp>
        <p:nvSpPr>
          <p:cNvPr id="20" name="ZoneTexte 19"/>
          <p:cNvSpPr txBox="1"/>
          <p:nvPr/>
        </p:nvSpPr>
        <p:spPr>
          <a:xfrm>
            <a:off x="-46483" y="714969"/>
            <a:ext cx="6528053" cy="646986"/>
          </a:xfrm>
          <a:prstGeom prst="roundRect">
            <a:avLst/>
          </a:prstGeom>
          <a:noFill/>
          <a:ln>
            <a:noFill/>
          </a:ln>
        </p:spPr>
        <p:txBody>
          <a:bodyPr wrap="square" rtlCol="0">
            <a:spAutoFit/>
          </a:bodyPr>
          <a:lstStyle/>
          <a:p>
            <a:pPr algn="ctr"/>
            <a:r>
              <a:rPr lang="fr-FR" sz="3200" b="1" dirty="0">
                <a:ln w="19050">
                  <a:noFill/>
                  <a:prstDash val="solid"/>
                </a:ln>
                <a:solidFill>
                  <a:srgbClr val="7030A0"/>
                </a:solidFill>
                <a:latin typeface="Myriad Pro" pitchFamily="34" charset="0"/>
              </a:rPr>
              <a:t>Qu’en est-il des vêtements BIO ?</a:t>
            </a:r>
          </a:p>
        </p:txBody>
      </p:sp>
      <p:sp>
        <p:nvSpPr>
          <p:cNvPr id="13" name="ZoneTexte 12"/>
          <p:cNvSpPr txBox="1"/>
          <p:nvPr/>
        </p:nvSpPr>
        <p:spPr>
          <a:xfrm rot="21126606">
            <a:off x="6094040" y="1258950"/>
            <a:ext cx="1252266" cy="769441"/>
          </a:xfrm>
          <a:prstGeom prst="rect">
            <a:avLst/>
          </a:prstGeom>
          <a:noFill/>
        </p:spPr>
        <p:txBody>
          <a:bodyPr wrap="none" rtlCol="0">
            <a:spAutoFit/>
          </a:bodyPr>
          <a:lstStyle/>
          <a:p>
            <a:r>
              <a:rPr lang="fr-FR" sz="4400" dirty="0">
                <a:solidFill>
                  <a:srgbClr val="7030A0"/>
                </a:solidFill>
                <a:latin typeface="Mistral" panose="03090702030407020403" pitchFamily="66" charset="0"/>
              </a:rPr>
              <a:t>Non !</a:t>
            </a:r>
          </a:p>
        </p:txBody>
      </p:sp>
      <p:sp>
        <p:nvSpPr>
          <p:cNvPr id="3" name="ZoneTexte 2"/>
          <p:cNvSpPr txBox="1"/>
          <p:nvPr/>
        </p:nvSpPr>
        <p:spPr>
          <a:xfrm>
            <a:off x="1043608" y="1382063"/>
            <a:ext cx="5003549" cy="523220"/>
          </a:xfrm>
          <a:prstGeom prst="rect">
            <a:avLst/>
          </a:prstGeom>
          <a:noFill/>
        </p:spPr>
        <p:txBody>
          <a:bodyPr wrap="none" rtlCol="0">
            <a:spAutoFit/>
          </a:bodyPr>
          <a:lstStyle/>
          <a:p>
            <a:r>
              <a:rPr lang="fr-FR" sz="2800" dirty="0">
                <a:solidFill>
                  <a:schemeClr val="accent6">
                    <a:lumMod val="75000"/>
                  </a:schemeClr>
                </a:solidFill>
                <a:latin typeface="Myriad Pro" pitchFamily="34" charset="0"/>
              </a:rPr>
              <a:t>Les vêtements ça peut être BIO ?</a:t>
            </a:r>
          </a:p>
        </p:txBody>
      </p:sp>
      <p:sp>
        <p:nvSpPr>
          <p:cNvPr id="14" name="ZoneTexte 13"/>
          <p:cNvSpPr txBox="1"/>
          <p:nvPr/>
        </p:nvSpPr>
        <p:spPr>
          <a:xfrm>
            <a:off x="4644008" y="2447865"/>
            <a:ext cx="4546104" cy="2246769"/>
          </a:xfrm>
          <a:prstGeom prst="rect">
            <a:avLst/>
          </a:prstGeom>
          <a:solidFill>
            <a:srgbClr val="FFFFFF">
              <a:alpha val="69804"/>
            </a:srgbClr>
          </a:solidFill>
        </p:spPr>
        <p:txBody>
          <a:bodyPr wrap="square" rtlCol="0">
            <a:spAutoFit/>
          </a:bodyPr>
          <a:lstStyle/>
          <a:p>
            <a:pPr algn="ctr"/>
            <a:r>
              <a:rPr lang="fr-FR" sz="4400" dirty="0">
                <a:ln w="19050">
                  <a:noFill/>
                  <a:prstDash val="solid"/>
                </a:ln>
                <a:solidFill>
                  <a:srgbClr val="7030A0"/>
                </a:solidFill>
                <a:latin typeface="Myriad Pro" pitchFamily="34" charset="0"/>
              </a:rPr>
              <a:t>6</a:t>
            </a:r>
            <a:r>
              <a:rPr lang="fr-FR" sz="2400" dirty="0">
                <a:ln w="19050">
                  <a:noFill/>
                  <a:prstDash val="solid"/>
                </a:ln>
                <a:latin typeface="Myriad Pro" pitchFamily="34" charset="0"/>
              </a:rPr>
              <a:t>% </a:t>
            </a:r>
          </a:p>
          <a:p>
            <a:pPr algn="ctr"/>
            <a:r>
              <a:rPr lang="fr-FR" sz="2000" dirty="0">
                <a:ln w="19050">
                  <a:noFill/>
                  <a:prstDash val="solid"/>
                </a:ln>
                <a:latin typeface="Myriad Pro" pitchFamily="34" charset="0"/>
              </a:rPr>
              <a:t>des parents consommant des produits biologiques intègrent le textile dans la liste des produits destinés à leurs enfants</a:t>
            </a:r>
            <a:endParaRPr lang="fr-FR" dirty="0">
              <a:ln w="19050">
                <a:noFill/>
                <a:prstDash val="solid"/>
              </a:ln>
              <a:latin typeface="Myriad Pro" pitchFamily="34" charset="0"/>
            </a:endParaRPr>
          </a:p>
          <a:p>
            <a:pPr algn="just"/>
            <a:endParaRPr lang="fr-FR" dirty="0">
              <a:ln w="19050">
                <a:noFill/>
                <a:prstDash val="solid"/>
              </a:ln>
              <a:latin typeface="Myriad Pro" pitchFamily="34" charset="0"/>
            </a:endParaRPr>
          </a:p>
          <a:p>
            <a:pPr algn="just"/>
            <a:endParaRPr lang="fr-FR" dirty="0">
              <a:ln w="19050">
                <a:noFill/>
                <a:prstDash val="solid"/>
              </a:ln>
              <a:latin typeface="Myriad Pro" pitchFamily="34" charset="0"/>
            </a:endParaRPr>
          </a:p>
        </p:txBody>
      </p:sp>
      <p:sp>
        <p:nvSpPr>
          <p:cNvPr id="21" name="ZoneTexte 20"/>
          <p:cNvSpPr txBox="1"/>
          <p:nvPr/>
        </p:nvSpPr>
        <p:spPr>
          <a:xfrm>
            <a:off x="6017054" y="6204490"/>
            <a:ext cx="3126946" cy="408623"/>
          </a:xfrm>
          <a:prstGeom prst="wedgeRoundRectCallout">
            <a:avLst>
              <a:gd name="adj1" fmla="val -31232"/>
              <a:gd name="adj2" fmla="val 107559"/>
              <a:gd name="adj3" fmla="val 16667"/>
            </a:avLst>
          </a:prstGeom>
          <a:solidFill>
            <a:srgbClr val="FFFFFF">
              <a:alpha val="69804"/>
            </a:srgbClr>
          </a:solidFill>
        </p:spPr>
        <p:txBody>
          <a:bodyPr wrap="square" rtlCol="0">
            <a:spAutoFit/>
          </a:bodyPr>
          <a:lstStyle/>
          <a:p>
            <a:pPr algn="ctr"/>
            <a:r>
              <a:rPr lang="fr-FR" dirty="0">
                <a:latin typeface="Myriad Pro" pitchFamily="34" charset="0"/>
              </a:rPr>
              <a:t>« Hein, les t-shirts c’est BIO ? »</a:t>
            </a:r>
          </a:p>
        </p:txBody>
      </p:sp>
      <p:sp>
        <p:nvSpPr>
          <p:cNvPr id="22" name="ZoneTexte 21"/>
          <p:cNvSpPr txBox="1"/>
          <p:nvPr/>
        </p:nvSpPr>
        <p:spPr>
          <a:xfrm>
            <a:off x="3597052" y="5370220"/>
            <a:ext cx="3103674" cy="715089"/>
          </a:xfrm>
          <a:prstGeom prst="wedgeRoundRectCallout">
            <a:avLst>
              <a:gd name="adj1" fmla="val -32609"/>
              <a:gd name="adj2" fmla="val 104846"/>
              <a:gd name="adj3" fmla="val 16667"/>
            </a:avLst>
          </a:prstGeom>
          <a:solidFill>
            <a:srgbClr val="FFFFFF">
              <a:alpha val="69804"/>
            </a:srgbClr>
          </a:solidFill>
        </p:spPr>
        <p:txBody>
          <a:bodyPr wrap="square" rtlCol="0">
            <a:spAutoFit/>
          </a:bodyPr>
          <a:lstStyle/>
          <a:p>
            <a:pPr algn="ctr"/>
            <a:r>
              <a:rPr lang="fr-FR" dirty="0">
                <a:latin typeface="Myriad Pro" pitchFamily="34" charset="0"/>
              </a:rPr>
              <a:t>« Bizarre un pull BIO, jamais vu et jamais fait attention. »</a:t>
            </a:r>
          </a:p>
        </p:txBody>
      </p:sp>
      <p:sp>
        <p:nvSpPr>
          <p:cNvPr id="23" name="ZoneTexte 22"/>
          <p:cNvSpPr txBox="1"/>
          <p:nvPr/>
        </p:nvSpPr>
        <p:spPr>
          <a:xfrm>
            <a:off x="395536" y="5761816"/>
            <a:ext cx="2808312" cy="646986"/>
          </a:xfrm>
          <a:prstGeom prst="wedgeRoundRectCallout">
            <a:avLst>
              <a:gd name="adj1" fmla="val 36980"/>
              <a:gd name="adj2" fmla="val 114575"/>
              <a:gd name="adj3" fmla="val 16667"/>
            </a:avLst>
          </a:prstGeom>
          <a:solidFill>
            <a:srgbClr val="FFFFFF">
              <a:alpha val="69804"/>
            </a:srgbClr>
          </a:solidFill>
        </p:spPr>
        <p:txBody>
          <a:bodyPr wrap="square" rtlCol="0">
            <a:spAutoFit/>
          </a:bodyPr>
          <a:lstStyle/>
          <a:p>
            <a:pPr algn="ctr"/>
            <a:r>
              <a:rPr lang="fr-FR" sz="1600" dirty="0">
                <a:latin typeface="Myriad Pro" pitchFamily="34" charset="0"/>
              </a:rPr>
              <a:t>« Il y a plus de t-shirts non BIO que de t-shirts BIO. »</a:t>
            </a:r>
          </a:p>
        </p:txBody>
      </p:sp>
      <p:sp>
        <p:nvSpPr>
          <p:cNvPr id="18" name="ZoneTexte 17"/>
          <p:cNvSpPr txBox="1"/>
          <p:nvPr/>
        </p:nvSpPr>
        <p:spPr>
          <a:xfrm>
            <a:off x="15641" y="22091"/>
            <a:ext cx="9051457" cy="511775"/>
          </a:xfrm>
          <a:prstGeom prst="rect">
            <a:avLst/>
          </a:prstGeom>
          <a:noFill/>
        </p:spPr>
        <p:txBody>
          <a:bodyPr wrap="square" lIns="80105" tIns="40053" rIns="80105" bIns="40053" rtlCol="0">
            <a:spAutoFit/>
          </a:bodyPr>
          <a:lstStyle/>
          <a:p>
            <a:r>
              <a:rPr lang="fr-FR" sz="2800" cap="all" spc="350" dirty="0">
                <a:solidFill>
                  <a:schemeClr val="bg1"/>
                </a:solidFill>
                <a:latin typeface="Prototype" pitchFamily="2" charset="0"/>
                <a:cs typeface="Prototype" pitchFamily="2" charset="0"/>
              </a:rPr>
              <a:t>LES Produits : Textiles</a:t>
            </a:r>
          </a:p>
        </p:txBody>
      </p:sp>
    </p:spTree>
    <p:extLst>
      <p:ext uri="{BB962C8B-B14F-4D97-AF65-F5344CB8AC3E}">
        <p14:creationId xmlns:p14="http://schemas.microsoft.com/office/powerpoint/2010/main" val="3706086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BBB706FB-65F5-4DEF-8C61-B5839D3BD79E}"/>
              </a:ext>
            </a:extLst>
          </p:cNvPr>
          <p:cNvGrpSpPr/>
          <p:nvPr/>
        </p:nvGrpSpPr>
        <p:grpSpPr>
          <a:xfrm>
            <a:off x="8213959" y="-179222"/>
            <a:ext cx="955193" cy="914400"/>
            <a:chOff x="8213959" y="-179222"/>
            <a:chExt cx="955193" cy="914400"/>
          </a:xfrm>
        </p:grpSpPr>
        <p:pic>
          <p:nvPicPr>
            <p:cNvPr id="14" name="Graphique 47" descr="Enfants">
              <a:extLst>
                <a:ext uri="{FF2B5EF4-FFF2-40B4-BE49-F238E27FC236}">
                  <a16:creationId xmlns:a16="http://schemas.microsoft.com/office/drawing/2014/main" id="{502FA39C-C313-4B74-B9B3-CA52699FA1F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3959" y="-179222"/>
              <a:ext cx="914400" cy="914400"/>
            </a:xfrm>
            <a:prstGeom prst="rect">
              <a:avLst/>
            </a:prstGeom>
          </p:spPr>
        </p:pic>
        <p:sp>
          <p:nvSpPr>
            <p:cNvPr id="15" name="ZoneTexte 14">
              <a:extLst>
                <a:ext uri="{FF2B5EF4-FFF2-40B4-BE49-F238E27FC236}">
                  <a16:creationId xmlns:a16="http://schemas.microsoft.com/office/drawing/2014/main" id="{CCF8526B-F309-4996-BB16-5BED646356BF}"/>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sp>
        <p:nvSpPr>
          <p:cNvPr id="16" name="ZoneTexte 15"/>
          <p:cNvSpPr txBox="1"/>
          <p:nvPr/>
        </p:nvSpPr>
        <p:spPr>
          <a:xfrm>
            <a:off x="15641" y="22091"/>
            <a:ext cx="9051457" cy="511775"/>
          </a:xfrm>
          <a:prstGeom prst="rect">
            <a:avLst/>
          </a:prstGeom>
          <a:noFill/>
        </p:spPr>
        <p:txBody>
          <a:bodyPr wrap="square" lIns="80105" tIns="40053" rIns="80105" bIns="40053" rtlCol="0">
            <a:spAutoFit/>
          </a:bodyPr>
          <a:lstStyle/>
          <a:p>
            <a:r>
              <a:rPr lang="fr-FR" sz="2800" cap="all" spc="350" dirty="0">
                <a:solidFill>
                  <a:schemeClr val="bg1"/>
                </a:solidFill>
                <a:latin typeface="Prototype" pitchFamily="2" charset="0"/>
                <a:cs typeface="Prototype" pitchFamily="2" charset="0"/>
              </a:rPr>
              <a:t>LES MARQUES</a:t>
            </a:r>
          </a:p>
        </p:txBody>
      </p:sp>
      <p:pic>
        <p:nvPicPr>
          <p:cNvPr id="18"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16200000">
            <a:off x="7132604" y="4858280"/>
            <a:ext cx="1180927" cy="216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059845" y="5448742"/>
            <a:ext cx="1486448" cy="108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192" r="-4842"/>
          <a:stretch/>
        </p:blipFill>
        <p:spPr bwMode="auto">
          <a:xfrm>
            <a:off x="5059845" y="3112292"/>
            <a:ext cx="763843" cy="216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821849" y="3112291"/>
            <a:ext cx="998623" cy="19497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7"/>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897182" y="3112291"/>
            <a:ext cx="745885" cy="216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8"/>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rot="16200000">
            <a:off x="6166794" y="524131"/>
            <a:ext cx="1725381" cy="3070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9"/>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5400000">
            <a:off x="6568895" y="3284257"/>
            <a:ext cx="1375726" cy="10317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ZoneTexte 24"/>
          <p:cNvSpPr txBox="1"/>
          <p:nvPr/>
        </p:nvSpPr>
        <p:spPr>
          <a:xfrm>
            <a:off x="5564433" y="806515"/>
            <a:ext cx="2304256" cy="246221"/>
          </a:xfrm>
          <a:prstGeom prst="rect">
            <a:avLst/>
          </a:prstGeom>
          <a:noFill/>
        </p:spPr>
        <p:txBody>
          <a:bodyPr wrap="square" rtlCol="0">
            <a:spAutoFit/>
          </a:bodyPr>
          <a:lstStyle/>
          <a:p>
            <a:r>
              <a:rPr lang="fr-FR" sz="1000" i="1" u="sng" dirty="0">
                <a:latin typeface="Myriad Pro" pitchFamily="34" charset="0"/>
              </a:rPr>
              <a:t>Eléments apportés par les enfants </a:t>
            </a:r>
          </a:p>
        </p:txBody>
      </p:sp>
    </p:spTree>
    <p:extLst>
      <p:ext uri="{BB962C8B-B14F-4D97-AF65-F5344CB8AC3E}">
        <p14:creationId xmlns:p14="http://schemas.microsoft.com/office/powerpoint/2010/main" val="232905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p:cNvPicPr>
            <a:picLocks noChangeAspect="1" noChangeArrowheads="1"/>
          </p:cNvPicPr>
          <p:nvPr/>
        </p:nvPicPr>
        <p:blipFill>
          <a:blip r:embed="rId3" cstate="print"/>
          <a:srcRect/>
          <a:stretch>
            <a:fillRect/>
          </a:stretch>
        </p:blipFill>
        <p:spPr bwMode="auto">
          <a:xfrm>
            <a:off x="314937" y="1092468"/>
            <a:ext cx="846900" cy="898286"/>
          </a:xfrm>
          <a:prstGeom prst="rect">
            <a:avLst/>
          </a:prstGeom>
          <a:noFill/>
          <a:ln w="9525">
            <a:noFill/>
            <a:miter lim="800000"/>
            <a:headEnd/>
            <a:tailEnd/>
          </a:ln>
        </p:spPr>
      </p:pic>
      <p:pic>
        <p:nvPicPr>
          <p:cNvPr id="1043" name="Picture 19"/>
          <p:cNvPicPr>
            <a:picLocks noChangeAspect="1" noChangeArrowheads="1"/>
          </p:cNvPicPr>
          <p:nvPr/>
        </p:nvPicPr>
        <p:blipFill>
          <a:blip r:embed="rId4" cstate="print"/>
          <a:srcRect/>
          <a:stretch>
            <a:fillRect/>
          </a:stretch>
        </p:blipFill>
        <p:spPr bwMode="auto">
          <a:xfrm>
            <a:off x="332984" y="2123218"/>
            <a:ext cx="776836" cy="823971"/>
          </a:xfrm>
          <a:prstGeom prst="rect">
            <a:avLst/>
          </a:prstGeom>
          <a:noFill/>
          <a:ln w="9525">
            <a:noFill/>
            <a:miter lim="800000"/>
            <a:headEnd/>
            <a:tailEnd/>
          </a:ln>
        </p:spPr>
      </p:pic>
      <p:pic>
        <p:nvPicPr>
          <p:cNvPr id="1044" name="Picture 20"/>
          <p:cNvPicPr>
            <a:picLocks noChangeAspect="1" noChangeArrowheads="1"/>
          </p:cNvPicPr>
          <p:nvPr/>
        </p:nvPicPr>
        <p:blipFill>
          <a:blip r:embed="rId5" cstate="print"/>
          <a:srcRect/>
          <a:stretch>
            <a:fillRect/>
          </a:stretch>
        </p:blipFill>
        <p:spPr bwMode="auto">
          <a:xfrm>
            <a:off x="316986" y="3099445"/>
            <a:ext cx="776836" cy="823971"/>
          </a:xfrm>
          <a:prstGeom prst="rect">
            <a:avLst/>
          </a:prstGeom>
          <a:noFill/>
          <a:ln w="9525">
            <a:noFill/>
            <a:miter lim="800000"/>
            <a:headEnd/>
            <a:tailEnd/>
          </a:ln>
        </p:spPr>
      </p:pic>
      <p:pic>
        <p:nvPicPr>
          <p:cNvPr id="1045" name="Picture 21"/>
          <p:cNvPicPr>
            <a:picLocks noChangeAspect="1" noChangeArrowheads="1"/>
          </p:cNvPicPr>
          <p:nvPr/>
        </p:nvPicPr>
        <p:blipFill>
          <a:blip r:embed="rId6" cstate="print"/>
          <a:srcRect/>
          <a:stretch>
            <a:fillRect/>
          </a:stretch>
        </p:blipFill>
        <p:spPr bwMode="auto">
          <a:xfrm>
            <a:off x="316986" y="4107559"/>
            <a:ext cx="776836" cy="823971"/>
          </a:xfrm>
          <a:prstGeom prst="rect">
            <a:avLst/>
          </a:prstGeom>
          <a:noFill/>
          <a:ln w="9525">
            <a:noFill/>
            <a:miter lim="800000"/>
            <a:headEnd/>
            <a:tailEnd/>
          </a:ln>
        </p:spPr>
      </p:pic>
      <p:pic>
        <p:nvPicPr>
          <p:cNvPr id="1046" name="Picture 22"/>
          <p:cNvPicPr>
            <a:picLocks noChangeAspect="1" noChangeArrowheads="1"/>
          </p:cNvPicPr>
          <p:nvPr/>
        </p:nvPicPr>
        <p:blipFill>
          <a:blip r:embed="rId7" cstate="print"/>
          <a:srcRect/>
          <a:stretch>
            <a:fillRect/>
          </a:stretch>
        </p:blipFill>
        <p:spPr bwMode="auto">
          <a:xfrm>
            <a:off x="273600" y="5067714"/>
            <a:ext cx="822048" cy="871926"/>
          </a:xfrm>
          <a:prstGeom prst="rect">
            <a:avLst/>
          </a:prstGeom>
          <a:noFill/>
          <a:ln w="9525">
            <a:noFill/>
            <a:miter lim="800000"/>
            <a:headEnd/>
            <a:tailEnd/>
          </a:ln>
        </p:spPr>
      </p:pic>
      <p:pic>
        <p:nvPicPr>
          <p:cNvPr id="1047" name="Picture 23"/>
          <p:cNvPicPr>
            <a:picLocks noChangeAspect="1" noChangeArrowheads="1"/>
          </p:cNvPicPr>
          <p:nvPr/>
        </p:nvPicPr>
        <p:blipFill>
          <a:blip r:embed="rId8" cstate="print"/>
          <a:srcRect/>
          <a:stretch>
            <a:fillRect/>
          </a:stretch>
        </p:blipFill>
        <p:spPr bwMode="auto">
          <a:xfrm>
            <a:off x="5280136" y="3169739"/>
            <a:ext cx="778453" cy="825687"/>
          </a:xfrm>
          <a:prstGeom prst="rect">
            <a:avLst/>
          </a:prstGeom>
          <a:noFill/>
          <a:ln w="9525">
            <a:noFill/>
            <a:miter lim="800000"/>
            <a:headEnd/>
            <a:tailEnd/>
          </a:ln>
        </p:spPr>
      </p:pic>
      <p:pic>
        <p:nvPicPr>
          <p:cNvPr id="1049" name="Picture 25"/>
          <p:cNvPicPr>
            <a:picLocks noChangeAspect="1" noChangeArrowheads="1"/>
          </p:cNvPicPr>
          <p:nvPr/>
        </p:nvPicPr>
        <p:blipFill>
          <a:blip r:embed="rId9" cstate="print"/>
          <a:srcRect/>
          <a:stretch>
            <a:fillRect/>
          </a:stretch>
        </p:blipFill>
        <p:spPr bwMode="auto">
          <a:xfrm>
            <a:off x="5254560" y="4859520"/>
            <a:ext cx="829610" cy="879948"/>
          </a:xfrm>
          <a:prstGeom prst="rect">
            <a:avLst/>
          </a:prstGeom>
          <a:noFill/>
          <a:ln w="9525">
            <a:noFill/>
            <a:miter lim="800000"/>
            <a:headEnd/>
            <a:tailEnd/>
          </a:ln>
        </p:spPr>
      </p:pic>
      <p:pic>
        <p:nvPicPr>
          <p:cNvPr id="1054" name="Picture 30"/>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364089" y="1596244"/>
            <a:ext cx="752700" cy="302807"/>
          </a:xfrm>
          <a:prstGeom prst="rect">
            <a:avLst/>
          </a:prstGeom>
          <a:noFill/>
          <a:ln w="9525">
            <a:noFill/>
            <a:miter lim="800000"/>
            <a:headEnd/>
            <a:tailEnd/>
          </a:ln>
        </p:spPr>
      </p:pic>
      <p:pic>
        <p:nvPicPr>
          <p:cNvPr id="1056" name="Picture 32"/>
          <p:cNvPicPr>
            <a:picLocks noChangeAspect="1" noChangeArrowheads="1"/>
          </p:cNvPicPr>
          <p:nvPr/>
        </p:nvPicPr>
        <p:blipFill>
          <a:blip r:embed="rId11" cstate="print"/>
          <a:srcRect/>
          <a:stretch>
            <a:fillRect/>
          </a:stretch>
        </p:blipFill>
        <p:spPr bwMode="auto">
          <a:xfrm>
            <a:off x="7828865" y="1109787"/>
            <a:ext cx="1279641" cy="365359"/>
          </a:xfrm>
          <a:prstGeom prst="rect">
            <a:avLst/>
          </a:prstGeom>
          <a:noFill/>
          <a:ln w="9525">
            <a:noFill/>
            <a:miter lim="800000"/>
            <a:headEnd/>
            <a:tailEnd/>
          </a:ln>
        </p:spPr>
      </p:pic>
      <p:pic>
        <p:nvPicPr>
          <p:cNvPr id="1088" name="Picture 64"/>
          <p:cNvPicPr>
            <a:picLocks noChangeAspect="1" noChangeArrowheads="1"/>
          </p:cNvPicPr>
          <p:nvPr/>
        </p:nvPicPr>
        <p:blipFill>
          <a:blip r:embed="rId12" cstate="print"/>
          <a:srcRect/>
          <a:stretch>
            <a:fillRect/>
          </a:stretch>
        </p:blipFill>
        <p:spPr bwMode="auto">
          <a:xfrm>
            <a:off x="7673345" y="4286274"/>
            <a:ext cx="829017" cy="357222"/>
          </a:xfrm>
          <a:prstGeom prst="rect">
            <a:avLst/>
          </a:prstGeom>
          <a:noFill/>
          <a:ln w="9525">
            <a:noFill/>
            <a:miter lim="800000"/>
            <a:headEnd/>
            <a:tailEnd/>
          </a:ln>
        </p:spPr>
      </p:pic>
      <p:sp>
        <p:nvSpPr>
          <p:cNvPr id="104" name="Rectangle 103"/>
          <p:cNvSpPr/>
          <p:nvPr/>
        </p:nvSpPr>
        <p:spPr>
          <a:xfrm>
            <a:off x="85185" y="-56773"/>
            <a:ext cx="2777904" cy="573345"/>
          </a:xfrm>
          <a:prstGeom prst="rect">
            <a:avLst/>
          </a:prstGeom>
        </p:spPr>
        <p:txBody>
          <a:bodyPr wrap="none" lIns="80119" tIns="40060" rIns="80119" bIns="40060">
            <a:spAutoFit/>
          </a:bodyPr>
          <a:lstStyle/>
          <a:p>
            <a:r>
              <a:rPr lang="fr-FR" sz="3200" dirty="0">
                <a:solidFill>
                  <a:schemeClr val="bg1"/>
                </a:solidFill>
                <a:latin typeface="Prototype" pitchFamily="2" charset="0"/>
                <a:cs typeface="Prototype" pitchFamily="2" charset="0"/>
              </a:rPr>
              <a:t>Les adhérents</a:t>
            </a:r>
          </a:p>
        </p:txBody>
      </p:sp>
      <p:pic>
        <p:nvPicPr>
          <p:cNvPr id="2" name="Image 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148066" y="1052736"/>
            <a:ext cx="1180573" cy="439237"/>
          </a:xfrm>
          <a:prstGeom prst="rect">
            <a:avLst/>
          </a:prstGeom>
        </p:spPr>
      </p:pic>
      <p:pic>
        <p:nvPicPr>
          <p:cNvPr id="3" name="Image 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40344" y="1112938"/>
            <a:ext cx="739368" cy="784230"/>
          </a:xfrm>
          <a:prstGeom prst="rect">
            <a:avLst/>
          </a:prstGeom>
        </p:spPr>
      </p:pic>
      <p:pic>
        <p:nvPicPr>
          <p:cNvPr id="4" name="Image 3"/>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123730" y="1541611"/>
            <a:ext cx="830611" cy="469904"/>
          </a:xfrm>
          <a:prstGeom prst="rect">
            <a:avLst/>
          </a:prstGeom>
        </p:spPr>
      </p:pic>
      <p:pic>
        <p:nvPicPr>
          <p:cNvPr id="5" name="Image 4"/>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267744" y="1084122"/>
            <a:ext cx="497903" cy="457488"/>
          </a:xfrm>
          <a:prstGeom prst="rect">
            <a:avLst/>
          </a:prstGeom>
        </p:spPr>
      </p:pic>
      <p:pic>
        <p:nvPicPr>
          <p:cNvPr id="6" name="Image 5"/>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444208" y="1122061"/>
            <a:ext cx="1266458" cy="641117"/>
          </a:xfrm>
          <a:prstGeom prst="rect">
            <a:avLst/>
          </a:prstGeom>
        </p:spPr>
      </p:pic>
      <p:pic>
        <p:nvPicPr>
          <p:cNvPr id="8" name="Image 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4067945" y="1084122"/>
            <a:ext cx="881059" cy="284817"/>
          </a:xfrm>
          <a:prstGeom prst="rect">
            <a:avLst/>
          </a:prstGeom>
        </p:spPr>
      </p:pic>
      <p:pic>
        <p:nvPicPr>
          <p:cNvPr id="9" name="Image 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139952" y="1547152"/>
            <a:ext cx="715524" cy="328931"/>
          </a:xfrm>
          <a:prstGeom prst="rect">
            <a:avLst/>
          </a:prstGeom>
        </p:spPr>
      </p:pic>
      <p:pic>
        <p:nvPicPr>
          <p:cNvPr id="11" name="Image 10"/>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270066" y="2128473"/>
            <a:ext cx="709646" cy="755009"/>
          </a:xfrm>
          <a:prstGeom prst="rect">
            <a:avLst/>
          </a:prstGeom>
        </p:spPr>
      </p:pic>
      <p:pic>
        <p:nvPicPr>
          <p:cNvPr id="12" name="Image 11"/>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2405024" y="2123511"/>
            <a:ext cx="438784" cy="467920"/>
          </a:xfrm>
          <a:prstGeom prst="rect">
            <a:avLst/>
          </a:prstGeom>
        </p:spPr>
      </p:pic>
      <p:pic>
        <p:nvPicPr>
          <p:cNvPr id="13" name="Image 12"/>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2273838" y="2563680"/>
            <a:ext cx="785996" cy="319802"/>
          </a:xfrm>
          <a:prstGeom prst="rect">
            <a:avLst/>
          </a:prstGeom>
        </p:spPr>
      </p:pic>
      <p:pic>
        <p:nvPicPr>
          <p:cNvPr id="14" name="Image 13"/>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386348" y="2038238"/>
            <a:ext cx="1057860" cy="792180"/>
          </a:xfrm>
          <a:prstGeom prst="rect">
            <a:avLst/>
          </a:prstGeom>
        </p:spPr>
      </p:pic>
      <p:pic>
        <p:nvPicPr>
          <p:cNvPr id="18" name="Image 17"/>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2771800" y="3024563"/>
            <a:ext cx="808324" cy="898855"/>
          </a:xfrm>
          <a:prstGeom prst="rect">
            <a:avLst/>
          </a:prstGeom>
        </p:spPr>
      </p:pic>
      <p:pic>
        <p:nvPicPr>
          <p:cNvPr id="20" name="Image 19"/>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218581" y="3133054"/>
            <a:ext cx="1625229" cy="665627"/>
          </a:xfrm>
          <a:prstGeom prst="rect">
            <a:avLst/>
          </a:prstGeom>
        </p:spPr>
      </p:pic>
      <p:pic>
        <p:nvPicPr>
          <p:cNvPr id="26" name="Image 25"/>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3851920" y="3995426"/>
            <a:ext cx="1081428" cy="427711"/>
          </a:xfrm>
          <a:prstGeom prst="rect">
            <a:avLst/>
          </a:prstGeom>
        </p:spPr>
      </p:pic>
      <p:pic>
        <p:nvPicPr>
          <p:cNvPr id="27" name="Image 26"/>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115616" y="4571490"/>
            <a:ext cx="1130232" cy="216665"/>
          </a:xfrm>
          <a:prstGeom prst="rect">
            <a:avLst/>
          </a:prstGeom>
        </p:spPr>
      </p:pic>
      <p:pic>
        <p:nvPicPr>
          <p:cNvPr id="28" name="Image 27"/>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1209521" y="4020266"/>
            <a:ext cx="898021" cy="479214"/>
          </a:xfrm>
          <a:prstGeom prst="rect">
            <a:avLst/>
          </a:prstGeom>
        </p:spPr>
      </p:pic>
      <p:pic>
        <p:nvPicPr>
          <p:cNvPr id="29" name="Image 28"/>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2316149" y="4448228"/>
            <a:ext cx="455653" cy="483300"/>
          </a:xfrm>
          <a:prstGeom prst="rect">
            <a:avLst/>
          </a:prstGeom>
        </p:spPr>
      </p:pic>
      <p:pic>
        <p:nvPicPr>
          <p:cNvPr id="30" name="Image 29"/>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2267744" y="4067434"/>
            <a:ext cx="1412905" cy="288249"/>
          </a:xfrm>
          <a:prstGeom prst="rect">
            <a:avLst/>
          </a:prstGeom>
        </p:spPr>
      </p:pic>
      <p:pic>
        <p:nvPicPr>
          <p:cNvPr id="1026" name="Picture 2"/>
          <p:cNvPicPr>
            <a:picLocks noChangeAspect="1" noChangeArrowheads="1"/>
          </p:cNvPicPr>
          <p:nvPr/>
        </p:nvPicPr>
        <p:blipFill rotWithShape="1">
          <a:blip r:embed="rId31" cstate="email">
            <a:extLst>
              <a:ext uri="{28A0092B-C50C-407E-A947-70E740481C1C}">
                <a14:useLocalDpi xmlns:a14="http://schemas.microsoft.com/office/drawing/2010/main"/>
              </a:ext>
            </a:extLst>
          </a:blip>
          <a:srcRect/>
          <a:stretch/>
        </p:blipFill>
        <p:spPr bwMode="auto">
          <a:xfrm>
            <a:off x="3809553" y="4499482"/>
            <a:ext cx="618433" cy="3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0" name="Image 1129"/>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1637018" y="5098780"/>
            <a:ext cx="1462580" cy="404899"/>
          </a:xfrm>
          <a:prstGeom prst="rect">
            <a:avLst/>
          </a:prstGeom>
        </p:spPr>
      </p:pic>
      <p:pic>
        <p:nvPicPr>
          <p:cNvPr id="1132" name="Image 1131"/>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4067944" y="5969739"/>
            <a:ext cx="854740" cy="689981"/>
          </a:xfrm>
          <a:prstGeom prst="rect">
            <a:avLst/>
          </a:prstGeom>
        </p:spPr>
      </p:pic>
      <p:sp>
        <p:nvSpPr>
          <p:cNvPr id="1133" name="AutoShape 5" descr="data:image/jpeg;base64,/9j/4AAQSkZJRgABAQAAAQABAAD/2wCEAAkGBhQQEBQUEBQWFBUUFxwUFRUUGBwXFxQYFR0YFhQVFRgYHSYeFxolGRQXHy8gJCcpLCwsFR4xNTAqNSYsLCkBCQoKDgwOGg8PGiwkHyQ0LCwxNjA0LCw2LCwqLCwqLSksNDApMjQtLC8sLCwsLC8pLDQvLywsLCwsLSwsLCwpLP/AABEIALoBDwMBIgACEQEDEQH/xAAcAAEAAgIDAQAAAAAAAAAAAAAABgcBBQIECAP/xABLEAACAQICBgYGBAwEBAcAAAABAgADEQQhBQYHEjFBE1FhcYGRIjJCcqGxFFJikiMkMzRDU3OCssHR8JOiwtIWF1RjFSVEg7Ph8f/EABsBAAIDAQEBAAAAAAAAAAAAAAAFAwQGAgEH/8QAPBEAAQMCBAIHBwMDAwUBAAAAAQACAwQRBRIhMUFRBhMiYXGBkRQyobHB0fAVI1I0QuFicrIkMzWS8Rb/2gAMAwEAAhEDEQA/ALxiIghIiIISIiCEiIghIidXHaTpUF3q1RKa9bsF8r8Z6BfZeE23XaiQbSu1zCUrikKlc/ZG6v3nsfIGRTSO2PEvcUadOkOs3qMPE2X/ACy0yjmfwt4qu+qibxVyThUrKouxAHabfOee8brtja3r4mr3I3Rjyp2mnrVmc3clj1sSx+MtNw139zlWdiDeDV6Lr604RPXxNAd9Vf6zovtBwC/+qp+G8fkJ5/iSjDWcXFRHEH8AFfR2laP/AOoH3Kn+yZG0nR//AFA+5UH+mUJE6/To+Z+H2XPt8nIfnmvQNPX/AADcMVTHeSPmBO/h9ZMLU9TEUWv1VFP855vgicnDWcHFdDEHcQF6gVwRcG46xOU8xUMU9M3R2Q9aEr8jN3gtfsdS9XEO3ZUtU/jBPxkLsNd/a4KVuIN4hegolQ6O2y11sK9GnUHWhNNvjvA/CSzRW1XBVrCozUG6qq+jf31uPE2lV9JKzceissqoncVMonxw2LSqoam6up4MpDA+Iyn2vKuyspERBCREQQkREEJERBCREQQkREEJETW6c1hoYKnv4hwo5DiznqVRmf7vaegFxsF4SALlbKR/WHXnC4K4qvvVP1dP0n/e5L4kSstZ9qOIxN0oXoUjl6J/CMPtOPV7l8zIUT8Y0hw8nWT0S2WuA0jU507taxNYlcOBh06xZqh/eOQ8B4yF4nFvVbfqOzseLO28fM5z5RGkcLI/dCXPlfIe0UiIkqjWPKbnQ2qdfFoXpBN0MVuzAZixOVieYmnvLO2a/mbftW/hSIOkWIy4dRmeG2a4Guu6vUEDZ5cj9lBtP6t1MEUFUoS4JG4SbbpF73Az9Kanyk72pevh/df5pILJ8CrJa2gjqJfede9tNnEfRcVsTYZ3MbsPskyFjdk42X6s0sZVqnEJvrTVbKSQN5ibE2Ivkhy7ZUrsVeJeop7X4n7LYYV0dhbSe319y3cNGlwdAT48By4qEbsxuz0MmqOCA3RhqH+GpPxzkT132bURQethF6N6al2QX3GUZtYH1Wtc5ZdnOUhWVsXazh3dZWxBgdURD1LoydA4E6eOp+SqSY8pzYTjNJRVjauLO3zHIrIYxhUuGVBhfqNweY+/NIERLiULs4DSdXDtv0ajU260bdv324jvk50FtgrU7Li0FZfrpZKg7x6rfCV7EhkgZJ7wUscz4/dK9FaB1tw2NH4CoC1rmm3o1F71OfiLjtm4nmClVKsGUlSMwQSCD1gjMSfasbWqtKyYwGqnDpB+UX3hwqfA98VzYe5useqZQ1wOj9FcMTqaM0rSxNMVKDh0PNeR6iOIPYc524sItoUwBvqEiIni9SIiCEiIghJgmZld7Q9ovQb2HwjfhuFSoP0XWq/b/h7+EkUTpXZWqOSRsbczlsNdto1PBXpUbVMRwI9ml2vbifs+dudN6S0nUxNU1K7mo55tyHUBwUdg4TrM9ySTcnMkm5J6z2zE0NPTNhGm6RzVDpTrskTHlMyyq6REx5QQsxEQQks3ZofxR/2rfwpKx8pZuzP80f8Aan+FJkOmX/jD/uamuE/1A8CtbtS9fD+6/wA0kFtLE2jaKq1moGjTepuhwdxS1rlLXsMuBkLq6vYhFLNQqKqi5JQgADiSbZCd9GKqBmGQsc9oOulxf3ivMSjeal5ANtPkF0QJYOo+odbE0ekqVqlCjUzCUyQ1UDLePIDiBcG+fjX89Hav7hwlDo/V6JN3u3RaKYoc0z8+4J+a+qYviDoKGH2e1nAa8gALWUUfZRRSz4avXpVVzRyQwB5XAAPxkx0gt6FQH9WwP3TeVK2rWlBj94dJv9Jfpt78Ha/G9/Vt7NuGVpbmP/I1Pcb5GWobWdZtlm8SDw6LNMJOOnDbQ/S/ovNE4zkJxMv9Hg79w8NPqp+njmfsD+7temiRExNSvmizEx5TMEJETHlBC2eg9Ya2Cq9Jh3Kn2lOauOpl5/PqtLq1P15paQWw/B1gLtSJ/wAyH2l+I58r0HPrhcU1J1emxRlN1ZTYgjqMqVFK2YcirMFS6LTgvTsSG6ha+rjl6KtZcQozHAVQOLr1HrXlx4cJlM/JG6N2VyeMe17czUiInC7SImv09phMJh6lapwQXtzYnJVHaSQPGegEmwXhIAuVGdpGuv0On0VE/h6gyI/RJwL+8eA8TyzpRmubkm5zJ4k9vbOzpPST4ms9Wqbu53j2dQHYBYAdQnVmkpoBCy3HikE8xldfgkREsqukREEJERBCREQQl5OtRdYsPhsOyVqm4xqFgN1jkVUXuqkcQZBYi3E8NixGDqJSQLg6b6eIKsU9Q6nfnbure/43wX68fdf/AGTTa3a4UKmEenh6m+1QhSArCy3uxzUchb96V1Ez9N0NoaeZswc8lpBsSLaa69lXpMWmkaWEDXx+6zvSZaobRqmBTonTpaQPoi9mS+Z3TaxF7mx6+MhkyDaOK3C+uf1sJyu48imuF4+2GD2SsZni4c2+H59laektsilCMPRYORYNUIsp691b73dcTq4zbGzoUTDjNd0szk8RYmwUfOVteLxezC6xzu28Aev0TaTGMDjZeKFznd+nqc30QtMXiJoaWmZTRiNn/wBWOxHEZsQnM82/wA5BIiJZS9IiIISIiCEiIghfXDYpqTq9NirIQysMiCOYl86j62rpChvGwqplVQcjyZfsn4WI5Z0DabfVfWB8DiUrJcj1ai/XQ23l7+Y7QJUq6cTN03H5ZWqafqna7Fei4nxwmKWqivTO8rqHUjmGzB8p9pnE+SVHth0/v1kwqnKmOkqe+3qA9y5/vy2qjgAk5AC57hxnmvTGkTiMRVrNxqOz9wJ9EeAsPCMcPjzSZjwVCukysyjiunMeUzEepMkRJFqbq19Mqk1L9FTzflvE8EB5dZ7O8SrWVcVHC6eU2a38t4lSRROleGN3K1ejNB18SfwNIuBkTkFHexsPjNx/y6xfVT7t/wD+rSz7JRp+zTRB2KqgfATRvr9gw1ukY/aCMV+V586//VYpWPJooLtHcXepGif/AKbTRNHXP18QFW+lNXa+GzrUiq/WFmX7y3A8ZrfKXTi9PUFwzViyvSItlnvk5blus9R8cpTuLrB6jMqhAxJCLeyjkBNR0fxipxFj/aIspbpfYE8RY6gjj9EtrqWOAjI6918Ykw/5a1gjM1VMlLbqhmJsL2F7Z8pyw+zZ+i361ZaZC7xUKX3QBchjvAXHZfhLR6R4YBfrhvbY7+ijFBUfxUNn0p0C3AT6YTD72Z4fOTTUbVdMdVqCqWCU1B9CwJLEhRcg2FgfKSVmJdU/qohd3yVNrS9wY3dQz6Aesf34T51MIy8ge6XouzbBAW3HPb0j/wBZGdbdnIoUmrYVmKoLvTfMhRxZD2dR5c5RGI1TNXWIVh9HMwZtCqsmJ3cXh+a+I/mJ3NXtWamNLimyruWuWv7V7WsD9WNxiUHs5qHuytG9+CgiY6U5WC5Wm8pmS6rs3rCqiK6sCCzVLEKljYDrZj1DqnYxezCoq3pVldh7JUpfuO8c++0onpJhgLR1w18fDXTTzVv9PqNewdFCI8p9K1FkZlcFWU2YHiCOIM3WgdT6+LG8tkp/Xe+furxb5dsaVFZBTRddM8BvP7c/JV44nyOysFytFJponZz01KnUatuh1DhQlyN4A2uW7eqfWtsucD0K4LdTIVHmGNvKTXQuFalhqNN8mSmqtbPNQAc5hse6Us6hpw6btX101tb/AFBOaHDTnIqG6cPwKmtKYQUa9WmDcI7KCciQpIBPlOsBNrrIpONrgfrW+ZjC4TMKoJYmwsLkk8APGat2IiGmjc7Vzmg/DdI5rNeQOZXQXCMeXnMNhWHLyzlhaO2X4mooaoyUb+y12Yd4XIecxpPZliaSlqZWsBnZLhvBTx8DeUP1WpvfILfneuuomtmyquYmyxWFve9wwy6sxyM1xEdUdayqbcaEbhRA3XHymYiXV6rc2Paf6Si+Gc3NL00v9RjmB3N/GJY08+6haU+j6QoNfJm6Ju6p6PwYqfCegRM/XRZJbjjqnlHJnjseGi0uueM6LR+JYceiZR3sN0fxTzwZfW0o/wDleI7k/wDkSULLuGjsE96p157YHckRMeUZpesy1dnuGC4FSOLs7Hz3B8EEqqWTs10mGoNRPrU23gOtX5+DX8xMf0zjkfht2bBwJ8NR8yE2whwFRrxBXS2naSYGlQGSFekb7RuQoPduk+M6erOoq4rDirUdk3mIUKBmq5XN+2/lJLrvqw2LRXpW6WnewyG+p4rc5Agi4vlmeuRihrRjsMq0RRChAECmk98suvM9vbEuGVEsuERwYa9rZATmuQDx11Gt9NfJW6iNrapz6gEtOy3P/LGla3T1bXvay2v1yG6zaHXCYk0kZmAVWu1gfSF+WUtjQuIqVMPTesu7UZbstitjc+ycxkB5yt9ow/Hm/Zr8j/SedG8Urp8QfT1MmYAO5WuCBfQIxCmhZAJI22uQrUp8BIHrRr6jpWoUUbMGn0hYAcbPZbEkEXAzk7oeqvcJRNU+ke/+Zi7ojhlPWVEkk4vkykeNzr8FYxSofExrWHe91scOtlHdeTbUbQ+NqI7Yep9HpORvVCASxW+SC18rnO4EhNBvRHYPlL+0FSVMLQCeqKSWt7oN5o8hdM4u3ufms/RQiR5JOyjdTVPHU/To493dc9yrfca3I+kwse7yksxtPeouDzRgR3g3lYPp/SQxpX8Jvb9hS3fQK3yFrerb2urO8tLFfk390/IySMg3tdMqdzXZsoI8V55C3HhJNsvFmxA9z5vIyp4d0k+zA3bE/ufN4qrr/pdRy7P/ACCoYV/Ut8/kVIda9ZfoNNCF32ckKCbDK1ybd48599WdNfTMOKpUId4qQDcXXmOyxEjO1L1cP31Pkk2ezj8y/wDdb5LEE2HU7cBZVhv7hda/ddwty4LRNqJDXGK/Zt9AtFrPoha2lkp8BVCF7dQB3j37qSeYnEJhqLMRu06S8AOAUWAA8gJDtN4wUdNUXbJdxVJ6t/pEv/mks07oz6Th6lK9i4sCeRBDLfsuBee4o8vZQxzkiLI2/rZx8QLIpxldMWe9c/LT4qHJtRPSZ0B0d+TEvbrv6pPZ8ZO8PiVqIrobqwDKesEXBlQf8I4sPudA972uB6Hfv+rbxlraFwBw+HpUiblECk9Z4m3ZcmWelFFhlPHG6iIzHcA3uOZ1P+VHhs1Q9zhNe3eLaqsNMU/x3EnqqsPMn+knmyvQinfxLC5B6Onf2cgXYdvpAX7+uQTS5/HMT+1b5mWTsoxobD1KXtI+9b7LgWPmrTTC5ezN/Ftv/UJFC0GrObmVsdYNaayVxhsFR6WrYFyfUphvV3rEcs8yBmON8tzhsU9OgHxjUkYC7lDZF8WM+GntJHCUmqUqDVWY5imvO1t6oQL2sAL2PKV5V0dpDSr3qKUQZgPenTX3VIux7c+8SRzy08yr0kro3aXcTsOAWu120lh8RijUwwOYs7EWWow9pQcxlxJ42HjEMalm7xNlXoNTZlcbrKd1geIIyIM1+PbMD+8//wAkuFOcaod97pE55c8uK6sTHlMzYLpZRypBHEZjvGYnpvCV+kpq44Mob7wB/nPMc9Iatn8Tw1+PQ07/AHFinExo0+KZ4edXBdHX3Dmpo3FAZ2plvuEP/pnn2enMXhhUpujcHUoe5gQfgZ5oxWGak7039ZGKN2FTY/EGe4a7suavMQbq1y+UREapak7WjNJvhqq1KRsy+RHNSOYM6sTiSNsjSx4uDoR3L1ri03G6tjQ2vOHxCgVGFGpzVzZSfssciOw2M3y4tLXDrbsYW+comY3eyYOq6DU8j80MhaOVs1vDUfFO48Zka2z2g/BXTjtZcNQH4Ssl/qqd5vurcyr9bNMLi8S1SmGC7oUbwsTug52BNuM09ojfB+jVPhjzK1xc4i2ugse7/KqVeIyVAykABWo20HCIBZnewHqoeXvWlW1GuSes3+M4xL2F4JTYYXmC93Wvc32v3DmoamskqLB9tF2MJiN3I8D8JZGqG0MYemtHEhii5I6C5VeSst8wORHlKvtPrTxBXh5Ge1mHGR/WwmzuPeq0cjo3ZmK7NIbT8KiE0t+o9vRXdZRflvFrWHdedbFbUsPuEKlViVscgouRbm15VlKlVai1YUmNJCFapwUFjYC54m5HDhfOdJ8YxFuHdFzaGre62gVg1k/cF9sXWsN0ceB7pvNRNPUsI1Y12K7wQLZWa5UtfgMuIkViMpMIhlpHUjybOtcjfQg/RRU8pgeHt3ClWu2stLGCkKO/6G9cstvW3bWzP1TO/qZrTh8LhSlZiG6RmChWbIhQMwLcjINEhkwClfQtobuyA3313J5d/JWG10gmM+lyt3rfplMXiekpb27uKvpCxuN6+VzlnN/q3tDCIKeL3iFyWqoJNuQdeN+0ZnmOcgsSSfA6OelbSSNu1ux4jzXjKyVkplB1O6tyrrzg1W/S732VVi3kQPjOpR2i4Y0wzl1Y39AKSQLkC5yF7AHjzlXREjOhOHhtiXnzHpsrZxicm9h+ea2OlNIipiqtVL7ruzAEWNj18c5s9B6bqYWqtWi2Y4g33WU8VYf3a15G53ThKtKmlVkZadQncZhk+7a+72Z8efhHdXhjXsb1RsWgAd4H1Slxc52cb7q5tGbTMLUUdKWotzDKWXwZQcu+0+mO2k4Omt0Zqp5BFI8ywAEpVceOYPhDY8cgfGK/Zay9sny+6te3zWtYLdax6c+lV2rMi072Flz4ZAsfaawAvYcB1SN1am8xMzUrFuPlPnaOqCh9nu9+rj8FT1JLjukREaL1M56Y0Zh+jo00+oir91QP5Tz5qpoz6TjaFK1w1QFvdX0n/wAqmejBE+JO1a1NcPbo5yyZSW1bQXQYzpQPQxA37/bWwcfwt+8Zds0Gu2rYx2EemPXX06R+2L2B7CCV8b8pSpZuqkBO3FWqmLrIyBuvPkxOdRCpIYEEGxBvcEZEHqIM4zSpAsTMRBCx5TnTpljZQWJ4AC5PcAJxm71LP4/Q94/wtK1XMYIHygXygn0F1JEzO9reZAXQXQtc8KFX/Db/AGz5YjR9SmL1KbqOtkZR5kS8a1YIpZzZVBLE8ABmSeyfPC42nWXepOrrwup3h3G3ynzpvTie2c04y+J+dk/ODM2z6qi4k22g6tJRC16KhQzbrqMlBNyrADhexBA7O2QoCbekxenqaMVg0bxHEHl9kviwuomqhSxi7j6W5+CwBLE1R2Zq6LicewWlbfFMMBdeIao4NlW2dgb9ZHCaHVfUbEY/0l/B0wbGo97E8wg4sfIdssF9mJbDrQfG1jTS5VAqhATnw4nPhc5crRc7Fp5gcjLDhzWomwCgpC1kk9337WhIHhbj4lR7XXaBRag2DwVNTSK7he1kAHKkveB6R8AeMrnykw1o2cV8EpqKRWpDiyghk7WXPLtBPbaRFhJ8OxBubqJG5XH4qvi+A2hNZRydZGN+Bb/jnpceC4zEzebfRequJxK71Kmd08Hc7qnuvmfAGOp6mGnZnmcGjmTZY9kbpDZguVp/KZkkr7P8YouFV+xHBPkbXmkp6OqtVFEI3SE7u4fRN+r0rW8ZDBiFLUAuika4DU2I0HM8l2+CVlg5pC6sTfYjUrFU032QcQoUMGYljZQAt+ZmcdqViKFA1qu4qra437tnYAZCxNzwvIhi1E4gCZpubDUankF0aWYXu06arQT6UaBdlVRdmIUDrJNgPOYAkt1a2cYnGKKhIo0j6rOCSw61TiR2kjsvKtXi4jeYoW5iN+QWooOjQfAKqtk6th24k/nmVJNX9nNDB0/pOlGT0c+jJ/Bp2N+sbsGV+uaDX/XtccFo0aYWkjbwdsnYgFQVHsLZuHE5cOElumdmdfFBelxzVCihVD0/RFha+T8TzOZlc6x6qV8AwWuuTeq6klGt1HKx7CLygMRc2XrJ2Ej5eStxYDBUw9VSzjrORBF+65+y0kxORExNQx7ZGhzTcFYmaF8EhikFnDQhJiZidqJYmYnZ0do98RWSlSG87tuqO08z2AXJ7AZ4SALlegX0VhbG9BXerimGSjoqfebGofAbo/eMtYToaB0QuEw9OjT4Itr/AFjxZj2kknxmwmZqJetkLloYI+rYGpMGZiQKZVXtU1LNzjKC5H8uo+FUdnAN4HrMrG09QOgIIIuDkQeBB4gyl9oOoBwjGvhxegfWX9ST/o6jy4HldzRVVx1b/L7JTWU1v3G+ag8REapak3Gp/wCfYf3/AORmmm51P/PqHv8A8jKGJ/0c3+x3/Eqan/7rPEfNWpp2mWwtcKCSaTgAC5JKmwAHGRrZzoetRFV6qsgfdCq2RJF7tunhxtJVpHEGnQqOtrojOL8LqCRfsynHRWkkxNFatPgw4c1IyZT2g/3nPiUFZPDhssLWjI9wBPIjUDzt81sXxMdUNeTqAdFG9pWOVcMtK/pO4YDqVL3PmQJAtD6POIr0qK/pHVL9W8bE+AufCbnX7RD0sQajEslXNWOe6R+jPdy7O4zW6s40UMZQqMfRSopY9S3sx8rzbU1PHBhcDY3ZmuJcT3nh5beSa9HXl1VVPtZ7W2b4a/WyvyvVpYHCk23aVBMlHUoyA7T8zItq9pXSeNqiqVp4fDXuA6XZl6lzDE29r0R3yavTV1swDKbGxzBtmD5gGQDXTX3EU6jYfCUKitwNVkJJ7aS2II+0b93OMJSG2JOncqNAx05dGxgLzxdwHPXj369wUo1m1pw+CQ/SGBJGVIWZnHD1fq9psJQOMqKzsaa7iFiVS+9ugm4W9s7Dnab3SWqONWg2LxCtYsN7fJNXPLfYHMC9hnnnwtI5F08z3OGlrahbbCMOpoIn5X576O5eFlI9RtAjE1y1QXp0gGZeTE+qp7MiT7vbLI0rpalhKW/VO6OAAFyTyCj+wJEdl2IH4wvtHcbw9IfAkec7G0rRdSrTp1EBZae8HAzsG3bNbq9Gx6riL8WH6hjraWqdlYLD1bf1J0uvmdPanpHSQi51+dvkvvQ2lYZr7y1UyuLqDc9XosbH4SL6L0w+L0rRq1MrvZVHBVAO6o/rzJJkew2FeobU1LkAkhRcgAXJNhwE2WqH59h/f/kZqv0Ohw+CofTjtFjhqb2Fjtyv9Er9tmnexr9rj5q4KtRVUs5ACgsSeAAFyfK8rzXPW+liqIpYcsfT3nJG6CFBta+ZzIP7sl+tptgcRb9WfjYGU6Jk+imFxTRvrXXzRk5RwuG3ufVO6mf/AKmKnPuuIv4E2Uk1B0EuMxqJUF0QGq45ELaynsLFb9l5cetGsKYDD9IV3jcJTQZbzG+6OwZE+Eq7ZLjRT0hut+lpsg94FXHwQy48TTQ2d13jTuynd3iuWZWwJva4yzzj2kF4iRutJ0hktXNbILsAFhtf82Ud1U0hpCuxqYunSo0SPRSzCqeo2LGw97PsnW2haxYRMPUoVz0lRhlTS28jey5PBLHPPM9RkZ1l2lV8Q5oYFHpj1d7dPTNyO6o/J/PukO03q3iMIEbEoV6UFhc3NxxDdTZg27e+0clRZpazXmSrNHhAknbLUERk6ta066a/nHwWpacZyvOM0WAvc6nIPAm3oFmum8TGYg1zdy0X9SPkEiIj5YhJcuzHUs4an9IrratUFlU8aaHPMcmbn1Cw65qNm+z0krisWtgPSo0mHHqqODy5gePVLTtE1bVX/bZ5/ZNaOmt23eSATMRFSZpERBCThUphgQQCCLEEXBB4g9c5xBCqTXfZe1PerYFSycWojNk6zT+sv2eI5X5VwZ6hIkP1u2b0cbepTtRrnPeA9Fz/ANxRxP2hn3xrT19uzJ6pbUUV+1H6KjpuNT/z7D+//Iz5ad1ar4J92vTK39Vxmje63Ans49k11OoVIKkgjgQbEdxHCMKiMVNO+Np94EX8RZLmExPBcNirr03lha/7KoP8jSutRtY/o1bo6htSqm1zwR+Ct3HgfA8pGalVm9Yk9pN/nOJEzOHdF46aklpZn5xJbha1tiNTqr8+JOklbI0Wy/FXTrBhqNSg6YllRWHrMQN0jgwvzBlOVqe6zKCGAJAZfVa3MdhnCrVZjdiWPWxucu0mcJ1hvRv2OnfA+UuDtdrBp5jX1V6nx6Snqm1MbbW0P+oHgfp3qy9SNpwo01oY2+6vopVAuQo4K4GZA5EX/nJ/S1uwbLvDE0bdtRQfIkGedrzO9ODR1sPZy5hzWndUYHXHretMTjuCP8fI+SujWTaZg0pulO2JLAqVXKnY5EM5HDuvKYduOVuzM285i84y3SYZK+QS1NgBsPuqNbjVJR076bDiXF+jnHTTuGmvfb1Xe0Lpd8LWWrTzIyKngynip/ryIB5S1NE624fEKCtQI3NKhCsD2XybvEp2J3jPR6mxSz3EteNLjlyI4rJ0lfJTaDUcld9bSVGiCz1KaDiSWAv8czK4pYvD/wDitOpQO7S37kt6KhiDvFb8FueduJ5SLbvVMynhvRdlEJP3XOL2lp4Cx421uRw1UtRiTpi3sgWN1aWtWseGfCVkSujOyWVVO9c3GWWUq28RGuD4PFhcLoo3F1zfW3IBVqqrdUvDyLW5L74bENTZXQlWU7ykcQRmD8JcOq+1ChXRVxTCjWAsS2VNz1q3s9x+MpcTlvRZU4ZPTvL6cZmnhyW9psaoMUgbFiBySN0Duf5xB8ivSDadwwG8a9EDr6RPneQLaFrzhK2HbD0x07HMOMkpkcGDe0e7IgnOVZvTF5C2mrJ+xkyjmV3mwfDyJjP1hGoDefl9wskzjE3mrmpmIx7fgksl7NVfJB12PtHsF/Caanhjo4Qy+g+JWHxGulxOqdO4anYchwC01KkzsFUFmJsAoJJJ4AAcTLW1G2Y9EVr40AuLFKPEIeTPyZuzgO3lJdVdRKGAAZR0lW1jVYDez4hB7A7s+smSSUKmuL+zHoFLT0Yb2n7pERFiYJERBCREQQkREEJERBC+OLwaVUKVVV1bIqwuD3gyvNYdj1N7vg36M/q3uyHubNl8d7wlkxJYpnxG7SopImSDtBecNM6s4jBm2IpMo5PxQ9zjLwmsnqB6YYEEAg8QRcHvEiul9mWCxFyKfQsfao+iL+4br8BGkeIjZ49EvkoDuw+qomJYWlNjmIS5w9VKo6nvTb+anzEiekdUsXh/yuHqADiwUsv3kuPjLzKiJ/uuVJ8EjNwtRMxEnUKREQQkREELEzEQQkxMzKi5sMz1C5PlBCxE3mjtSMbX/J4eoB9Zx0Y83Iv4SWaL2M1GscTXVBzWkN8/eawHkZXfUxM3cpmQSP2CrebvQepmKxhHQ0iEP6R/RTvBI9L90GXFobZ7g8LYrSFRx7dX0z3gH0R4ASSBZQkxHhGPVXo6Di8+igeruyWhQs2KPTvx3eFIH3eL+OXZJ1TpBQAoAAFgBkAOoDkJziLJJXyG7jdMI42xizQkREjUiREQQkREEJERBCREQQkREEJERBCREQQkxaZiCF0sboWhX/LUadT30Vj5kTSYvZpgKn6DdP8A22ZfgDb4SURO2yPb7pIXDo2u3AUCr7HMGfVeuvcyn+JDOlU2K0vZxNQd6KflaWQDnMyYVUw/uURpov4qsTsSX/qj/hD/AHwNia88Uf8ACH++WdMzr22b+XyXPskP8fmq3pbFaPtYiqe5UHzvO9Q2PYNfWas/e6gH7qiTmYv85wauY/3FdCmi/io5hdnGAp8MOre+Wf4MSJvMJoylRFqVNKY+wqr8hOzEidI53vElShjW7BYtMxE4XaREQQkREEJERBCREQQkREEL/9k="/>
          <p:cNvSpPr>
            <a:spLocks noChangeAspect="1" noChangeArrowheads="1"/>
          </p:cNvSpPr>
          <p:nvPr/>
        </p:nvSpPr>
        <p:spPr bwMode="auto">
          <a:xfrm>
            <a:off x="54299" y="-142543"/>
            <a:ext cx="260637" cy="2764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119" tIns="40060" rIns="80119" bIns="40060" numCol="1" anchor="t" anchorCtr="0" compatLnSpc="1">
            <a:prstTxWarp prst="textNoShape">
              <a:avLst/>
            </a:prstTxWarp>
          </a:bodyPr>
          <a:lstStyle/>
          <a:p>
            <a:endParaRPr lang="fr-FR" dirty="0"/>
          </a:p>
        </p:txBody>
      </p:sp>
      <p:pic>
        <p:nvPicPr>
          <p:cNvPr id="1136" name="Image 1135"/>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6205917" y="3086956"/>
            <a:ext cx="836035" cy="476420"/>
          </a:xfrm>
          <a:prstGeom prst="rect">
            <a:avLst/>
          </a:prstGeom>
        </p:spPr>
      </p:pic>
      <p:pic>
        <p:nvPicPr>
          <p:cNvPr id="1138" name="Image 1137"/>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8030625" y="3762832"/>
            <a:ext cx="1077879" cy="304600"/>
          </a:xfrm>
          <a:prstGeom prst="rect">
            <a:avLst/>
          </a:prstGeom>
        </p:spPr>
      </p:pic>
      <p:pic>
        <p:nvPicPr>
          <p:cNvPr id="1139" name="Image 1138"/>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6152738" y="3747725"/>
            <a:ext cx="939544" cy="391717"/>
          </a:xfrm>
          <a:prstGeom prst="rect">
            <a:avLst/>
          </a:prstGeom>
        </p:spPr>
      </p:pic>
      <p:pic>
        <p:nvPicPr>
          <p:cNvPr id="1140" name="Image 1139"/>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7164290" y="3709101"/>
            <a:ext cx="733217" cy="430341"/>
          </a:xfrm>
          <a:prstGeom prst="rect">
            <a:avLst/>
          </a:prstGeom>
        </p:spPr>
      </p:pic>
      <p:pic>
        <p:nvPicPr>
          <p:cNvPr id="109" name="Image 108"/>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7810335" y="6110174"/>
            <a:ext cx="1082147" cy="315218"/>
          </a:xfrm>
          <a:prstGeom prst="rect">
            <a:avLst/>
          </a:prstGeom>
        </p:spPr>
      </p:pic>
      <p:pic>
        <p:nvPicPr>
          <p:cNvPr id="1125" name="Picture 2" descr="http://www.terrabotanica.fr/var/storage/images/parc-attraction-communiques-de-presse/phototheque/logo-terra-botanica-vivez-la-grande-aventure-du-vegetal-vert/17599-7-fre-FR/Logo-Terra-Botanica-Vivez-la-grande-aventure-du-vegetal-vert.png"/>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7975587" y="5415052"/>
            <a:ext cx="1136674" cy="5094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onsoloisirs.fr/wp-content/uploads/2013/07/Oxybul_eveil_et_jeux_2011_logo.png"/>
          <p:cNvPicPr>
            <a:picLocks noChangeAspect="1" noChangeArrowheads="1"/>
          </p:cNvPicPr>
          <p:nvPr/>
        </p:nvPicPr>
        <p:blipFill rotWithShape="1">
          <a:blip r:embed="rId40" cstate="email">
            <a:extLst>
              <a:ext uri="{28A0092B-C50C-407E-A947-70E740481C1C}">
                <a14:useLocalDpi xmlns:a14="http://schemas.microsoft.com/office/drawing/2010/main"/>
              </a:ext>
            </a:extLst>
          </a:blip>
          <a:srcRect/>
          <a:stretch/>
        </p:blipFill>
        <p:spPr bwMode="auto">
          <a:xfrm>
            <a:off x="2288479" y="5583682"/>
            <a:ext cx="792088" cy="474535"/>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1159290" y="5579602"/>
            <a:ext cx="901476" cy="412617"/>
          </a:xfrm>
          <a:prstGeom prst="rect">
            <a:avLst/>
          </a:prstGeom>
        </p:spPr>
      </p:pic>
      <p:pic>
        <p:nvPicPr>
          <p:cNvPr id="1120" name="Picture 2" descr="pasquier"/>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7144759" y="3086283"/>
            <a:ext cx="785783" cy="477095"/>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4" descr="https://p3.zdassets.com/hc/settings_assets/542251/200043942/S48GebFpOhUN6hY6XyU4hA-weenect_logo.png"/>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6660232" y="5503679"/>
            <a:ext cx="1016612" cy="3775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3003873" y="1094168"/>
            <a:ext cx="992065" cy="80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45" cstate="email">
            <a:extLst>
              <a:ext uri="{28A0092B-C50C-407E-A947-70E740481C1C}">
                <a14:useLocalDpi xmlns:a14="http://schemas.microsoft.com/office/drawing/2010/main"/>
              </a:ext>
            </a:extLst>
          </a:blip>
          <a:srcRect/>
          <a:stretch>
            <a:fillRect/>
          </a:stretch>
        </p:blipFill>
        <p:spPr bwMode="auto">
          <a:xfrm>
            <a:off x="7892357" y="1500888"/>
            <a:ext cx="1144141" cy="33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3147736" y="2142213"/>
            <a:ext cx="879358" cy="67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4118769" y="2123513"/>
            <a:ext cx="1066723" cy="709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48" cstate="email">
            <a:extLst>
              <a:ext uri="{28A0092B-C50C-407E-A947-70E740481C1C}">
                <a14:useLocalDpi xmlns:a14="http://schemas.microsoft.com/office/drawing/2010/main"/>
              </a:ext>
            </a:extLst>
          </a:blip>
          <a:srcRect/>
          <a:stretch/>
        </p:blipFill>
        <p:spPr bwMode="auto">
          <a:xfrm>
            <a:off x="6464629" y="2085826"/>
            <a:ext cx="1073023" cy="21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1" name="Picture 7"/>
          <p:cNvPicPr>
            <a:picLocks noChangeAspect="1" noChangeArrowheads="1"/>
          </p:cNvPicPr>
          <p:nvPr/>
        </p:nvPicPr>
        <p:blipFill rotWithShape="1">
          <a:blip r:embed="rId49" cstate="email">
            <a:extLst>
              <a:ext uri="{28A0092B-C50C-407E-A947-70E740481C1C}">
                <a14:useLocalDpi xmlns:a14="http://schemas.microsoft.com/office/drawing/2010/main"/>
              </a:ext>
            </a:extLst>
          </a:blip>
          <a:srcRect/>
          <a:stretch/>
        </p:blipFill>
        <p:spPr bwMode="auto">
          <a:xfrm>
            <a:off x="7469101" y="2150938"/>
            <a:ext cx="1033260" cy="45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50" cstate="email">
            <a:extLst>
              <a:ext uri="{28A0092B-C50C-407E-A947-70E740481C1C}">
                <a14:useLocalDpi xmlns:a14="http://schemas.microsoft.com/office/drawing/2010/main"/>
              </a:ext>
            </a:extLst>
          </a:blip>
          <a:srcRect/>
          <a:stretch/>
        </p:blipFill>
        <p:spPr bwMode="auto">
          <a:xfrm>
            <a:off x="6444210" y="2412672"/>
            <a:ext cx="1081231" cy="287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2" name="Picture 9"/>
          <p:cNvPicPr>
            <a:picLocks noChangeAspect="1" noChangeArrowheads="1"/>
          </p:cNvPicPr>
          <p:nvPr/>
        </p:nvPicPr>
        <p:blipFill rotWithShape="1">
          <a:blip r:embed="rId51" cstate="email">
            <a:extLst>
              <a:ext uri="{28A0092B-C50C-407E-A947-70E740481C1C}">
                <a14:useLocalDpi xmlns:a14="http://schemas.microsoft.com/office/drawing/2010/main"/>
              </a:ext>
            </a:extLst>
          </a:blip>
          <a:srcRect/>
          <a:stretch/>
        </p:blipFill>
        <p:spPr bwMode="auto">
          <a:xfrm>
            <a:off x="4429349" y="4584263"/>
            <a:ext cx="646707" cy="275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2" cstate="email">
            <a:extLst>
              <a:ext uri="{28A0092B-C50C-407E-A947-70E740481C1C}">
                <a14:useLocalDpi xmlns:a14="http://schemas.microsoft.com/office/drawing/2010/main"/>
              </a:ext>
            </a:extLst>
          </a:blip>
          <a:srcRect/>
          <a:stretch>
            <a:fillRect/>
          </a:stretch>
        </p:blipFill>
        <p:spPr bwMode="auto">
          <a:xfrm>
            <a:off x="2843808" y="4499480"/>
            <a:ext cx="908849" cy="283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rotWithShape="1">
          <a:blip r:embed="rId53" cstate="screen">
            <a:extLst>
              <a:ext uri="{28A0092B-C50C-407E-A947-70E740481C1C}">
                <a14:useLocalDpi xmlns:a14="http://schemas.microsoft.com/office/drawing/2010/main"/>
              </a:ext>
            </a:extLst>
          </a:blip>
          <a:srcRect/>
          <a:stretch/>
        </p:blipFill>
        <p:spPr bwMode="auto">
          <a:xfrm>
            <a:off x="3652133" y="3186307"/>
            <a:ext cx="1351916" cy="52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54" cstate="email">
            <a:extLst>
              <a:ext uri="{28A0092B-C50C-407E-A947-70E740481C1C}">
                <a14:useLocalDpi xmlns:a14="http://schemas.microsoft.com/office/drawing/2010/main"/>
              </a:ext>
            </a:extLst>
          </a:blip>
          <a:srcRect/>
          <a:stretch>
            <a:fillRect/>
          </a:stretch>
        </p:blipFill>
        <p:spPr bwMode="auto">
          <a:xfrm>
            <a:off x="2384181" y="6155664"/>
            <a:ext cx="1107699" cy="484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8" name="Picture 14"/>
          <p:cNvPicPr>
            <a:picLocks noChangeAspect="1" noChangeArrowheads="1"/>
          </p:cNvPicPr>
          <p:nvPr/>
        </p:nvPicPr>
        <p:blipFill rotWithShape="1">
          <a:blip r:embed="rId55" cstate="email">
            <a:extLst>
              <a:ext uri="{28A0092B-C50C-407E-A947-70E740481C1C}">
                <a14:useLocalDpi xmlns:a14="http://schemas.microsoft.com/office/drawing/2010/main"/>
              </a:ext>
            </a:extLst>
          </a:blip>
          <a:srcRect/>
          <a:stretch/>
        </p:blipFill>
        <p:spPr bwMode="auto">
          <a:xfrm>
            <a:off x="3443351" y="5073162"/>
            <a:ext cx="1026625" cy="371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rotWithShape="1">
          <a:blip r:embed="rId56" cstate="email">
            <a:extLst>
              <a:ext uri="{28A0092B-C50C-407E-A947-70E740481C1C}">
                <a14:useLocalDpi xmlns:a14="http://schemas.microsoft.com/office/drawing/2010/main"/>
              </a:ext>
            </a:extLst>
          </a:blip>
          <a:srcRect/>
          <a:stretch/>
        </p:blipFill>
        <p:spPr bwMode="auto">
          <a:xfrm>
            <a:off x="3162166" y="5586173"/>
            <a:ext cx="828188" cy="645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rotWithShape="1">
          <a:blip r:embed="rId57" cstate="email">
            <a:extLst>
              <a:ext uri="{28A0092B-C50C-407E-A947-70E740481C1C}">
                <a14:useLocalDpi xmlns:a14="http://schemas.microsoft.com/office/drawing/2010/main"/>
              </a:ext>
            </a:extLst>
          </a:blip>
          <a:srcRect/>
          <a:stretch/>
        </p:blipFill>
        <p:spPr bwMode="auto">
          <a:xfrm>
            <a:off x="8051350" y="3090330"/>
            <a:ext cx="985146" cy="43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58" cstate="email">
            <a:extLst>
              <a:ext uri="{28A0092B-C50C-407E-A947-70E740481C1C}">
                <a14:useLocalDpi xmlns:a14="http://schemas.microsoft.com/office/drawing/2010/main"/>
              </a:ext>
            </a:extLst>
          </a:blip>
          <a:srcRect/>
          <a:stretch>
            <a:fillRect/>
          </a:stretch>
        </p:blipFill>
        <p:spPr bwMode="auto">
          <a:xfrm>
            <a:off x="6599850" y="4286277"/>
            <a:ext cx="780464" cy="357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9" name="Picture 18"/>
          <p:cNvPicPr>
            <a:picLocks noChangeAspect="1" noChangeArrowheads="1"/>
          </p:cNvPicPr>
          <p:nvPr/>
        </p:nvPicPr>
        <p:blipFill>
          <a:blip r:embed="rId59" cstate="email">
            <a:extLst>
              <a:ext uri="{28A0092B-C50C-407E-A947-70E740481C1C}">
                <a14:useLocalDpi xmlns:a14="http://schemas.microsoft.com/office/drawing/2010/main"/>
              </a:ext>
            </a:extLst>
          </a:blip>
          <a:srcRect/>
          <a:stretch>
            <a:fillRect/>
          </a:stretch>
        </p:blipFill>
        <p:spPr bwMode="auto">
          <a:xfrm>
            <a:off x="6629551" y="6052862"/>
            <a:ext cx="1038795" cy="429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1" name="Picture 19"/>
          <p:cNvPicPr>
            <a:picLocks noChangeAspect="1" noChangeArrowheads="1"/>
          </p:cNvPicPr>
          <p:nvPr/>
        </p:nvPicPr>
        <p:blipFill rotWithShape="1">
          <a:blip r:embed="rId60" cstate="email">
            <a:extLst>
              <a:ext uri="{28A0092B-C50C-407E-A947-70E740481C1C}">
                <a14:useLocalDpi xmlns:a14="http://schemas.microsoft.com/office/drawing/2010/main"/>
              </a:ext>
            </a:extLst>
          </a:blip>
          <a:srcRect/>
          <a:stretch/>
        </p:blipFill>
        <p:spPr bwMode="auto">
          <a:xfrm>
            <a:off x="5244455" y="5801905"/>
            <a:ext cx="1355395" cy="785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4" name="Picture 20"/>
          <p:cNvPicPr>
            <a:picLocks noChangeAspect="1" noChangeArrowheads="1"/>
          </p:cNvPicPr>
          <p:nvPr/>
        </p:nvPicPr>
        <p:blipFill rotWithShape="1">
          <a:blip r:embed="rId61" cstate="email">
            <a:extLst>
              <a:ext uri="{28A0092B-C50C-407E-A947-70E740481C1C}">
                <a14:useLocalDpi xmlns:a14="http://schemas.microsoft.com/office/drawing/2010/main"/>
              </a:ext>
            </a:extLst>
          </a:blip>
          <a:srcRect/>
          <a:stretch/>
        </p:blipFill>
        <p:spPr bwMode="auto">
          <a:xfrm>
            <a:off x="6300194" y="4931530"/>
            <a:ext cx="751643" cy="64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5" name="Picture 21"/>
          <p:cNvPicPr>
            <a:picLocks noChangeAspect="1" noChangeArrowheads="1"/>
          </p:cNvPicPr>
          <p:nvPr/>
        </p:nvPicPr>
        <p:blipFill>
          <a:blip r:embed="rId62" cstate="email">
            <a:extLst>
              <a:ext uri="{28A0092B-C50C-407E-A947-70E740481C1C}">
                <a14:useLocalDpi xmlns:a14="http://schemas.microsoft.com/office/drawing/2010/main"/>
              </a:ext>
            </a:extLst>
          </a:blip>
          <a:srcRect/>
          <a:stretch>
            <a:fillRect/>
          </a:stretch>
        </p:blipFill>
        <p:spPr bwMode="auto">
          <a:xfrm>
            <a:off x="7340614" y="5031047"/>
            <a:ext cx="1203311" cy="332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9325" y="530260"/>
            <a:ext cx="1338123" cy="369332"/>
          </a:xfrm>
          <a:prstGeom prst="rect">
            <a:avLst/>
          </a:prstGeom>
        </p:spPr>
        <p:txBody>
          <a:bodyPr wrap="none">
            <a:spAutoFit/>
          </a:bodyPr>
          <a:lstStyle/>
          <a:p>
            <a:r>
              <a:rPr lang="fr-FR" dirty="0">
                <a:solidFill>
                  <a:schemeClr val="bg1"/>
                </a:solidFill>
                <a:latin typeface="Prototype" pitchFamily="2" charset="0"/>
                <a:cs typeface="Prototype" pitchFamily="2" charset="0"/>
              </a:rPr>
              <a:t>Entreprises</a:t>
            </a:r>
          </a:p>
        </p:txBody>
      </p:sp>
      <p:cxnSp>
        <p:nvCxnSpPr>
          <p:cNvPr id="15" name="Connecteur droit 14"/>
          <p:cNvCxnSpPr/>
          <p:nvPr/>
        </p:nvCxnSpPr>
        <p:spPr>
          <a:xfrm>
            <a:off x="5148066" y="3024563"/>
            <a:ext cx="0" cy="36351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3194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4EACEF-9718-42C9-B025-872989B986F8}"/>
              </a:ext>
            </a:extLst>
          </p:cNvPr>
          <p:cNvSpPr/>
          <p:nvPr/>
        </p:nvSpPr>
        <p:spPr>
          <a:xfrm>
            <a:off x="-912901" y="533866"/>
            <a:ext cx="9157309" cy="307777"/>
          </a:xfrm>
          <a:prstGeom prst="rect">
            <a:avLst/>
          </a:prstGeom>
          <a:noFill/>
        </p:spPr>
        <p:txBody>
          <a:bodyPr wrap="square">
            <a:spAutoFit/>
          </a:bodyPr>
          <a:lstStyle/>
          <a:p>
            <a:r>
              <a:rPr lang="fr-FR" sz="1400" b="1" i="1" dirty="0">
                <a:latin typeface="Myriad Pro" panose="020B0503030403020204" pitchFamily="34" charset="0"/>
              </a:rPr>
              <a:t>	Comparé à un produit non Bio, qu’est-ce que tu préfères dans les produits BIO que tu consommes ? </a:t>
            </a:r>
          </a:p>
        </p:txBody>
      </p:sp>
      <p:grpSp>
        <p:nvGrpSpPr>
          <p:cNvPr id="50" name="Groupe 49">
            <a:extLst>
              <a:ext uri="{FF2B5EF4-FFF2-40B4-BE49-F238E27FC236}">
                <a16:creationId xmlns:a16="http://schemas.microsoft.com/office/drawing/2014/main" id="{9E8761A7-BD0A-4234-AC8C-8AF1AE5B58CC}"/>
              </a:ext>
            </a:extLst>
          </p:cNvPr>
          <p:cNvGrpSpPr/>
          <p:nvPr/>
        </p:nvGrpSpPr>
        <p:grpSpPr>
          <a:xfrm>
            <a:off x="8213959" y="-179222"/>
            <a:ext cx="955193" cy="914400"/>
            <a:chOff x="8213959" y="-179222"/>
            <a:chExt cx="955193" cy="914400"/>
          </a:xfrm>
        </p:grpSpPr>
        <p:pic>
          <p:nvPicPr>
            <p:cNvPr id="51" name="Graphique 50" descr="Enfants">
              <a:extLst>
                <a:ext uri="{FF2B5EF4-FFF2-40B4-BE49-F238E27FC236}">
                  <a16:creationId xmlns:a16="http://schemas.microsoft.com/office/drawing/2014/main" id="{10A33CC2-9689-4CAC-A8BE-CD374F01AE2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3959" y="-179222"/>
              <a:ext cx="914400" cy="914400"/>
            </a:xfrm>
            <a:prstGeom prst="rect">
              <a:avLst/>
            </a:prstGeom>
          </p:spPr>
        </p:pic>
        <p:sp>
          <p:nvSpPr>
            <p:cNvPr id="52" name="ZoneTexte 51">
              <a:extLst>
                <a:ext uri="{FF2B5EF4-FFF2-40B4-BE49-F238E27FC236}">
                  <a16:creationId xmlns:a16="http://schemas.microsoft.com/office/drawing/2014/main" id="{CA83D25A-2F7C-4E9D-89C4-FCC00352F348}"/>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sp>
        <p:nvSpPr>
          <p:cNvPr id="15" name="ZoneTexte 14"/>
          <p:cNvSpPr txBox="1"/>
          <p:nvPr/>
        </p:nvSpPr>
        <p:spPr>
          <a:xfrm>
            <a:off x="15641" y="22091"/>
            <a:ext cx="9051457" cy="511775"/>
          </a:xfrm>
          <a:prstGeom prst="rect">
            <a:avLst/>
          </a:prstGeom>
          <a:noFill/>
        </p:spPr>
        <p:txBody>
          <a:bodyPr wrap="square" lIns="80105" tIns="40053" rIns="80105" bIns="40053" rtlCol="0">
            <a:spAutoFit/>
          </a:bodyPr>
          <a:lstStyle/>
          <a:p>
            <a:r>
              <a:rPr lang="fr-FR" sz="2800" cap="all" spc="350" dirty="0">
                <a:solidFill>
                  <a:schemeClr val="bg1"/>
                </a:solidFill>
                <a:latin typeface="Prototype" pitchFamily="2" charset="0"/>
                <a:cs typeface="Prototype" pitchFamily="2" charset="0"/>
              </a:rPr>
              <a:t>LES SENS</a:t>
            </a:r>
          </a:p>
        </p:txBody>
      </p:sp>
      <p:sp>
        <p:nvSpPr>
          <p:cNvPr id="3" name="ZoneTexte 2"/>
          <p:cNvSpPr txBox="1"/>
          <p:nvPr/>
        </p:nvSpPr>
        <p:spPr>
          <a:xfrm>
            <a:off x="303673" y="1015971"/>
            <a:ext cx="4196319" cy="2554545"/>
          </a:xfrm>
          <a:prstGeom prst="rect">
            <a:avLst/>
          </a:prstGeom>
          <a:noFill/>
        </p:spPr>
        <p:txBody>
          <a:bodyPr wrap="square" rtlCol="0">
            <a:spAutoFit/>
          </a:bodyPr>
          <a:lstStyle/>
          <a:p>
            <a:pPr algn="ctr"/>
            <a:r>
              <a:rPr lang="fr-FR" sz="16000" dirty="0">
                <a:solidFill>
                  <a:schemeClr val="bg1"/>
                </a:solidFill>
                <a:latin typeface="Myriad Pro" pitchFamily="34" charset="0"/>
              </a:rPr>
              <a:t>51%</a:t>
            </a:r>
          </a:p>
        </p:txBody>
      </p:sp>
      <p:sp>
        <p:nvSpPr>
          <p:cNvPr id="22" name="ZoneTexte 21"/>
          <p:cNvSpPr txBox="1"/>
          <p:nvPr/>
        </p:nvSpPr>
        <p:spPr>
          <a:xfrm>
            <a:off x="4912185" y="1007061"/>
            <a:ext cx="4196319" cy="2554545"/>
          </a:xfrm>
          <a:prstGeom prst="rect">
            <a:avLst/>
          </a:prstGeom>
          <a:noFill/>
        </p:spPr>
        <p:txBody>
          <a:bodyPr wrap="square" rtlCol="0">
            <a:spAutoFit/>
          </a:bodyPr>
          <a:lstStyle/>
          <a:p>
            <a:pPr algn="ctr"/>
            <a:r>
              <a:rPr lang="fr-FR" sz="16000" dirty="0">
                <a:solidFill>
                  <a:schemeClr val="bg1"/>
                </a:solidFill>
                <a:latin typeface="Myriad Pro" pitchFamily="34" charset="0"/>
              </a:rPr>
              <a:t>11%</a:t>
            </a:r>
          </a:p>
        </p:txBody>
      </p:sp>
      <p:sp>
        <p:nvSpPr>
          <p:cNvPr id="23" name="ZoneTexte 22"/>
          <p:cNvSpPr txBox="1"/>
          <p:nvPr/>
        </p:nvSpPr>
        <p:spPr>
          <a:xfrm>
            <a:off x="159657" y="4175413"/>
            <a:ext cx="4196319" cy="2554545"/>
          </a:xfrm>
          <a:prstGeom prst="rect">
            <a:avLst/>
          </a:prstGeom>
          <a:noFill/>
        </p:spPr>
        <p:txBody>
          <a:bodyPr wrap="square" rtlCol="0">
            <a:spAutoFit/>
          </a:bodyPr>
          <a:lstStyle/>
          <a:p>
            <a:pPr algn="ctr"/>
            <a:r>
              <a:rPr lang="fr-FR" sz="16000" dirty="0">
                <a:solidFill>
                  <a:schemeClr val="bg1"/>
                </a:solidFill>
                <a:latin typeface="Myriad Pro" pitchFamily="34" charset="0"/>
              </a:rPr>
              <a:t>8%</a:t>
            </a:r>
          </a:p>
        </p:txBody>
      </p:sp>
      <p:sp>
        <p:nvSpPr>
          <p:cNvPr id="24" name="ZoneTexte 23"/>
          <p:cNvSpPr txBox="1"/>
          <p:nvPr/>
        </p:nvSpPr>
        <p:spPr>
          <a:xfrm>
            <a:off x="4912185" y="4175413"/>
            <a:ext cx="4196319" cy="2554545"/>
          </a:xfrm>
          <a:prstGeom prst="rect">
            <a:avLst/>
          </a:prstGeom>
          <a:noFill/>
        </p:spPr>
        <p:txBody>
          <a:bodyPr wrap="square" rtlCol="0">
            <a:spAutoFit/>
          </a:bodyPr>
          <a:lstStyle/>
          <a:p>
            <a:pPr algn="ctr"/>
            <a:r>
              <a:rPr lang="fr-FR" sz="16000" dirty="0">
                <a:solidFill>
                  <a:schemeClr val="bg1"/>
                </a:solidFill>
                <a:latin typeface="Myriad Pro" pitchFamily="34" charset="0"/>
              </a:rPr>
              <a:t>42%</a:t>
            </a:r>
          </a:p>
        </p:txBody>
      </p:sp>
    </p:spTree>
    <p:extLst>
      <p:ext uri="{BB962C8B-B14F-4D97-AF65-F5344CB8AC3E}">
        <p14:creationId xmlns:p14="http://schemas.microsoft.com/office/powerpoint/2010/main" val="1363230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que 11" descr="Enfants">
            <a:extLst>
              <a:ext uri="{FF2B5EF4-FFF2-40B4-BE49-F238E27FC236}">
                <a16:creationId xmlns:a16="http://schemas.microsoft.com/office/drawing/2014/main" id="{BCE0A108-6F64-4FF2-AD19-98E672512EE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13959" y="-179222"/>
            <a:ext cx="914400" cy="914400"/>
          </a:xfrm>
          <a:prstGeom prst="rect">
            <a:avLst/>
          </a:prstGeom>
        </p:spPr>
      </p:pic>
      <p:sp>
        <p:nvSpPr>
          <p:cNvPr id="12" name="ZoneTexte 11">
            <a:extLst>
              <a:ext uri="{FF2B5EF4-FFF2-40B4-BE49-F238E27FC236}">
                <a16:creationId xmlns:a16="http://schemas.microsoft.com/office/drawing/2014/main" id="{CA0CCB41-64D6-4C74-82BE-BA252F2B55B5}"/>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sp>
        <p:nvSpPr>
          <p:cNvPr id="13" name="ZoneTexte 12"/>
          <p:cNvSpPr txBox="1"/>
          <p:nvPr/>
        </p:nvSpPr>
        <p:spPr>
          <a:xfrm>
            <a:off x="15641" y="22091"/>
            <a:ext cx="9051457" cy="511775"/>
          </a:xfrm>
          <a:prstGeom prst="rect">
            <a:avLst/>
          </a:prstGeom>
          <a:noFill/>
        </p:spPr>
        <p:txBody>
          <a:bodyPr wrap="square" lIns="80105" tIns="40053" rIns="80105" bIns="40053" rtlCol="0">
            <a:spAutoFit/>
          </a:bodyPr>
          <a:lstStyle/>
          <a:p>
            <a:r>
              <a:rPr lang="fr-FR" sz="2800" cap="all" spc="350" dirty="0">
                <a:solidFill>
                  <a:schemeClr val="bg1"/>
                </a:solidFill>
                <a:latin typeface="Prototype" pitchFamily="2" charset="0"/>
                <a:cs typeface="Prototype" pitchFamily="2" charset="0"/>
              </a:rPr>
              <a:t>LES points de vente</a:t>
            </a:r>
          </a:p>
        </p:txBody>
      </p:sp>
    </p:spTree>
    <p:extLst>
      <p:ext uri="{BB962C8B-B14F-4D97-AF65-F5344CB8AC3E}">
        <p14:creationId xmlns:p14="http://schemas.microsoft.com/office/powerpoint/2010/main" val="1252303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66938"/>
            <a:ext cx="8712968" cy="5586398"/>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Graphique 11" descr="Enfants">
            <a:extLst>
              <a:ext uri="{FF2B5EF4-FFF2-40B4-BE49-F238E27FC236}">
                <a16:creationId xmlns:a16="http://schemas.microsoft.com/office/drawing/2014/main" id="{BCE0A108-6F64-4FF2-AD19-98E672512EE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13959" y="-179222"/>
            <a:ext cx="914400" cy="914400"/>
          </a:xfrm>
          <a:prstGeom prst="rect">
            <a:avLst/>
          </a:prstGeom>
        </p:spPr>
      </p:pic>
      <p:sp>
        <p:nvSpPr>
          <p:cNvPr id="14" name="ZoneTexte 13">
            <a:extLst>
              <a:ext uri="{FF2B5EF4-FFF2-40B4-BE49-F238E27FC236}">
                <a16:creationId xmlns:a16="http://schemas.microsoft.com/office/drawing/2014/main" id="{CA0CCB41-64D6-4C74-82BE-BA252F2B55B5}"/>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aphicFrame>
        <p:nvGraphicFramePr>
          <p:cNvPr id="7" name="Graphique 6"/>
          <p:cNvGraphicFramePr>
            <a:graphicFrameLocks/>
          </p:cNvGraphicFramePr>
          <p:nvPr>
            <p:extLst>
              <p:ext uri="{D42A27DB-BD31-4B8C-83A1-F6EECF244321}">
                <p14:modId xmlns:p14="http://schemas.microsoft.com/office/powerpoint/2010/main" val="3675636940"/>
              </p:ext>
            </p:extLst>
          </p:nvPr>
        </p:nvGraphicFramePr>
        <p:xfrm>
          <a:off x="404930" y="982349"/>
          <a:ext cx="8771553" cy="5694730"/>
        </p:xfrm>
        <a:graphic>
          <a:graphicData uri="http://schemas.openxmlformats.org/drawingml/2006/chart">
            <c:chart xmlns:c="http://schemas.openxmlformats.org/drawingml/2006/chart" xmlns:r="http://schemas.openxmlformats.org/officeDocument/2006/relationships" r:id="rId5"/>
          </a:graphicData>
        </a:graphic>
      </p:graphicFrame>
      <p:sp>
        <p:nvSpPr>
          <p:cNvPr id="17" name="ZoneTexte 16"/>
          <p:cNvSpPr txBox="1"/>
          <p:nvPr/>
        </p:nvSpPr>
        <p:spPr>
          <a:xfrm>
            <a:off x="971600" y="6569357"/>
            <a:ext cx="4107532" cy="215444"/>
          </a:xfrm>
          <a:prstGeom prst="rect">
            <a:avLst/>
          </a:prstGeom>
          <a:noFill/>
        </p:spPr>
        <p:txBody>
          <a:bodyPr wrap="square" rtlCol="0">
            <a:spAutoFit/>
          </a:bodyPr>
          <a:lstStyle/>
          <a:p>
            <a:r>
              <a:rPr lang="fr-FR" sz="800" i="1" dirty="0">
                <a:latin typeface="Myriad Pro" pitchFamily="34" charset="0"/>
              </a:rPr>
              <a:t>* Achats effectués par les parents –  Sur la base des déclarations des parents</a:t>
            </a:r>
          </a:p>
        </p:txBody>
      </p:sp>
      <p:sp>
        <p:nvSpPr>
          <p:cNvPr id="18" name="ZoneTexte 17">
            <a:extLst>
              <a:ext uri="{FF2B5EF4-FFF2-40B4-BE49-F238E27FC236}">
                <a16:creationId xmlns:a16="http://schemas.microsoft.com/office/drawing/2014/main" id="{C84AA799-04D5-4762-9625-661C9A627D52}"/>
              </a:ext>
            </a:extLst>
          </p:cNvPr>
          <p:cNvSpPr txBox="1"/>
          <p:nvPr/>
        </p:nvSpPr>
        <p:spPr>
          <a:xfrm>
            <a:off x="1005508" y="6716985"/>
            <a:ext cx="7404776" cy="215444"/>
          </a:xfrm>
          <a:prstGeom prst="rect">
            <a:avLst/>
          </a:prstGeom>
          <a:noFill/>
        </p:spPr>
        <p:txBody>
          <a:bodyPr wrap="square" rtlCol="0">
            <a:spAutoFit/>
          </a:bodyPr>
          <a:lstStyle/>
          <a:p>
            <a:r>
              <a:rPr lang="fr-FR" sz="800" i="1" dirty="0">
                <a:latin typeface="Myriad Pro" panose="020B0503030403020204" pitchFamily="34" charset="0"/>
              </a:rPr>
              <a:t>Base de 508 enfants (taux de réponses 100%)</a:t>
            </a:r>
          </a:p>
        </p:txBody>
      </p:sp>
      <p:sp>
        <p:nvSpPr>
          <p:cNvPr id="19" name="Rectangle 18">
            <a:extLst>
              <a:ext uri="{FF2B5EF4-FFF2-40B4-BE49-F238E27FC236}">
                <a16:creationId xmlns:a16="http://schemas.microsoft.com/office/drawing/2014/main" id="{7E272EC6-C49A-41E6-B6E5-FF6BDA99C35D}"/>
              </a:ext>
            </a:extLst>
          </p:cNvPr>
          <p:cNvSpPr/>
          <p:nvPr/>
        </p:nvSpPr>
        <p:spPr>
          <a:xfrm>
            <a:off x="0" y="559161"/>
            <a:ext cx="5378040" cy="307777"/>
          </a:xfrm>
          <a:prstGeom prst="rect">
            <a:avLst/>
          </a:prstGeom>
        </p:spPr>
        <p:txBody>
          <a:bodyPr wrap="square">
            <a:spAutoFit/>
          </a:bodyPr>
          <a:lstStyle/>
          <a:p>
            <a:pPr lvl="0">
              <a:spcAft>
                <a:spcPts val="0"/>
              </a:spcAft>
            </a:pPr>
            <a:r>
              <a:rPr lang="fr-FR" sz="1400" i="1" dirty="0">
                <a:solidFill>
                  <a:schemeClr val="bg1"/>
                </a:solidFill>
                <a:latin typeface="Myriad Pro" panose="020B0503030403020204" pitchFamily="34" charset="0"/>
                <a:ea typeface="Calibri" panose="020F0502020204030204" pitchFamily="34" charset="0"/>
                <a:cs typeface="Times New Roman" panose="02020603050405020304" pitchFamily="18" charset="0"/>
              </a:rPr>
              <a:t>Que penses-tu de ces lieux ?</a:t>
            </a:r>
            <a:endParaRPr lang="fr-FR" sz="1400" i="1" dirty="0">
              <a:solidFill>
                <a:schemeClr val="bg1"/>
              </a:solidFill>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27" name="ZoneTexte 26"/>
          <p:cNvSpPr txBox="1"/>
          <p:nvPr/>
        </p:nvSpPr>
        <p:spPr>
          <a:xfrm>
            <a:off x="15641" y="22091"/>
            <a:ext cx="9051457" cy="511775"/>
          </a:xfrm>
          <a:prstGeom prst="rect">
            <a:avLst/>
          </a:prstGeom>
          <a:noFill/>
        </p:spPr>
        <p:txBody>
          <a:bodyPr wrap="square" lIns="80105" tIns="40053" rIns="80105" bIns="40053" rtlCol="0">
            <a:spAutoFit/>
          </a:bodyPr>
          <a:lstStyle/>
          <a:p>
            <a:r>
              <a:rPr lang="fr-FR" sz="2800" cap="all" spc="350" dirty="0">
                <a:solidFill>
                  <a:schemeClr val="bg1"/>
                </a:solidFill>
                <a:latin typeface="Prototype" pitchFamily="2" charset="0"/>
                <a:cs typeface="Prototype" pitchFamily="2" charset="0"/>
              </a:rPr>
              <a:t>LES points de vente</a:t>
            </a:r>
          </a:p>
        </p:txBody>
      </p:sp>
    </p:spTree>
    <p:extLst>
      <p:ext uri="{BB962C8B-B14F-4D97-AF65-F5344CB8AC3E}">
        <p14:creationId xmlns:p14="http://schemas.microsoft.com/office/powerpoint/2010/main" val="568560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9789" y="570746"/>
            <a:ext cx="8344421" cy="553998"/>
          </a:xfrm>
          <a:prstGeom prst="rect">
            <a:avLst/>
          </a:prstGeom>
          <a:noFill/>
        </p:spPr>
        <p:txBody>
          <a:bodyPr wrap="square" rtlCol="0">
            <a:spAutoFit/>
          </a:bodyPr>
          <a:lstStyle/>
          <a:p>
            <a:pPr algn="ctr"/>
            <a:r>
              <a:rPr lang="fr-FR" sz="3000" b="1" dirty="0">
                <a:latin typeface="Myriad Pro" pitchFamily="34" charset="0"/>
              </a:rPr>
              <a:t>LES TERRES AU CENTRE DE L’IMAGINAIRE BIO</a:t>
            </a:r>
          </a:p>
        </p:txBody>
      </p:sp>
      <p:sp>
        <p:nvSpPr>
          <p:cNvPr id="13" name="ZoneTexte 12"/>
          <p:cNvSpPr txBox="1"/>
          <p:nvPr/>
        </p:nvSpPr>
        <p:spPr>
          <a:xfrm>
            <a:off x="-14188" y="38100"/>
            <a:ext cx="8568952" cy="492443"/>
          </a:xfrm>
          <a:prstGeom prst="rect">
            <a:avLst/>
          </a:prstGeom>
          <a:noFill/>
          <a:ln w="50800">
            <a:noFill/>
          </a:ln>
        </p:spPr>
        <p:txBody>
          <a:bodyPr wrap="square" rtlCol="0">
            <a:spAutoFit/>
          </a:bodyPr>
          <a:lstStyle/>
          <a:p>
            <a:r>
              <a:rPr lang="fr-FR" sz="2600" cap="all" spc="350" dirty="0">
                <a:solidFill>
                  <a:schemeClr val="bg1"/>
                </a:solidFill>
                <a:latin typeface="Prototype" pitchFamily="2" charset="0"/>
                <a:cs typeface="Prototype" pitchFamily="2" charset="0"/>
              </a:rPr>
              <a:t>L’IMAGINAIRE bio</a:t>
            </a:r>
          </a:p>
        </p:txBody>
      </p:sp>
    </p:spTree>
    <p:extLst>
      <p:ext uri="{BB962C8B-B14F-4D97-AF65-F5344CB8AC3E}">
        <p14:creationId xmlns:p14="http://schemas.microsoft.com/office/powerpoint/2010/main" val="760566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187624" y="2492896"/>
            <a:ext cx="8568952" cy="769441"/>
          </a:xfrm>
          <a:prstGeom prst="rect">
            <a:avLst/>
          </a:prstGeom>
          <a:noFill/>
          <a:ln w="50800">
            <a:noFill/>
          </a:ln>
        </p:spPr>
        <p:txBody>
          <a:bodyPr wrap="square" rtlCol="0">
            <a:spAutoFit/>
          </a:bodyPr>
          <a:lstStyle/>
          <a:p>
            <a:pPr algn="ctr"/>
            <a:r>
              <a:rPr lang="fr-FR" sz="4400" cap="all" spc="350" dirty="0">
                <a:solidFill>
                  <a:schemeClr val="bg1"/>
                </a:solidFill>
                <a:latin typeface="Prototype" pitchFamily="2" charset="0"/>
                <a:cs typeface="Prototype" pitchFamily="2" charset="0"/>
              </a:rPr>
              <a:t>Les perspectives bio</a:t>
            </a:r>
          </a:p>
        </p:txBody>
      </p:sp>
    </p:spTree>
    <p:extLst>
      <p:ext uri="{BB962C8B-B14F-4D97-AF65-F5344CB8AC3E}">
        <p14:creationId xmlns:p14="http://schemas.microsoft.com/office/powerpoint/2010/main" val="3292490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p:nvPr>
            <p:extLst>
              <p:ext uri="{D42A27DB-BD31-4B8C-83A1-F6EECF244321}">
                <p14:modId xmlns:p14="http://schemas.microsoft.com/office/powerpoint/2010/main" val="3188648634"/>
              </p:ext>
            </p:extLst>
          </p:nvPr>
        </p:nvGraphicFramePr>
        <p:xfrm>
          <a:off x="107503" y="908720"/>
          <a:ext cx="8712968" cy="579512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7E272EC6-C49A-41E6-B6E5-FF6BDA99C35D}"/>
              </a:ext>
            </a:extLst>
          </p:cNvPr>
          <p:cNvSpPr/>
          <p:nvPr/>
        </p:nvSpPr>
        <p:spPr>
          <a:xfrm>
            <a:off x="49448" y="546631"/>
            <a:ext cx="9036496" cy="307777"/>
          </a:xfrm>
          <a:prstGeom prst="rect">
            <a:avLst/>
          </a:prstGeom>
        </p:spPr>
        <p:txBody>
          <a:bodyPr wrap="square">
            <a:spAutoFit/>
          </a:bodyPr>
          <a:lstStyle/>
          <a:p>
            <a:pPr lvl="0">
              <a:spcAft>
                <a:spcPts val="0"/>
              </a:spcAft>
            </a:pPr>
            <a:r>
              <a:rPr lang="fr-FR" sz="1400" i="1" dirty="0">
                <a:latin typeface="Myriad Pro" panose="020B0503030403020204" pitchFamily="34" charset="0"/>
                <a:ea typeface="Calibri" panose="020F0502020204030204" pitchFamily="34" charset="0"/>
                <a:cs typeface="Times New Roman" panose="02020603050405020304" pitchFamily="18" charset="0"/>
              </a:rPr>
              <a:t>Es-tu Tout à fait d'accord, Plutôt d'accord, Plutôt pas d'accord, Pas du tout d'accord avec les phrases suivantes :</a:t>
            </a:r>
            <a:endParaRPr lang="fr-FR" sz="1400" i="1" dirty="0">
              <a:effectLst/>
              <a:latin typeface="Myriad Pro" panose="020B050303040302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C84AA799-04D5-4762-9625-661C9A627D52}"/>
              </a:ext>
            </a:extLst>
          </p:cNvPr>
          <p:cNvSpPr txBox="1"/>
          <p:nvPr/>
        </p:nvSpPr>
        <p:spPr>
          <a:xfrm>
            <a:off x="1005508" y="6703848"/>
            <a:ext cx="7404776" cy="215444"/>
          </a:xfrm>
          <a:prstGeom prst="rect">
            <a:avLst/>
          </a:prstGeom>
          <a:noFill/>
        </p:spPr>
        <p:txBody>
          <a:bodyPr wrap="square" rtlCol="0">
            <a:spAutoFit/>
          </a:bodyPr>
          <a:lstStyle/>
          <a:p>
            <a:r>
              <a:rPr lang="fr-FR" sz="800" i="1" dirty="0">
                <a:latin typeface="Myriad Pro" panose="020B0503030403020204" pitchFamily="34" charset="0"/>
              </a:rPr>
              <a:t>Base de 508 enfants (taux de réponses 100%) </a:t>
            </a:r>
          </a:p>
        </p:txBody>
      </p:sp>
      <p:sp>
        <p:nvSpPr>
          <p:cNvPr id="9" name="ZoneTexte 8">
            <a:extLst>
              <a:ext uri="{FF2B5EF4-FFF2-40B4-BE49-F238E27FC236}">
                <a16:creationId xmlns:a16="http://schemas.microsoft.com/office/drawing/2014/main" id="{4DD3EE14-E71A-4A69-B7CC-3DC823A45F45}"/>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nvGrpSpPr>
          <p:cNvPr id="10" name="Groupe 9">
            <a:extLst>
              <a:ext uri="{FF2B5EF4-FFF2-40B4-BE49-F238E27FC236}">
                <a16:creationId xmlns:a16="http://schemas.microsoft.com/office/drawing/2014/main" id="{81A03107-D3D4-419D-ACE4-795057DF211E}"/>
              </a:ext>
            </a:extLst>
          </p:cNvPr>
          <p:cNvGrpSpPr/>
          <p:nvPr/>
        </p:nvGrpSpPr>
        <p:grpSpPr>
          <a:xfrm>
            <a:off x="8213959" y="-179222"/>
            <a:ext cx="955193" cy="914400"/>
            <a:chOff x="8213959" y="-179222"/>
            <a:chExt cx="955193" cy="914400"/>
          </a:xfrm>
        </p:grpSpPr>
        <p:pic>
          <p:nvPicPr>
            <p:cNvPr id="11" name="Graphique 15" descr="Enfants">
              <a:extLst>
                <a:ext uri="{FF2B5EF4-FFF2-40B4-BE49-F238E27FC236}">
                  <a16:creationId xmlns:a16="http://schemas.microsoft.com/office/drawing/2014/main" id="{4411A4ED-3C7D-4374-AAB0-889E179017D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13959" y="-179222"/>
              <a:ext cx="914400" cy="914400"/>
            </a:xfrm>
            <a:prstGeom prst="rect">
              <a:avLst/>
            </a:prstGeom>
          </p:spPr>
        </p:pic>
        <p:sp>
          <p:nvSpPr>
            <p:cNvPr id="12" name="ZoneTexte 11">
              <a:extLst>
                <a:ext uri="{FF2B5EF4-FFF2-40B4-BE49-F238E27FC236}">
                  <a16:creationId xmlns:a16="http://schemas.microsoft.com/office/drawing/2014/main" id="{4DD3EE14-E71A-4A69-B7CC-3DC823A45F45}"/>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sp>
        <p:nvSpPr>
          <p:cNvPr id="13" name="Rectangle 12"/>
          <p:cNvSpPr/>
          <p:nvPr/>
        </p:nvSpPr>
        <p:spPr>
          <a:xfrm>
            <a:off x="20982" y="1644"/>
            <a:ext cx="4899098" cy="523220"/>
          </a:xfrm>
          <a:prstGeom prst="rect">
            <a:avLst/>
          </a:prstGeom>
        </p:spPr>
        <p:txBody>
          <a:bodyPr wrap="none">
            <a:spAutoFit/>
          </a:bodyPr>
          <a:lstStyle/>
          <a:p>
            <a:pPr algn="ctr"/>
            <a:r>
              <a:rPr lang="fr-FR" sz="2800" cap="all" spc="350" dirty="0">
                <a:solidFill>
                  <a:schemeClr val="bg1"/>
                </a:solidFill>
                <a:latin typeface="Prototype" pitchFamily="2" charset="0"/>
                <a:cs typeface="Prototype" pitchFamily="2" charset="0"/>
              </a:rPr>
              <a:t>Les perspectives bio</a:t>
            </a:r>
          </a:p>
        </p:txBody>
      </p:sp>
    </p:spTree>
    <p:extLst>
      <p:ext uri="{BB962C8B-B14F-4D97-AF65-F5344CB8AC3E}">
        <p14:creationId xmlns:p14="http://schemas.microsoft.com/office/powerpoint/2010/main" val="2761644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1138317-B474-49E9-8598-59D37538C589}"/>
              </a:ext>
            </a:extLst>
          </p:cNvPr>
          <p:cNvSpPr/>
          <p:nvPr/>
        </p:nvSpPr>
        <p:spPr>
          <a:xfrm>
            <a:off x="49381" y="1085906"/>
            <a:ext cx="9017717" cy="493538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a:extLst>
              <a:ext uri="{FF2B5EF4-FFF2-40B4-BE49-F238E27FC236}">
                <a16:creationId xmlns:a16="http://schemas.microsoft.com/office/drawing/2014/main" id="{770F5C8A-FF79-4B5F-92A7-36C10FA1AB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4175"/>
          <a:stretch/>
        </p:blipFill>
        <p:spPr>
          <a:xfrm>
            <a:off x="15641" y="994582"/>
            <a:ext cx="9078978" cy="5242729"/>
          </a:xfrm>
          <a:prstGeom prst="rect">
            <a:avLst/>
          </a:prstGeom>
        </p:spPr>
      </p:pic>
      <p:grpSp>
        <p:nvGrpSpPr>
          <p:cNvPr id="12" name="Groupe 11">
            <a:extLst>
              <a:ext uri="{FF2B5EF4-FFF2-40B4-BE49-F238E27FC236}">
                <a16:creationId xmlns:a16="http://schemas.microsoft.com/office/drawing/2014/main" id="{CC9B8061-8531-404B-9FD9-5DE2DF7BBE2D}"/>
              </a:ext>
            </a:extLst>
          </p:cNvPr>
          <p:cNvGrpSpPr/>
          <p:nvPr/>
        </p:nvGrpSpPr>
        <p:grpSpPr>
          <a:xfrm>
            <a:off x="8219251" y="-185569"/>
            <a:ext cx="924749" cy="914400"/>
            <a:chOff x="6414160" y="-238620"/>
            <a:chExt cx="924749" cy="914400"/>
          </a:xfrm>
        </p:grpSpPr>
        <p:pic>
          <p:nvPicPr>
            <p:cNvPr id="13" name="Graphique 12" descr="Groupe">
              <a:extLst>
                <a:ext uri="{FF2B5EF4-FFF2-40B4-BE49-F238E27FC236}">
                  <a16:creationId xmlns:a16="http://schemas.microsoft.com/office/drawing/2014/main" id="{27E2872F-6CBF-413B-8CC0-AB4BFAD4FB4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14160" y="-238620"/>
              <a:ext cx="914400" cy="914400"/>
            </a:xfrm>
            <a:prstGeom prst="rect">
              <a:avLst/>
            </a:prstGeom>
          </p:spPr>
        </p:pic>
        <p:sp>
          <p:nvSpPr>
            <p:cNvPr id="14" name="ZoneTexte 13">
              <a:extLst>
                <a:ext uri="{FF2B5EF4-FFF2-40B4-BE49-F238E27FC236}">
                  <a16:creationId xmlns:a16="http://schemas.microsoft.com/office/drawing/2014/main" id="{BAEDD113-1FDF-4FCD-A792-12303F4480AC}"/>
                </a:ext>
              </a:extLst>
            </p:cNvPr>
            <p:cNvSpPr txBox="1"/>
            <p:nvPr/>
          </p:nvSpPr>
          <p:spPr>
            <a:xfrm>
              <a:off x="6424508" y="4927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Parent</a:t>
              </a:r>
            </a:p>
          </p:txBody>
        </p:sp>
      </p:grpSp>
      <p:sp>
        <p:nvSpPr>
          <p:cNvPr id="15" name="ZoneTexte 14">
            <a:extLst>
              <a:ext uri="{FF2B5EF4-FFF2-40B4-BE49-F238E27FC236}">
                <a16:creationId xmlns:a16="http://schemas.microsoft.com/office/drawing/2014/main" id="{68431087-395D-4E3A-89BB-E1202948511D}"/>
              </a:ext>
            </a:extLst>
          </p:cNvPr>
          <p:cNvSpPr txBox="1"/>
          <p:nvPr/>
        </p:nvSpPr>
        <p:spPr>
          <a:xfrm>
            <a:off x="0" y="548680"/>
            <a:ext cx="9167628" cy="307777"/>
          </a:xfrm>
          <a:prstGeom prst="rect">
            <a:avLst/>
          </a:prstGeom>
          <a:solidFill>
            <a:schemeClr val="bg1">
              <a:lumMod val="75000"/>
            </a:schemeClr>
          </a:solidFill>
        </p:spPr>
        <p:txBody>
          <a:bodyPr wrap="square" rtlCol="0">
            <a:spAutoFit/>
          </a:bodyPr>
          <a:lstStyle/>
          <a:p>
            <a:r>
              <a:rPr lang="fr-FR" sz="1400" i="1" dirty="0">
                <a:latin typeface="Myriad Pro" panose="020B0503030403020204" pitchFamily="34" charset="0"/>
              </a:rPr>
              <a:t>Pour mieux sensibiliser les enfants au BIO, les acteurs du BIO devraient …</a:t>
            </a:r>
          </a:p>
        </p:txBody>
      </p:sp>
      <p:sp>
        <p:nvSpPr>
          <p:cNvPr id="9" name="Rectangle 8"/>
          <p:cNvSpPr/>
          <p:nvPr/>
        </p:nvSpPr>
        <p:spPr>
          <a:xfrm>
            <a:off x="20982" y="1644"/>
            <a:ext cx="4899098" cy="523220"/>
          </a:xfrm>
          <a:prstGeom prst="rect">
            <a:avLst/>
          </a:prstGeom>
        </p:spPr>
        <p:txBody>
          <a:bodyPr wrap="none">
            <a:spAutoFit/>
          </a:bodyPr>
          <a:lstStyle/>
          <a:p>
            <a:pPr algn="ctr"/>
            <a:r>
              <a:rPr lang="fr-FR" sz="2800" cap="all" spc="350" dirty="0">
                <a:solidFill>
                  <a:schemeClr val="bg1"/>
                </a:solidFill>
                <a:latin typeface="Prototype" pitchFamily="2" charset="0"/>
                <a:cs typeface="Prototype" pitchFamily="2" charset="0"/>
              </a:rPr>
              <a:t>Les perspectives bio</a:t>
            </a:r>
          </a:p>
        </p:txBody>
      </p:sp>
      <p:sp>
        <p:nvSpPr>
          <p:cNvPr id="16" name="ZoneTexte 15">
            <a:extLst>
              <a:ext uri="{FF2B5EF4-FFF2-40B4-BE49-F238E27FC236}">
                <a16:creationId xmlns:a16="http://schemas.microsoft.com/office/drawing/2014/main" id="{C84AA799-04D5-4762-9625-661C9A627D52}"/>
              </a:ext>
            </a:extLst>
          </p:cNvPr>
          <p:cNvSpPr txBox="1"/>
          <p:nvPr/>
        </p:nvSpPr>
        <p:spPr>
          <a:xfrm>
            <a:off x="3347864" y="6513025"/>
            <a:ext cx="2016224" cy="215444"/>
          </a:xfrm>
          <a:prstGeom prst="rect">
            <a:avLst/>
          </a:prstGeom>
          <a:noFill/>
        </p:spPr>
        <p:txBody>
          <a:bodyPr wrap="square" rtlCol="0">
            <a:spAutoFit/>
          </a:bodyPr>
          <a:lstStyle/>
          <a:p>
            <a:r>
              <a:rPr lang="fr-FR" sz="800" i="1" dirty="0">
                <a:latin typeface="Myriad Pro" panose="020B0503030403020204" pitchFamily="34" charset="0"/>
              </a:rPr>
              <a:t>Base de 554 parents (taux de réponses 100%)</a:t>
            </a:r>
          </a:p>
        </p:txBody>
      </p:sp>
    </p:spTree>
    <p:extLst>
      <p:ext uri="{BB962C8B-B14F-4D97-AF65-F5344CB8AC3E}">
        <p14:creationId xmlns:p14="http://schemas.microsoft.com/office/powerpoint/2010/main" val="276264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971600" y="188640"/>
            <a:ext cx="8568952" cy="1446550"/>
          </a:xfrm>
          <a:prstGeom prst="rect">
            <a:avLst/>
          </a:prstGeom>
          <a:noFill/>
          <a:ln w="50800">
            <a:noFill/>
          </a:ln>
        </p:spPr>
        <p:txBody>
          <a:bodyPr wrap="square" rtlCol="0">
            <a:spAutoFit/>
          </a:bodyPr>
          <a:lstStyle/>
          <a:p>
            <a:pPr algn="ctr"/>
            <a:r>
              <a:rPr lang="fr-FR" sz="4400" cap="all" spc="350" dirty="0">
                <a:solidFill>
                  <a:schemeClr val="bg1"/>
                </a:solidFill>
                <a:latin typeface="Prototype" pitchFamily="2" charset="0"/>
                <a:cs typeface="Prototype" pitchFamily="2" charset="0"/>
              </a:rPr>
              <a:t>Synthèse et recommandations</a:t>
            </a:r>
          </a:p>
        </p:txBody>
      </p:sp>
    </p:spTree>
    <p:extLst>
      <p:ext uri="{BB962C8B-B14F-4D97-AF65-F5344CB8AC3E}">
        <p14:creationId xmlns:p14="http://schemas.microsoft.com/office/powerpoint/2010/main" val="1516898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641" y="854408"/>
            <a:ext cx="9157256" cy="606488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id="{BA2F34BC-2AB6-455C-A246-BD0F835FB519}"/>
              </a:ext>
            </a:extLst>
          </p:cNvPr>
          <p:cNvGrpSpPr/>
          <p:nvPr/>
        </p:nvGrpSpPr>
        <p:grpSpPr>
          <a:xfrm>
            <a:off x="8213959" y="-179222"/>
            <a:ext cx="955193" cy="914400"/>
            <a:chOff x="8213959" y="-179222"/>
            <a:chExt cx="955193" cy="914400"/>
          </a:xfrm>
        </p:grpSpPr>
        <p:pic>
          <p:nvPicPr>
            <p:cNvPr id="6" name="Graphique 5" descr="Enfants">
              <a:extLst>
                <a:ext uri="{FF2B5EF4-FFF2-40B4-BE49-F238E27FC236}">
                  <a16:creationId xmlns:a16="http://schemas.microsoft.com/office/drawing/2014/main" id="{6F89190A-1235-4897-AAB8-EDA27CD44C19}"/>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13959" y="-179222"/>
              <a:ext cx="914400" cy="914400"/>
            </a:xfrm>
            <a:prstGeom prst="rect">
              <a:avLst/>
            </a:prstGeom>
          </p:spPr>
        </p:pic>
        <p:sp>
          <p:nvSpPr>
            <p:cNvPr id="7" name="ZoneTexte 6">
              <a:extLst>
                <a:ext uri="{FF2B5EF4-FFF2-40B4-BE49-F238E27FC236}">
                  <a16:creationId xmlns:a16="http://schemas.microsoft.com/office/drawing/2014/main" id="{91BB34F6-ECFC-432F-9640-5D62829CEF1D}"/>
                </a:ext>
              </a:extLst>
            </p:cNvPr>
            <p:cNvSpPr txBox="1"/>
            <p:nvPr/>
          </p:nvSpPr>
          <p:spPr>
            <a:xfrm>
              <a:off x="8254751" y="95340"/>
              <a:ext cx="914401" cy="369332"/>
            </a:xfrm>
            <a:prstGeom prst="rect">
              <a:avLst/>
            </a:prstGeom>
            <a:noFill/>
          </p:spPr>
          <p:txBody>
            <a:bodyPr wrap="square" rtlCol="0">
              <a:spAutoFit/>
            </a:bodyPr>
            <a:lstStyle/>
            <a:p>
              <a:r>
                <a:rPr lang="fr-FR" b="1" dirty="0">
                  <a:solidFill>
                    <a:schemeClr val="bg1"/>
                  </a:solidFill>
                  <a:latin typeface="Myriad Pro" panose="020B0503030403020204" pitchFamily="34" charset="0"/>
                </a:rPr>
                <a:t>Enfant</a:t>
              </a:r>
            </a:p>
          </p:txBody>
        </p:sp>
      </p:grpSp>
      <p:graphicFrame>
        <p:nvGraphicFramePr>
          <p:cNvPr id="3" name="Tableau 2"/>
          <p:cNvGraphicFramePr>
            <a:graphicFrameLocks noGrp="1"/>
          </p:cNvGraphicFramePr>
          <p:nvPr>
            <p:extLst>
              <p:ext uri="{D42A27DB-BD31-4B8C-83A1-F6EECF244321}">
                <p14:modId xmlns:p14="http://schemas.microsoft.com/office/powerpoint/2010/main" val="3191710901"/>
              </p:ext>
            </p:extLst>
          </p:nvPr>
        </p:nvGraphicFramePr>
        <p:xfrm>
          <a:off x="-10170" y="839296"/>
          <a:ext cx="9179322" cy="5419776"/>
        </p:xfrm>
        <a:graphic>
          <a:graphicData uri="http://schemas.openxmlformats.org/drawingml/2006/table">
            <a:tbl>
              <a:tblPr firstRow="1" bandRow="1">
                <a:tableStyleId>{F5AB1C69-6EDB-4FF4-983F-18BD219EF322}</a:tableStyleId>
              </a:tblPr>
              <a:tblGrid>
                <a:gridCol w="4589661">
                  <a:extLst>
                    <a:ext uri="{9D8B030D-6E8A-4147-A177-3AD203B41FA5}">
                      <a16:colId xmlns:a16="http://schemas.microsoft.com/office/drawing/2014/main" val="20000"/>
                    </a:ext>
                  </a:extLst>
                </a:gridCol>
                <a:gridCol w="4589661">
                  <a:extLst>
                    <a:ext uri="{9D8B030D-6E8A-4147-A177-3AD203B41FA5}">
                      <a16:colId xmlns:a16="http://schemas.microsoft.com/office/drawing/2014/main" val="20001"/>
                    </a:ext>
                  </a:extLst>
                </a:gridCol>
              </a:tblGrid>
              <a:tr h="3168352">
                <a:tc>
                  <a:txBody>
                    <a:bodyPr/>
                    <a:lstStyle/>
                    <a:p>
                      <a:pPr marL="0" indent="0">
                        <a:spcBef>
                          <a:spcPts val="600"/>
                        </a:spcBef>
                        <a:spcAft>
                          <a:spcPts val="600"/>
                        </a:spcAft>
                        <a:buFont typeface="Wingdings" panose="05000000000000000000" pitchFamily="2" charset="2"/>
                        <a:buNone/>
                      </a:pPr>
                      <a:r>
                        <a:rPr lang="fr-FR" sz="1650" dirty="0">
                          <a:solidFill>
                            <a:schemeClr val="tx1"/>
                          </a:solidFill>
                          <a:latin typeface="MV Boli" panose="02000500030200090000" pitchFamily="2" charset="0"/>
                          <a:cs typeface="MV Boli" panose="02000500030200090000" pitchFamily="2" charset="0"/>
                        </a:rPr>
                        <a:t>Un très bonne </a:t>
                      </a:r>
                      <a:r>
                        <a:rPr lang="fr-FR" sz="1650" i="0" dirty="0">
                          <a:solidFill>
                            <a:schemeClr val="tx1"/>
                          </a:solidFill>
                          <a:latin typeface="MV Boli" panose="02000500030200090000" pitchFamily="2" charset="0"/>
                          <a:cs typeface="MV Boli" panose="02000500030200090000" pitchFamily="2" charset="0"/>
                        </a:rPr>
                        <a:t>connaissance</a:t>
                      </a:r>
                      <a:r>
                        <a:rPr lang="fr-FR" sz="1650" dirty="0">
                          <a:solidFill>
                            <a:schemeClr val="tx1"/>
                          </a:solidFill>
                          <a:latin typeface="MV Boli" panose="02000500030200090000" pitchFamily="2" charset="0"/>
                          <a:cs typeface="MV Boli" panose="02000500030200090000" pitchFamily="2" charset="0"/>
                        </a:rPr>
                        <a:t> théorique</a:t>
                      </a:r>
                    </a:p>
                    <a:p>
                      <a:pPr marL="0" indent="0">
                        <a:spcAft>
                          <a:spcPts val="600"/>
                        </a:spcAft>
                        <a:buFont typeface="Wingdings" panose="05000000000000000000" pitchFamily="2" charset="2"/>
                        <a:buNone/>
                      </a:pPr>
                      <a:r>
                        <a:rPr lang="fr-FR" sz="1650" dirty="0">
                          <a:solidFill>
                            <a:schemeClr val="tx1"/>
                          </a:solidFill>
                          <a:latin typeface="MV Boli" panose="02000500030200090000" pitchFamily="2" charset="0"/>
                          <a:cs typeface="MV Boli" panose="02000500030200090000" pitchFamily="2" charset="0"/>
                        </a:rPr>
                        <a:t>Une excellente</a:t>
                      </a:r>
                      <a:r>
                        <a:rPr lang="fr-FR" sz="1650" baseline="0" dirty="0">
                          <a:solidFill>
                            <a:schemeClr val="tx1"/>
                          </a:solidFill>
                          <a:latin typeface="MV Boli" panose="02000500030200090000" pitchFamily="2" charset="0"/>
                          <a:cs typeface="MV Boli" panose="02000500030200090000" pitchFamily="2" charset="0"/>
                        </a:rPr>
                        <a:t> image (santé, vitamines, points de vente)</a:t>
                      </a:r>
                    </a:p>
                    <a:p>
                      <a:pPr marL="0" indent="0">
                        <a:spcAft>
                          <a:spcPts val="600"/>
                        </a:spcAft>
                        <a:buFont typeface="Wingdings" panose="05000000000000000000" pitchFamily="2" charset="2"/>
                        <a:buNone/>
                      </a:pPr>
                      <a:r>
                        <a:rPr lang="fr-FR" sz="1650" baseline="0" dirty="0">
                          <a:solidFill>
                            <a:schemeClr val="tx1"/>
                          </a:solidFill>
                          <a:latin typeface="MV Boli" panose="02000500030200090000" pitchFamily="2" charset="0"/>
                          <a:cs typeface="MV Boli" panose="02000500030200090000" pitchFamily="2" charset="0"/>
                        </a:rPr>
                        <a:t>Des habitudes BIO positives sur les produits basiques </a:t>
                      </a:r>
                    </a:p>
                    <a:p>
                      <a:pPr marL="0" indent="0">
                        <a:spcAft>
                          <a:spcPts val="600"/>
                        </a:spcAft>
                        <a:buFont typeface="Wingdings" panose="05000000000000000000" pitchFamily="2" charset="2"/>
                        <a:buNone/>
                      </a:pPr>
                      <a:r>
                        <a:rPr lang="fr-FR" sz="1650" baseline="0" dirty="0">
                          <a:solidFill>
                            <a:schemeClr val="tx1"/>
                          </a:solidFill>
                          <a:latin typeface="MV Boli" panose="02000500030200090000" pitchFamily="2" charset="0"/>
                          <a:cs typeface="MV Boli" panose="02000500030200090000" pitchFamily="2" charset="0"/>
                        </a:rPr>
                        <a:t>Des lieux de rencontres du BIO multiples et complémentaires</a:t>
                      </a:r>
                    </a:p>
                  </a:txBody>
                  <a:tcPr>
                    <a:lnL w="12700" cmpd="sng">
                      <a:noFill/>
                    </a:lnL>
                    <a:lnR w="3810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spcBef>
                          <a:spcPts val="600"/>
                        </a:spcBef>
                        <a:spcAft>
                          <a:spcPts val="600"/>
                        </a:spcAft>
                        <a:buFont typeface="Wingdings" panose="05000000000000000000" pitchFamily="2" charset="2"/>
                        <a:buNone/>
                      </a:pPr>
                      <a:r>
                        <a:rPr lang="fr-FR" sz="1650" dirty="0">
                          <a:solidFill>
                            <a:schemeClr val="tx1"/>
                          </a:solidFill>
                          <a:latin typeface="MV Boli" panose="02000500030200090000" pitchFamily="2" charset="0"/>
                          <a:cs typeface="MV Boli" panose="02000500030200090000" pitchFamily="2" charset="0"/>
                        </a:rPr>
                        <a:t>Un apprentissage</a:t>
                      </a:r>
                      <a:r>
                        <a:rPr lang="fr-FR" sz="1650" baseline="0" dirty="0">
                          <a:solidFill>
                            <a:schemeClr val="tx1"/>
                          </a:solidFill>
                          <a:latin typeface="MV Boli" panose="02000500030200090000" pitchFamily="2" charset="0"/>
                          <a:cs typeface="MV Boli" panose="02000500030200090000" pitchFamily="2" charset="0"/>
                        </a:rPr>
                        <a:t> non constant face à une </a:t>
                      </a:r>
                      <a:r>
                        <a:rPr lang="fr-FR" sz="1650" dirty="0">
                          <a:solidFill>
                            <a:schemeClr val="tx1"/>
                          </a:solidFill>
                          <a:latin typeface="MV Boli" panose="02000500030200090000" pitchFamily="2" charset="0"/>
                          <a:cs typeface="MV Boli" panose="02000500030200090000" pitchFamily="2" charset="0"/>
                        </a:rPr>
                        <a:t>complexité du BIO déstabilisante</a:t>
                      </a:r>
                    </a:p>
                    <a:p>
                      <a:pPr marL="0" indent="0">
                        <a:spcAft>
                          <a:spcPts val="600"/>
                        </a:spcAft>
                        <a:buFont typeface="Wingdings" panose="05000000000000000000" pitchFamily="2" charset="2"/>
                        <a:buNone/>
                      </a:pPr>
                      <a:r>
                        <a:rPr lang="fr-FR" sz="1650" dirty="0">
                          <a:solidFill>
                            <a:schemeClr val="tx1"/>
                          </a:solidFill>
                          <a:latin typeface="MV Boli" panose="02000500030200090000" pitchFamily="2" charset="0"/>
                          <a:cs typeface="MV Boli" panose="02000500030200090000" pitchFamily="2" charset="0"/>
                        </a:rPr>
                        <a:t>Un manque de saveur et des produits pas toujours</a:t>
                      </a:r>
                      <a:r>
                        <a:rPr lang="fr-FR" sz="1650" baseline="0" dirty="0">
                          <a:solidFill>
                            <a:schemeClr val="tx1"/>
                          </a:solidFill>
                          <a:latin typeface="MV Boli" panose="02000500030200090000" pitchFamily="2" charset="0"/>
                          <a:cs typeface="MV Boli" panose="02000500030200090000" pitchFamily="2" charset="0"/>
                        </a:rPr>
                        <a:t> adaptés aux goûts des enfants</a:t>
                      </a:r>
                      <a:endParaRPr lang="fr-FR" sz="1650" dirty="0">
                        <a:solidFill>
                          <a:schemeClr val="tx1"/>
                        </a:solidFill>
                        <a:latin typeface="MV Boli" panose="02000500030200090000" pitchFamily="2" charset="0"/>
                        <a:cs typeface="MV Boli" panose="02000500030200090000" pitchFamily="2" charset="0"/>
                      </a:endParaRPr>
                    </a:p>
                    <a:p>
                      <a:pPr marL="0" indent="0">
                        <a:spcAft>
                          <a:spcPts val="600"/>
                        </a:spcAft>
                        <a:buFont typeface="Wingdings" panose="05000000000000000000" pitchFamily="2" charset="2"/>
                        <a:buNone/>
                      </a:pPr>
                      <a:r>
                        <a:rPr lang="fr-FR" sz="1650" baseline="0" dirty="0">
                          <a:solidFill>
                            <a:schemeClr val="tx1"/>
                          </a:solidFill>
                          <a:latin typeface="MV Boli" panose="02000500030200090000" pitchFamily="2" charset="0"/>
                          <a:cs typeface="MV Boli" panose="02000500030200090000" pitchFamily="2" charset="0"/>
                        </a:rPr>
                        <a:t>Une communication globale pas souvent destinée aux enfants </a:t>
                      </a:r>
                    </a:p>
                    <a:p>
                      <a:pPr marL="0" indent="0">
                        <a:spcAft>
                          <a:spcPts val="600"/>
                        </a:spcAft>
                        <a:buFont typeface="Wingdings" panose="05000000000000000000" pitchFamily="2" charset="2"/>
                        <a:buNone/>
                      </a:pPr>
                      <a:r>
                        <a:rPr lang="fr-FR" sz="1650" baseline="0" dirty="0">
                          <a:solidFill>
                            <a:schemeClr val="tx1"/>
                          </a:solidFill>
                          <a:latin typeface="MV Boli" panose="02000500030200090000" pitchFamily="2" charset="0"/>
                          <a:cs typeface="MV Boli" panose="02000500030200090000" pitchFamily="2" charset="0"/>
                        </a:rPr>
                        <a:t>L’absence de produits et de marques locomotives </a:t>
                      </a:r>
                    </a:p>
                    <a:p>
                      <a:pPr marL="0" indent="0">
                        <a:spcAft>
                          <a:spcPts val="600"/>
                        </a:spcAft>
                        <a:buFont typeface="Wingdings" panose="05000000000000000000" pitchFamily="2" charset="2"/>
                        <a:buNone/>
                      </a:pPr>
                      <a:r>
                        <a:rPr lang="fr-FR" sz="1650" baseline="0" dirty="0">
                          <a:solidFill>
                            <a:schemeClr val="tx1"/>
                          </a:solidFill>
                          <a:latin typeface="MV Boli" panose="02000500030200090000" pitchFamily="2" charset="0"/>
                          <a:cs typeface="MV Boli" panose="02000500030200090000" pitchFamily="2" charset="0"/>
                        </a:rPr>
                        <a:t>Un univers anxiogène avec peu de passerelles avec ce qui passionne les enfants</a:t>
                      </a:r>
                    </a:p>
                    <a:p>
                      <a:pPr marL="0" indent="0">
                        <a:spcAft>
                          <a:spcPts val="600"/>
                        </a:spcAft>
                        <a:buFont typeface="Wingdings" panose="05000000000000000000" pitchFamily="2" charset="2"/>
                        <a:buNone/>
                      </a:pPr>
                      <a:endParaRPr lang="fr-FR" sz="1650" dirty="0">
                        <a:solidFill>
                          <a:schemeClr val="tx1"/>
                        </a:solidFill>
                        <a:latin typeface="MV Boli" panose="02000500030200090000" pitchFamily="2" charset="0"/>
                        <a:cs typeface="MV Boli" panose="02000500030200090000" pitchFamily="2" charset="0"/>
                      </a:endParaRPr>
                    </a:p>
                  </a:txBody>
                  <a:tcPr>
                    <a:lnL w="38100" cap="flat" cmpd="sng" algn="ctr">
                      <a:solidFill>
                        <a:schemeClr val="bg1"/>
                      </a:solidFill>
                      <a:prstDash val="solid"/>
                      <a:round/>
                      <a:headEnd type="none" w="med" len="med"/>
                      <a:tailEnd type="none" w="med" len="med"/>
                    </a:lnL>
                    <a:lnR w="12700" cmpd="sng">
                      <a:noFill/>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51424">
                <a:tc>
                  <a:txBody>
                    <a:bodyPr/>
                    <a:lstStyle/>
                    <a:p>
                      <a:pPr marL="0" indent="0">
                        <a:spcBef>
                          <a:spcPts val="0"/>
                        </a:spcBef>
                        <a:spcAft>
                          <a:spcPts val="600"/>
                        </a:spcAft>
                        <a:buFont typeface="Wingdings" panose="05000000000000000000" pitchFamily="2" charset="2"/>
                        <a:buNone/>
                      </a:pPr>
                      <a:r>
                        <a:rPr lang="fr-FR" sz="1650" b="1" dirty="0">
                          <a:solidFill>
                            <a:schemeClr val="tx1"/>
                          </a:solidFill>
                          <a:latin typeface="MV Boli" panose="02000500030200090000" pitchFamily="2" charset="0"/>
                          <a:cs typeface="MV Boli" panose="02000500030200090000" pitchFamily="2" charset="0"/>
                        </a:rPr>
                        <a:t>Intégrer naturellement le BIO dans un ensemble de </a:t>
                      </a:r>
                      <a:r>
                        <a:rPr lang="fr-FR" sz="1650" b="1" baseline="0" dirty="0">
                          <a:solidFill>
                            <a:schemeClr val="tx1"/>
                          </a:solidFill>
                          <a:latin typeface="MV Boli" panose="02000500030200090000" pitchFamily="2" charset="0"/>
                          <a:cs typeface="MV Boli" panose="02000500030200090000" pitchFamily="2" charset="0"/>
                        </a:rPr>
                        <a:t> sensibilisation aux pratiques écoresponsables</a:t>
                      </a:r>
                    </a:p>
                    <a:p>
                      <a:pPr marL="0" indent="0">
                        <a:spcAft>
                          <a:spcPts val="600"/>
                        </a:spcAft>
                        <a:buFont typeface="Wingdings" panose="05000000000000000000" pitchFamily="2" charset="2"/>
                        <a:buNone/>
                      </a:pPr>
                      <a:r>
                        <a:rPr lang="fr-FR" sz="1650" b="1" baseline="0" dirty="0">
                          <a:solidFill>
                            <a:schemeClr val="tx1"/>
                          </a:solidFill>
                          <a:latin typeface="MV Boli" panose="02000500030200090000" pitchFamily="2" charset="0"/>
                          <a:cs typeface="MV Boli" panose="02000500030200090000" pitchFamily="2" charset="0"/>
                        </a:rPr>
                        <a:t>Un marché BIO incontournable, présent partout</a:t>
                      </a:r>
                    </a:p>
                    <a:p>
                      <a:pPr marL="0" indent="0">
                        <a:spcAft>
                          <a:spcPts val="600"/>
                        </a:spcAft>
                        <a:buFont typeface="Wingdings" panose="05000000000000000000" pitchFamily="2" charset="2"/>
                        <a:buNone/>
                      </a:pPr>
                      <a:r>
                        <a:rPr lang="fr-FR" sz="1650" b="1" baseline="0" dirty="0">
                          <a:solidFill>
                            <a:schemeClr val="tx1"/>
                          </a:solidFill>
                          <a:latin typeface="MV Boli" panose="02000500030200090000" pitchFamily="2" charset="0"/>
                          <a:cs typeface="MV Boli" panose="02000500030200090000" pitchFamily="2" charset="0"/>
                        </a:rPr>
                        <a:t>Une approche ciblée enfant vierge et l’opportunité de construire, créer, surprendre !  </a:t>
                      </a:r>
                    </a:p>
                    <a:p>
                      <a:pPr marL="0" indent="0">
                        <a:spcAft>
                          <a:spcPts val="600"/>
                        </a:spcAft>
                        <a:buFont typeface="Wingdings" panose="05000000000000000000" pitchFamily="2" charset="2"/>
                        <a:buNone/>
                      </a:pPr>
                      <a:endParaRPr lang="fr-FR" sz="1650" b="1" dirty="0">
                        <a:solidFill>
                          <a:schemeClr val="tx1"/>
                        </a:solidFill>
                        <a:latin typeface="MV Boli" panose="02000500030200090000" pitchFamily="2" charset="0"/>
                        <a:cs typeface="MV Boli" panose="02000500030200090000" pitchFamily="2" charset="0"/>
                      </a:endParaRPr>
                    </a:p>
                  </a:txBody>
                  <a:tcP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914077"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fr-FR" sz="1650" b="1" baseline="0" dirty="0">
                          <a:solidFill>
                            <a:schemeClr val="tx1"/>
                          </a:solidFill>
                          <a:latin typeface="MV Boli" panose="02000500030200090000" pitchFamily="2" charset="0"/>
                          <a:cs typeface="MV Boli" panose="02000500030200090000" pitchFamily="2" charset="0"/>
                        </a:rPr>
                        <a:t>Des parents pas toujours conscients de leur rôle</a:t>
                      </a:r>
                    </a:p>
                    <a:p>
                      <a:pPr marL="0" marR="0" indent="0" algn="l" defTabSz="914077" rtl="0" eaLnBrk="1" fontAlgn="auto" latinLnBrk="0" hangingPunct="1">
                        <a:lnSpc>
                          <a:spcPct val="100000"/>
                        </a:lnSpc>
                        <a:spcBef>
                          <a:spcPts val="0"/>
                        </a:spcBef>
                        <a:spcAft>
                          <a:spcPts val="600"/>
                        </a:spcAft>
                        <a:buClrTx/>
                        <a:buSzTx/>
                        <a:buFont typeface="Wingdings" panose="05000000000000000000" pitchFamily="2" charset="2"/>
                        <a:buNone/>
                        <a:tabLst/>
                        <a:defRPr/>
                      </a:pPr>
                      <a:r>
                        <a:rPr lang="fr-FR" sz="1650" b="1" baseline="0" dirty="0">
                          <a:solidFill>
                            <a:schemeClr val="tx1"/>
                          </a:solidFill>
                          <a:latin typeface="MV Boli" panose="02000500030200090000" pitchFamily="2" charset="0"/>
                          <a:cs typeface="MV Boli" panose="02000500030200090000" pitchFamily="2" charset="0"/>
                        </a:rPr>
                        <a:t>La perception du prix </a:t>
                      </a:r>
                    </a:p>
                    <a:p>
                      <a:pPr marL="0" marR="0" indent="0" algn="l" defTabSz="914077" rtl="0" eaLnBrk="1" fontAlgn="auto" latinLnBrk="0" hangingPunct="1">
                        <a:lnSpc>
                          <a:spcPct val="100000"/>
                        </a:lnSpc>
                        <a:spcBef>
                          <a:spcPts val="0"/>
                        </a:spcBef>
                        <a:spcAft>
                          <a:spcPts val="600"/>
                        </a:spcAft>
                        <a:buClrTx/>
                        <a:buSzTx/>
                        <a:buFont typeface="Wingdings" panose="05000000000000000000" pitchFamily="2" charset="2"/>
                        <a:buNone/>
                        <a:tabLst/>
                        <a:defRPr/>
                      </a:pPr>
                      <a:r>
                        <a:rPr lang="fr-FR" sz="1650" b="1" baseline="0" dirty="0">
                          <a:solidFill>
                            <a:schemeClr val="tx1"/>
                          </a:solidFill>
                          <a:latin typeface="MV Boli" panose="02000500030200090000" pitchFamily="2" charset="0"/>
                          <a:cs typeface="MV Boli" panose="02000500030200090000" pitchFamily="2" charset="0"/>
                        </a:rPr>
                        <a:t>Des préjugés sur le goût avant de consommer</a:t>
                      </a:r>
                    </a:p>
                    <a:p>
                      <a:pPr marL="0" indent="0">
                        <a:spcAft>
                          <a:spcPts val="600"/>
                        </a:spcAft>
                        <a:buFont typeface="Wingdings" panose="05000000000000000000" pitchFamily="2" charset="2"/>
                        <a:buNone/>
                      </a:pPr>
                      <a:r>
                        <a:rPr lang="fr-FR" sz="1650" b="1" dirty="0">
                          <a:solidFill>
                            <a:schemeClr val="tx1"/>
                          </a:solidFill>
                          <a:latin typeface="MV Boli" panose="02000500030200090000" pitchFamily="2" charset="0"/>
                          <a:cs typeface="MV Boli" panose="02000500030200090000" pitchFamily="2" charset="0"/>
                        </a:rPr>
                        <a:t>La montée d’un BIO à deux vitesses qui complexifierait la perception de l’enfant </a:t>
                      </a:r>
                    </a:p>
                    <a:p>
                      <a:pPr marL="0" indent="0">
                        <a:spcAft>
                          <a:spcPts val="600"/>
                        </a:spcAft>
                        <a:buFont typeface="Wingdings" panose="05000000000000000000" pitchFamily="2" charset="2"/>
                        <a:buNone/>
                      </a:pPr>
                      <a:endParaRPr lang="fr-FR" sz="1650" b="1" dirty="0">
                        <a:solidFill>
                          <a:schemeClr val="tx1"/>
                        </a:solidFill>
                        <a:latin typeface="MV Boli" panose="02000500030200090000" pitchFamily="2" charset="0"/>
                        <a:cs typeface="MV Boli" panose="02000500030200090000" pitchFamily="2" charset="0"/>
                      </a:endParaRPr>
                    </a:p>
                  </a:txBody>
                  <a:tcP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8" name="Rectangle 7"/>
          <p:cNvSpPr/>
          <p:nvPr/>
        </p:nvSpPr>
        <p:spPr>
          <a:xfrm>
            <a:off x="0" y="3951"/>
            <a:ext cx="8100392" cy="461665"/>
          </a:xfrm>
          <a:prstGeom prst="rect">
            <a:avLst/>
          </a:prstGeom>
        </p:spPr>
        <p:txBody>
          <a:bodyPr wrap="square">
            <a:spAutoFit/>
          </a:bodyPr>
          <a:lstStyle/>
          <a:p>
            <a:r>
              <a:rPr lang="fr-FR" sz="2400" cap="all" spc="350" dirty="0">
                <a:solidFill>
                  <a:schemeClr val="bg1"/>
                </a:solidFill>
                <a:latin typeface="Prototype" pitchFamily="2" charset="0"/>
                <a:cs typeface="Prototype" pitchFamily="2" charset="0"/>
              </a:rPr>
              <a:t>LE SWOT DU BIO / ENFANTS</a:t>
            </a:r>
          </a:p>
        </p:txBody>
      </p:sp>
    </p:spTree>
    <p:extLst>
      <p:ext uri="{BB962C8B-B14F-4D97-AF65-F5344CB8AC3E}">
        <p14:creationId xmlns:p14="http://schemas.microsoft.com/office/powerpoint/2010/main" val="2000661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95736" y="471438"/>
            <a:ext cx="6948264" cy="6494085"/>
          </a:xfrm>
          <a:prstGeom prst="rect">
            <a:avLst/>
          </a:prstGeom>
          <a:solidFill>
            <a:schemeClr val="bg1"/>
          </a:solidFill>
        </p:spPr>
        <p:txBody>
          <a:bodyPr wrap="square" rtlCol="0" anchor="ctr">
            <a:spAutoFit/>
          </a:bodyPr>
          <a:lstStyle/>
          <a:p>
            <a:pPr marL="457200" indent="-457200" algn="just">
              <a:lnSpc>
                <a:spcPct val="150000"/>
              </a:lnSpc>
              <a:buFont typeface="Arial" panose="020B0604020202020204" pitchFamily="34" charset="0"/>
              <a:buChar char="•"/>
            </a:pPr>
            <a:endParaRPr lang="fr-FR" sz="2600" b="1" u="sng" dirty="0">
              <a:latin typeface="Myriad Pro" pitchFamily="34" charset="0"/>
            </a:endParaRPr>
          </a:p>
          <a:p>
            <a:pPr algn="just">
              <a:lnSpc>
                <a:spcPct val="150000"/>
              </a:lnSpc>
            </a:pPr>
            <a:r>
              <a:rPr lang="fr-FR" sz="2600" b="1" dirty="0">
                <a:latin typeface="Myriad Pro" pitchFamily="34" charset="0"/>
              </a:rPr>
              <a:t>Renforcer l’apprentissage du BIO</a:t>
            </a:r>
          </a:p>
          <a:p>
            <a:pPr algn="just">
              <a:lnSpc>
                <a:spcPct val="150000"/>
              </a:lnSpc>
            </a:pPr>
            <a:endParaRPr lang="fr-FR" sz="2600" b="1" dirty="0">
              <a:latin typeface="Myriad Pro" pitchFamily="34" charset="0"/>
            </a:endParaRPr>
          </a:p>
          <a:p>
            <a:pPr algn="just">
              <a:lnSpc>
                <a:spcPct val="150000"/>
              </a:lnSpc>
            </a:pPr>
            <a:r>
              <a:rPr lang="fr-FR" sz="2600" b="1" dirty="0">
                <a:latin typeface="Myriad Pro" pitchFamily="34" charset="0"/>
              </a:rPr>
              <a:t>Favoriser l’émergence de moments ou d’émotions  « Bio »</a:t>
            </a:r>
          </a:p>
          <a:p>
            <a:pPr algn="just">
              <a:lnSpc>
                <a:spcPct val="150000"/>
              </a:lnSpc>
            </a:pPr>
            <a:endParaRPr lang="fr-FR" sz="2600" b="1" dirty="0">
              <a:latin typeface="Myriad Pro" pitchFamily="34" charset="0"/>
            </a:endParaRPr>
          </a:p>
          <a:p>
            <a:pPr algn="just">
              <a:lnSpc>
                <a:spcPct val="150000"/>
              </a:lnSpc>
            </a:pPr>
            <a:r>
              <a:rPr lang="fr-FR" sz="2600" b="1" dirty="0">
                <a:latin typeface="Myriad Pro" pitchFamily="34" charset="0"/>
              </a:rPr>
              <a:t>Parler « enfants »</a:t>
            </a:r>
          </a:p>
          <a:p>
            <a:pPr algn="just">
              <a:lnSpc>
                <a:spcPct val="150000"/>
              </a:lnSpc>
            </a:pPr>
            <a:endParaRPr lang="fr-FR" sz="2600" b="1" dirty="0">
              <a:latin typeface="Myriad Pro" pitchFamily="34" charset="0"/>
            </a:endParaRPr>
          </a:p>
          <a:p>
            <a:pPr algn="just">
              <a:lnSpc>
                <a:spcPct val="150000"/>
              </a:lnSpc>
            </a:pPr>
            <a:r>
              <a:rPr lang="fr-FR" sz="2600" b="1" dirty="0">
                <a:latin typeface="Myriad Pro" pitchFamily="34" charset="0"/>
              </a:rPr>
              <a:t>Offrir des produits uniques et dépasser la fonction  </a:t>
            </a:r>
          </a:p>
          <a:p>
            <a:pPr algn="just"/>
            <a:endParaRPr lang="fr-FR" sz="2600" b="1" u="sng" dirty="0">
              <a:latin typeface="Myriad Pro" pitchFamily="34" charset="0"/>
            </a:endParaRPr>
          </a:p>
        </p:txBody>
      </p:sp>
      <p:sp>
        <p:nvSpPr>
          <p:cNvPr id="9" name="Rectangle 8"/>
          <p:cNvSpPr/>
          <p:nvPr/>
        </p:nvSpPr>
        <p:spPr>
          <a:xfrm>
            <a:off x="0" y="3951"/>
            <a:ext cx="9144000" cy="523220"/>
          </a:xfrm>
          <a:prstGeom prst="rect">
            <a:avLst/>
          </a:prstGeom>
        </p:spPr>
        <p:txBody>
          <a:bodyPr wrap="square">
            <a:spAutoFit/>
          </a:bodyPr>
          <a:lstStyle/>
          <a:p>
            <a:r>
              <a:rPr lang="fr-FR" sz="2800" cap="all" spc="350" dirty="0">
                <a:solidFill>
                  <a:schemeClr val="bg1"/>
                </a:solidFill>
                <a:latin typeface="Prototype" pitchFamily="2" charset="0"/>
                <a:cs typeface="Prototype" pitchFamily="2" charset="0"/>
              </a:rPr>
              <a:t>recommandations : Approche globale</a:t>
            </a:r>
            <a:endParaRPr lang="fr-FR" sz="2800" b="1" dirty="0">
              <a:solidFill>
                <a:schemeClr val="bg1"/>
              </a:solidFill>
              <a:latin typeface="Prototype" panose="02000400000000000000" pitchFamily="2" charset="0"/>
              <a:cs typeface="Prototype" panose="02000400000000000000" pitchFamily="2" charset="0"/>
            </a:endParaRPr>
          </a:p>
        </p:txBody>
      </p:sp>
      <p:pic>
        <p:nvPicPr>
          <p:cNvPr id="7" name="Picture 2" descr="http://toutelaculture.com/wp-content/uploads/2011/03/enfant-b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6872"/>
            <a:ext cx="2195736" cy="299085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79912"/>
            <a:ext cx="2195736" cy="975619"/>
          </a:xfrm>
          <a:prstGeom prst="rect">
            <a:avLst/>
          </a:prstGeom>
        </p:spPr>
      </p:pic>
      <p:pic>
        <p:nvPicPr>
          <p:cNvPr id="10" name="Image 9"/>
          <p:cNvPicPr>
            <a:picLocks noChangeAspect="1"/>
          </p:cNvPicPr>
          <p:nvPr/>
        </p:nvPicPr>
        <p:blipFill rotWithShape="1">
          <a:blip r:embed="rId5" cstate="print">
            <a:extLst>
              <a:ext uri="{28A0092B-C50C-407E-A947-70E740481C1C}">
                <a14:useLocalDpi xmlns:a14="http://schemas.microsoft.com/office/drawing/2010/main" val="0"/>
              </a:ext>
            </a:extLst>
          </a:blip>
          <a:srcRect b="50000"/>
          <a:stretch/>
        </p:blipFill>
        <p:spPr>
          <a:xfrm>
            <a:off x="-24027" y="5769660"/>
            <a:ext cx="2219763" cy="1259740"/>
          </a:xfrm>
          <a:prstGeom prst="rect">
            <a:avLst/>
          </a:prstGeom>
        </p:spPr>
      </p:pic>
      <p:pic>
        <p:nvPicPr>
          <p:cNvPr id="1030" name="Picture 6" descr="https://naitreetgrandir.com/documentsng/images/imagesprincipalegrande/ik-naitre-grandir-parole-langage-enfant-apprentissage-plusieurs-langue-bilinguisme.jpg"/>
          <p:cNvPicPr>
            <a:picLocks noChangeAspect="1" noChangeArrowheads="1"/>
          </p:cNvPicPr>
          <p:nvPr/>
        </p:nvPicPr>
        <p:blipFill rotWithShape="1">
          <a:blip r:embed="rId6">
            <a:extLst>
              <a:ext uri="{28A0092B-C50C-407E-A947-70E740481C1C}">
                <a14:useLocalDpi xmlns:a14="http://schemas.microsoft.com/office/drawing/2010/main" val="0"/>
              </a:ext>
            </a:extLst>
          </a:blip>
          <a:srcRect l="20291" r="12187"/>
          <a:stretch/>
        </p:blipFill>
        <p:spPr bwMode="auto">
          <a:xfrm>
            <a:off x="0" y="527169"/>
            <a:ext cx="2195736" cy="202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26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nvSpPr>
        <p:spPr>
          <a:xfrm>
            <a:off x="384933" y="816574"/>
            <a:ext cx="3263450" cy="357901"/>
          </a:xfrm>
          <a:prstGeom prst="rect">
            <a:avLst/>
          </a:prstGeom>
        </p:spPr>
        <p:txBody>
          <a:bodyPr wrap="square" lIns="80119" tIns="40060" rIns="80119" bIns="40060">
            <a:spAutoFit/>
          </a:bodyPr>
          <a:lstStyle/>
          <a:p>
            <a:r>
              <a:rPr lang="fr-FR" dirty="0">
                <a:solidFill>
                  <a:schemeClr val="bg1"/>
                </a:solidFill>
                <a:latin typeface="Prototype" pitchFamily="2" charset="0"/>
                <a:cs typeface="Prototype" pitchFamily="2" charset="0"/>
              </a:rPr>
              <a:t>Pôles</a:t>
            </a:r>
          </a:p>
        </p:txBody>
      </p:sp>
      <p:sp>
        <p:nvSpPr>
          <p:cNvPr id="1133" name="AutoShape 5" descr="data:image/jpeg;base64,/9j/4AAQSkZJRgABAQAAAQABAAD/2wCEAAkGBhQQEBQUEBQWFBUUFxwUFRUUGBwXFxQYFR0YFhQVFRgYHSYeFxolGRQXHy8gJCcpLCwsFR4xNTAqNSYsLCkBCQoKDgwOGg8PGiwkHyQ0LCwxNjA0LCw2LCwqLCwqLSksNDApMjQtLC8sLCwsLC8pLDQvLywsLCwsLSwsLCwpLP/AABEIALoBDwMBIgACEQEDEQH/xAAcAAEAAgIDAQAAAAAAAAAAAAAABgcBBQIECAP/xABLEAACAQICBgYGBAwEBAcAAAABAgADEQQhBQYHEjFBE1FhcYGRIjJCcqGxFFJikiMkMzRDU3OCssHR8JOiwtIWF1RjFSVEg7Ph8f/EABsBAAIDAQEBAAAAAAAAAAAAAAAFAwQGAgEH/8QAPBEAAQMCBAIHBwMDAwUBAAAAAQACAwQRBRIhMUFRBhMiYXGBkRQyobHB0fAVI1I0QuFicrIkMzWS8Rb/2gAMAwEAAhEDEQA/ALxiIghIiIISIiCEiIghIidXHaTpUF3q1RKa9bsF8r8Z6BfZeE23XaiQbSu1zCUrikKlc/ZG6v3nsfIGRTSO2PEvcUadOkOs3qMPE2X/ACy0yjmfwt4qu+qibxVyThUrKouxAHabfOee8brtja3r4mr3I3Rjyp2mnrVmc3clj1sSx+MtNw139zlWdiDeDV6Lr604RPXxNAd9Vf6zovtBwC/+qp+G8fkJ5/iSjDWcXFRHEH8AFfR2laP/AOoH3Kn+yZG0nR//AFA+5UH+mUJE6/To+Z+H2XPt8nIfnmvQNPX/AADcMVTHeSPmBO/h9ZMLU9TEUWv1VFP855vgicnDWcHFdDEHcQF6gVwRcG46xOU8xUMU9M3R2Q9aEr8jN3gtfsdS9XEO3ZUtU/jBPxkLsNd/a4KVuIN4hegolQ6O2y11sK9GnUHWhNNvjvA/CSzRW1XBVrCozUG6qq+jf31uPE2lV9JKzceissqoncVMonxw2LSqoam6up4MpDA+Iyn2vKuyspERBCREQQkREEJERBCREQQkREEJETW6c1hoYKnv4hwo5DiznqVRmf7vaegFxsF4SALlbKR/WHXnC4K4qvvVP1dP0n/e5L4kSstZ9qOIxN0oXoUjl6J/CMPtOPV7l8zIUT8Y0hw8nWT0S2WuA0jU507taxNYlcOBh06xZqh/eOQ8B4yF4nFvVbfqOzseLO28fM5z5RGkcLI/dCXPlfIe0UiIkqjWPKbnQ2qdfFoXpBN0MVuzAZixOVieYmnvLO2a/mbftW/hSIOkWIy4dRmeG2a4Guu6vUEDZ5cj9lBtP6t1MEUFUoS4JG4SbbpF73Az9Kanyk72pevh/df5pILJ8CrJa2gjqJfede9tNnEfRcVsTYZ3MbsPskyFjdk42X6s0sZVqnEJvrTVbKSQN5ibE2Ivkhy7ZUrsVeJeop7X4n7LYYV0dhbSe319y3cNGlwdAT48By4qEbsxuz0MmqOCA3RhqH+GpPxzkT132bURQethF6N6al2QX3GUZtYH1Wtc5ZdnOUhWVsXazh3dZWxBgdURD1LoydA4E6eOp+SqSY8pzYTjNJRVjauLO3zHIrIYxhUuGVBhfqNweY+/NIERLiULs4DSdXDtv0ajU260bdv324jvk50FtgrU7Li0FZfrpZKg7x6rfCV7EhkgZJ7wUscz4/dK9FaB1tw2NH4CoC1rmm3o1F71OfiLjtm4nmClVKsGUlSMwQSCD1gjMSfasbWqtKyYwGqnDpB+UX3hwqfA98VzYe5useqZQ1wOj9FcMTqaM0rSxNMVKDh0PNeR6iOIPYc524sItoUwBvqEiIni9SIiCEiIghJgmZld7Q9ovQb2HwjfhuFSoP0XWq/b/h7+EkUTpXZWqOSRsbczlsNdto1PBXpUbVMRwI9ml2vbifs+dudN6S0nUxNU1K7mo55tyHUBwUdg4TrM9ySTcnMkm5J6z2zE0NPTNhGm6RzVDpTrskTHlMyyq6REx5QQsxEQQks3ZofxR/2rfwpKx8pZuzP80f8Aan+FJkOmX/jD/uamuE/1A8CtbtS9fD+6/wA0kFtLE2jaKq1moGjTepuhwdxS1rlLXsMuBkLq6vYhFLNQqKqi5JQgADiSbZCd9GKqBmGQsc9oOulxf3ivMSjeal5ANtPkF0QJYOo+odbE0ekqVqlCjUzCUyQ1UDLePIDiBcG+fjX89Hav7hwlDo/V6JN3u3RaKYoc0z8+4J+a+qYviDoKGH2e1nAa8gALWUUfZRRSz4avXpVVzRyQwB5XAAPxkx0gt6FQH9WwP3TeVK2rWlBj94dJv9Jfpt78Ha/G9/Vt7NuGVpbmP/I1Pcb5GWobWdZtlm8SDw6LNMJOOnDbQ/S/ovNE4zkJxMv9Hg79w8NPqp+njmfsD+7temiRExNSvmizEx5TMEJETHlBC2eg9Ya2Cq9Jh3Kn2lOauOpl5/PqtLq1P15paQWw/B1gLtSJ/wAyH2l+I58r0HPrhcU1J1emxRlN1ZTYgjqMqVFK2YcirMFS6LTgvTsSG6ha+rjl6KtZcQozHAVQOLr1HrXlx4cJlM/JG6N2VyeMe17czUiInC7SImv09phMJh6lapwQXtzYnJVHaSQPGegEmwXhIAuVGdpGuv0On0VE/h6gyI/RJwL+8eA8TyzpRmubkm5zJ4k9vbOzpPST4ms9Wqbu53j2dQHYBYAdQnVmkpoBCy3HikE8xldfgkREsqukREEJERBCREQQl5OtRdYsPhsOyVqm4xqFgN1jkVUXuqkcQZBYi3E8NixGDqJSQLg6b6eIKsU9Q6nfnbure/43wX68fdf/AGTTa3a4UKmEenh6m+1QhSArCy3uxzUchb96V1Ez9N0NoaeZswc8lpBsSLaa69lXpMWmkaWEDXx+6zvSZaobRqmBTonTpaQPoi9mS+Z3TaxF7mx6+MhkyDaOK3C+uf1sJyu48imuF4+2GD2SsZni4c2+H59laektsilCMPRYORYNUIsp691b73dcTq4zbGzoUTDjNd0szk8RYmwUfOVteLxezC6xzu28Aev0TaTGMDjZeKFznd+nqc30QtMXiJoaWmZTRiNn/wBWOxHEZsQnM82/wA5BIiJZS9IiIISIiCEiIghfXDYpqTq9NirIQysMiCOYl86j62rpChvGwqplVQcjyZfsn4WI5Z0DabfVfWB8DiUrJcj1ai/XQ23l7+Y7QJUq6cTN03H5ZWqafqna7Fei4nxwmKWqivTO8rqHUjmGzB8p9pnE+SVHth0/v1kwqnKmOkqe+3qA9y5/vy2qjgAk5AC57hxnmvTGkTiMRVrNxqOz9wJ9EeAsPCMcPjzSZjwVCukysyjiunMeUzEepMkRJFqbq19Mqk1L9FTzflvE8EB5dZ7O8SrWVcVHC6eU2a38t4lSRROleGN3K1ejNB18SfwNIuBkTkFHexsPjNx/y6xfVT7t/wD+rSz7JRp+zTRB2KqgfATRvr9gw1ukY/aCMV+V586//VYpWPJooLtHcXepGif/AKbTRNHXP18QFW+lNXa+GzrUiq/WFmX7y3A8ZrfKXTi9PUFwzViyvSItlnvk5blus9R8cpTuLrB6jMqhAxJCLeyjkBNR0fxipxFj/aIspbpfYE8RY6gjj9EtrqWOAjI6918Ykw/5a1gjM1VMlLbqhmJsL2F7Z8pyw+zZ+i361ZaZC7xUKX3QBchjvAXHZfhLR6R4YBfrhvbY7+ijFBUfxUNn0p0C3AT6YTD72Z4fOTTUbVdMdVqCqWCU1B9CwJLEhRcg2FgfKSVmJdU/qohd3yVNrS9wY3dQz6Aesf34T51MIy8ge6XouzbBAW3HPb0j/wBZGdbdnIoUmrYVmKoLvTfMhRxZD2dR5c5RGI1TNXWIVh9HMwZtCqsmJ3cXh+a+I/mJ3NXtWamNLimyruWuWv7V7WsD9WNxiUHs5qHuytG9+CgiY6U5WC5Wm8pmS6rs3rCqiK6sCCzVLEKljYDrZj1DqnYxezCoq3pVldh7JUpfuO8c++0onpJhgLR1w18fDXTTzVv9PqNewdFCI8p9K1FkZlcFWU2YHiCOIM3WgdT6+LG8tkp/Xe+furxb5dsaVFZBTRddM8BvP7c/JV44nyOysFytFJponZz01KnUatuh1DhQlyN4A2uW7eqfWtsucD0K4LdTIVHmGNvKTXQuFalhqNN8mSmqtbPNQAc5hse6Us6hpw6btX101tb/AFBOaHDTnIqG6cPwKmtKYQUa9WmDcI7KCciQpIBPlOsBNrrIpONrgfrW+ZjC4TMKoJYmwsLkk8APGat2IiGmjc7Vzmg/DdI5rNeQOZXQXCMeXnMNhWHLyzlhaO2X4mooaoyUb+y12Yd4XIecxpPZliaSlqZWsBnZLhvBTx8DeUP1WpvfILfneuuomtmyquYmyxWFve9wwy6sxyM1xEdUdayqbcaEbhRA3XHymYiXV6rc2Paf6Si+Gc3NL00v9RjmB3N/GJY08+6haU+j6QoNfJm6Ju6p6PwYqfCegRM/XRZJbjjqnlHJnjseGi0uueM6LR+JYceiZR3sN0fxTzwZfW0o/wDleI7k/wDkSULLuGjsE96p157YHckRMeUZpesy1dnuGC4FSOLs7Hz3B8EEqqWTs10mGoNRPrU23gOtX5+DX8xMf0zjkfht2bBwJ8NR8yE2whwFRrxBXS2naSYGlQGSFekb7RuQoPduk+M6erOoq4rDirUdk3mIUKBmq5XN+2/lJLrvqw2LRXpW6WnewyG+p4rc5Agi4vlmeuRihrRjsMq0RRChAECmk98suvM9vbEuGVEsuERwYa9rZATmuQDx11Gt9NfJW6iNrapz6gEtOy3P/LGla3T1bXvay2v1yG6zaHXCYk0kZmAVWu1gfSF+WUtjQuIqVMPTesu7UZbstitjc+ycxkB5yt9ow/Hm/Zr8j/SedG8Urp8QfT1MmYAO5WuCBfQIxCmhZAJI22uQrUp8BIHrRr6jpWoUUbMGn0hYAcbPZbEkEXAzk7oeqvcJRNU+ke/+Zi7ojhlPWVEkk4vkykeNzr8FYxSofExrWHe91scOtlHdeTbUbQ+NqI7Yep9HpORvVCASxW+SC18rnO4EhNBvRHYPlL+0FSVMLQCeqKSWt7oN5o8hdM4u3ufms/RQiR5JOyjdTVPHU/To493dc9yrfca3I+kwse7yksxtPeouDzRgR3g3lYPp/SQxpX8Jvb9hS3fQK3yFrerb2urO8tLFfk390/IySMg3tdMqdzXZsoI8V55C3HhJNsvFmxA9z5vIyp4d0k+zA3bE/ufN4qrr/pdRy7P/ACCoYV/Ut8/kVIda9ZfoNNCF32ckKCbDK1ybd48599WdNfTMOKpUId4qQDcXXmOyxEjO1L1cP31Pkk2ezj8y/wDdb5LEE2HU7cBZVhv7hda/ddwty4LRNqJDXGK/Zt9AtFrPoha2lkp8BVCF7dQB3j37qSeYnEJhqLMRu06S8AOAUWAA8gJDtN4wUdNUXbJdxVJ6t/pEv/mks07oz6Th6lK9i4sCeRBDLfsuBee4o8vZQxzkiLI2/rZx8QLIpxldMWe9c/LT4qHJtRPSZ0B0d+TEvbrv6pPZ8ZO8PiVqIrobqwDKesEXBlQf8I4sPudA972uB6Hfv+rbxlraFwBw+HpUiblECk9Z4m3ZcmWelFFhlPHG6iIzHcA3uOZ1P+VHhs1Q9zhNe3eLaqsNMU/x3EnqqsPMn+knmyvQinfxLC5B6Onf2cgXYdvpAX7+uQTS5/HMT+1b5mWTsoxobD1KXtI+9b7LgWPmrTTC5ezN/Ftv/UJFC0GrObmVsdYNaayVxhsFR6WrYFyfUphvV3rEcs8yBmON8tzhsU9OgHxjUkYC7lDZF8WM+GntJHCUmqUqDVWY5imvO1t6oQL2sAL2PKV5V0dpDSr3qKUQZgPenTX3VIux7c+8SRzy08yr0kro3aXcTsOAWu120lh8RijUwwOYs7EWWow9pQcxlxJ42HjEMalm7xNlXoNTZlcbrKd1geIIyIM1+PbMD+8//wAkuFOcaod97pE55c8uK6sTHlMzYLpZRypBHEZjvGYnpvCV+kpq44Mob7wB/nPMc9Iatn8Tw1+PQ07/AHFinExo0+KZ4edXBdHX3Dmpo3FAZ2plvuEP/pnn2enMXhhUpujcHUoe5gQfgZ5oxWGak7039ZGKN2FTY/EGe4a7suavMQbq1y+UREapak7WjNJvhqq1KRsy+RHNSOYM6sTiSNsjSx4uDoR3L1ri03G6tjQ2vOHxCgVGFGpzVzZSfssciOw2M3y4tLXDrbsYW+comY3eyYOq6DU8j80MhaOVs1vDUfFO48Zka2z2g/BXTjtZcNQH4Ssl/qqd5vurcyr9bNMLi8S1SmGC7oUbwsTug52BNuM09ojfB+jVPhjzK1xc4i2ugse7/KqVeIyVAykABWo20HCIBZnewHqoeXvWlW1GuSes3+M4xL2F4JTYYXmC93Wvc32v3DmoamskqLB9tF2MJiN3I8D8JZGqG0MYemtHEhii5I6C5VeSst8wORHlKvtPrTxBXh5Ge1mHGR/WwmzuPeq0cjo3ZmK7NIbT8KiE0t+o9vRXdZRflvFrWHdedbFbUsPuEKlViVscgouRbm15VlKlVai1YUmNJCFapwUFjYC54m5HDhfOdJ8YxFuHdFzaGre62gVg1k/cF9sXWsN0ceB7pvNRNPUsI1Y12K7wQLZWa5UtfgMuIkViMpMIhlpHUjybOtcjfQg/RRU8pgeHt3ClWu2stLGCkKO/6G9cstvW3bWzP1TO/qZrTh8LhSlZiG6RmChWbIhQMwLcjINEhkwClfQtobuyA3313J5d/JWG10gmM+lyt3rfplMXiekpb27uKvpCxuN6+VzlnN/q3tDCIKeL3iFyWqoJNuQdeN+0ZnmOcgsSSfA6OelbSSNu1ux4jzXjKyVkplB1O6tyrrzg1W/S732VVi3kQPjOpR2i4Y0wzl1Y39AKSQLkC5yF7AHjzlXREjOhOHhtiXnzHpsrZxicm9h+ea2OlNIipiqtVL7ruzAEWNj18c5s9B6bqYWqtWi2Y4g33WU8VYf3a15G53ThKtKmlVkZadQncZhk+7a+72Z8efhHdXhjXsb1RsWgAd4H1Slxc52cb7q5tGbTMLUUdKWotzDKWXwZQcu+0+mO2k4Omt0Zqp5BFI8ywAEpVceOYPhDY8cgfGK/Zay9sny+6te3zWtYLdax6c+lV2rMi072Flz4ZAsfaawAvYcB1SN1am8xMzUrFuPlPnaOqCh9nu9+rj8FT1JLjukREaL1M56Y0Zh+jo00+oir91QP5Tz5qpoz6TjaFK1w1QFvdX0n/wAqmejBE+JO1a1NcPbo5yyZSW1bQXQYzpQPQxA37/bWwcfwt+8Zds0Gu2rYx2EemPXX06R+2L2B7CCV8b8pSpZuqkBO3FWqmLrIyBuvPkxOdRCpIYEEGxBvcEZEHqIM4zSpAsTMRBCx5TnTpljZQWJ4AC5PcAJxm71LP4/Q94/wtK1XMYIHygXygn0F1JEzO9reZAXQXQtc8KFX/Db/AGz5YjR9SmL1KbqOtkZR5kS8a1YIpZzZVBLE8ABmSeyfPC42nWXepOrrwup3h3G3ynzpvTie2c04y+J+dk/ODM2z6qi4k22g6tJRC16KhQzbrqMlBNyrADhexBA7O2QoCbekxenqaMVg0bxHEHl9kviwuomqhSxi7j6W5+CwBLE1R2Zq6LicewWlbfFMMBdeIao4NlW2dgb9ZHCaHVfUbEY/0l/B0wbGo97E8wg4sfIdssF9mJbDrQfG1jTS5VAqhATnw4nPhc5crRc7Fp5gcjLDhzWomwCgpC1kk9337WhIHhbj4lR7XXaBRag2DwVNTSK7he1kAHKkveB6R8AeMrnykw1o2cV8EpqKRWpDiyghk7WXPLtBPbaRFhJ8OxBubqJG5XH4qvi+A2hNZRydZGN+Bb/jnpceC4zEzebfRequJxK71Kmd08Hc7qnuvmfAGOp6mGnZnmcGjmTZY9kbpDZguVp/KZkkr7P8YouFV+xHBPkbXmkp6OqtVFEI3SE7u4fRN+r0rW8ZDBiFLUAuika4DU2I0HM8l2+CVlg5pC6sTfYjUrFU032QcQoUMGYljZQAt+ZmcdqViKFA1qu4qra437tnYAZCxNzwvIhi1E4gCZpubDUankF0aWYXu06arQT6UaBdlVRdmIUDrJNgPOYAkt1a2cYnGKKhIo0j6rOCSw61TiR2kjsvKtXi4jeYoW5iN+QWooOjQfAKqtk6th24k/nmVJNX9nNDB0/pOlGT0c+jJ/Bp2N+sbsGV+uaDX/XtccFo0aYWkjbwdsnYgFQVHsLZuHE5cOElumdmdfFBelxzVCihVD0/RFha+T8TzOZlc6x6qV8AwWuuTeq6klGt1HKx7CLygMRc2XrJ2Ej5eStxYDBUw9VSzjrORBF+65+y0kxORExNQx7ZGhzTcFYmaF8EhikFnDQhJiZidqJYmYnZ0do98RWSlSG87tuqO08z2AXJ7AZ4SALlegX0VhbG9BXerimGSjoqfebGofAbo/eMtYToaB0QuEw9OjT4Itr/AFjxZj2kknxmwmZqJetkLloYI+rYGpMGZiQKZVXtU1LNzjKC5H8uo+FUdnAN4HrMrG09QOgIIIuDkQeBB4gyl9oOoBwjGvhxegfWX9ST/o6jy4HldzRVVx1b/L7JTWU1v3G+ag8REapak3Gp/wCfYf3/AORmmm51P/PqHv8A8jKGJ/0c3+x3/Eqan/7rPEfNWpp2mWwtcKCSaTgAC5JKmwAHGRrZzoetRFV6qsgfdCq2RJF7tunhxtJVpHEGnQqOtrojOL8LqCRfsynHRWkkxNFatPgw4c1IyZT2g/3nPiUFZPDhssLWjI9wBPIjUDzt81sXxMdUNeTqAdFG9pWOVcMtK/pO4YDqVL3PmQJAtD6POIr0qK/pHVL9W8bE+AufCbnX7RD0sQajEslXNWOe6R+jPdy7O4zW6s40UMZQqMfRSopY9S3sx8rzbU1PHBhcDY3ZmuJcT3nh5beSa9HXl1VVPtZ7W2b4a/WyvyvVpYHCk23aVBMlHUoyA7T8zItq9pXSeNqiqVp4fDXuA6XZl6lzDE29r0R3yavTV1swDKbGxzBtmD5gGQDXTX3EU6jYfCUKitwNVkJJ7aS2II+0b93OMJSG2JOncqNAx05dGxgLzxdwHPXj369wUo1m1pw+CQ/SGBJGVIWZnHD1fq9psJQOMqKzsaa7iFiVS+9ugm4W9s7Dnab3SWqONWg2LxCtYsN7fJNXPLfYHMC9hnnnwtI5F08z3OGlrahbbCMOpoIn5X576O5eFlI9RtAjE1y1QXp0gGZeTE+qp7MiT7vbLI0rpalhKW/VO6OAAFyTyCj+wJEdl2IH4wvtHcbw9IfAkec7G0rRdSrTp1EBZae8HAzsG3bNbq9Gx6riL8WH6hjraWqdlYLD1bf1J0uvmdPanpHSQi51+dvkvvQ2lYZr7y1UyuLqDc9XosbH4SL6L0w+L0rRq1MrvZVHBVAO6o/rzJJkew2FeobU1LkAkhRcgAXJNhwE2WqH59h/f/kZqv0Ohw+CofTjtFjhqb2Fjtyv9Er9tmnexr9rj5q4KtRVUs5ACgsSeAAFyfK8rzXPW+liqIpYcsfT3nJG6CFBta+ZzIP7sl+tptgcRb9WfjYGU6Jk+imFxTRvrXXzRk5RwuG3ufVO6mf/AKmKnPuuIv4E2Uk1B0EuMxqJUF0QGq45ELaynsLFb9l5cetGsKYDD9IV3jcJTQZbzG+6OwZE+Eq7ZLjRT0hut+lpsg94FXHwQy48TTQ2d13jTuynd3iuWZWwJva4yzzj2kF4iRutJ0hktXNbILsAFhtf82Ud1U0hpCuxqYunSo0SPRSzCqeo2LGw97PsnW2haxYRMPUoVz0lRhlTS28jey5PBLHPPM9RkZ1l2lV8Q5oYFHpj1d7dPTNyO6o/J/PukO03q3iMIEbEoV6UFhc3NxxDdTZg27e+0clRZpazXmSrNHhAknbLUERk6ta066a/nHwWpacZyvOM0WAvc6nIPAm3oFmum8TGYg1zdy0X9SPkEiIj5YhJcuzHUs4an9IrratUFlU8aaHPMcmbn1Cw65qNm+z0krisWtgPSo0mHHqqODy5gePVLTtE1bVX/bZ5/ZNaOmt23eSATMRFSZpERBCThUphgQQCCLEEXBB4g9c5xBCqTXfZe1PerYFSycWojNk6zT+sv2eI5X5VwZ6hIkP1u2b0cbepTtRrnPeA9Fz/ANxRxP2hn3xrT19uzJ6pbUUV+1H6KjpuNT/z7D+//Iz5ad1ar4J92vTK39Vxmje63Ans49k11OoVIKkgjgQbEdxHCMKiMVNO+Np94EX8RZLmExPBcNirr03lha/7KoP8jSutRtY/o1bo6htSqm1zwR+Ct3HgfA8pGalVm9Yk9pN/nOJEzOHdF46aklpZn5xJbha1tiNTqr8+JOklbI0Wy/FXTrBhqNSg6YllRWHrMQN0jgwvzBlOVqe6zKCGAJAZfVa3MdhnCrVZjdiWPWxucu0mcJ1hvRv2OnfA+UuDtdrBp5jX1V6nx6Snqm1MbbW0P+oHgfp3qy9SNpwo01oY2+6vopVAuQo4K4GZA5EX/nJ/S1uwbLvDE0bdtRQfIkGedrzO9ODR1sPZy5hzWndUYHXHretMTjuCP8fI+SujWTaZg0pulO2JLAqVXKnY5EM5HDuvKYduOVuzM285i84y3SYZK+QS1NgBsPuqNbjVJR076bDiXF+jnHTTuGmvfb1Xe0Lpd8LWWrTzIyKngynip/ryIB5S1NE624fEKCtQI3NKhCsD2XybvEp2J3jPR6mxSz3EteNLjlyI4rJ0lfJTaDUcld9bSVGiCz1KaDiSWAv8czK4pYvD/wDitOpQO7S37kt6KhiDvFb8FueduJ5SLbvVMynhvRdlEJP3XOL2lp4Cx421uRw1UtRiTpi3sgWN1aWtWseGfCVkSujOyWVVO9c3GWWUq28RGuD4PFhcLoo3F1zfW3IBVqqrdUvDyLW5L74bENTZXQlWU7ykcQRmD8JcOq+1ChXRVxTCjWAsS2VNz1q3s9x+MpcTlvRZU4ZPTvL6cZmnhyW9psaoMUgbFiBySN0Duf5xB8ivSDadwwG8a9EDr6RPneQLaFrzhK2HbD0x07HMOMkpkcGDe0e7IgnOVZvTF5C2mrJ+xkyjmV3mwfDyJjP1hGoDefl9wskzjE3mrmpmIx7fgksl7NVfJB12PtHsF/Caanhjo4Qy+g+JWHxGulxOqdO4anYchwC01KkzsFUFmJsAoJJJ4AAcTLW1G2Y9EVr40AuLFKPEIeTPyZuzgO3lJdVdRKGAAZR0lW1jVYDez4hB7A7s+smSSUKmuL+zHoFLT0Yb2n7pERFiYJERBCREQQkREEJERBC+OLwaVUKVVV1bIqwuD3gyvNYdj1N7vg36M/q3uyHubNl8d7wlkxJYpnxG7SopImSDtBecNM6s4jBm2IpMo5PxQ9zjLwmsnqB6YYEEAg8QRcHvEiul9mWCxFyKfQsfao+iL+4br8BGkeIjZ49EvkoDuw+qomJYWlNjmIS5w9VKo6nvTb+anzEiekdUsXh/yuHqADiwUsv3kuPjLzKiJ/uuVJ8EjNwtRMxEnUKREQQkREELEzEQQkxMzKi5sMz1C5PlBCxE3mjtSMbX/J4eoB9Zx0Y83Iv4SWaL2M1GscTXVBzWkN8/eawHkZXfUxM3cpmQSP2CrebvQepmKxhHQ0iEP6R/RTvBI9L90GXFobZ7g8LYrSFRx7dX0z3gH0R4ASSBZQkxHhGPVXo6Di8+igeruyWhQs2KPTvx3eFIH3eL+OXZJ1TpBQAoAAFgBkAOoDkJziLJJXyG7jdMI42xizQkREjUiREQQkREEJERBCREQQkREEJERBCREQQkxaZiCF0sboWhX/LUadT30Vj5kTSYvZpgKn6DdP8A22ZfgDb4SURO2yPb7pIXDo2u3AUCr7HMGfVeuvcyn+JDOlU2K0vZxNQd6KflaWQDnMyYVUw/uURpov4qsTsSX/qj/hD/AHwNia88Uf8ACH++WdMzr22b+XyXPskP8fmq3pbFaPtYiqe5UHzvO9Q2PYNfWas/e6gH7qiTmYv85wauY/3FdCmi/io5hdnGAp8MOre+Wf4MSJvMJoylRFqVNKY+wqr8hOzEidI53vElShjW7BYtMxE4XaREQQkREEJERBCREQQkREEL/9k="/>
          <p:cNvSpPr>
            <a:spLocks noChangeAspect="1" noChangeArrowheads="1"/>
          </p:cNvSpPr>
          <p:nvPr/>
        </p:nvSpPr>
        <p:spPr bwMode="auto">
          <a:xfrm>
            <a:off x="54299" y="-142543"/>
            <a:ext cx="260637" cy="2764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119" tIns="40060" rIns="80119" bIns="40060" numCol="1" anchor="t" anchorCtr="0" compatLnSpc="1">
            <a:prstTxWarp prst="textNoShape">
              <a:avLst/>
            </a:prstTxWarp>
          </a:bodyPr>
          <a:lstStyle/>
          <a:p>
            <a:endParaRPr lang="fr-FR" dirty="0"/>
          </a:p>
        </p:txBody>
      </p:sp>
      <p:pic>
        <p:nvPicPr>
          <p:cNvPr id="2050" name="Picture 2" descr="http://www.agrovif.com/wp-content/uploads/2015/02/Logo-Valoria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26080" y="1372185"/>
            <a:ext cx="1046767" cy="7661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emergencedesign-innovation.fr/wp-content/uploads/2013/07/vegepoly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90109" y="1314816"/>
            <a:ext cx="923618" cy="11549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tech-brest-iroise.fr/files/2121/logo_ID4CA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66003" y="1372183"/>
            <a:ext cx="1299118" cy="590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elastopole.com/mediatheque/Icones%20et%20logos/Logos/logo%20Elastop%C3%B4le%20JPG.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67862" y="2560946"/>
            <a:ext cx="1604715" cy="57216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9946" y="1325432"/>
            <a:ext cx="615677" cy="653034"/>
          </a:xfrm>
          <a:prstGeom prst="rect">
            <a:avLst/>
          </a:prstGeom>
          <a:noFill/>
          <a:ln w="9525">
            <a:noFill/>
            <a:miter lim="800000"/>
            <a:headEnd/>
            <a:tailEnd/>
          </a:ln>
        </p:spPr>
      </p:pic>
      <p:pic>
        <p:nvPicPr>
          <p:cNvPr id="111" name="Picture 84"/>
          <p:cNvPicPr>
            <a:picLocks noChangeAspect="1" noChangeArrowheads="1"/>
          </p:cNvPicPr>
          <p:nvPr/>
        </p:nvPicPr>
        <p:blipFill>
          <a:blip r:embed="rId8" cstate="print"/>
          <a:srcRect/>
          <a:stretch>
            <a:fillRect/>
          </a:stretch>
        </p:blipFill>
        <p:spPr bwMode="auto">
          <a:xfrm>
            <a:off x="2786840" y="2313069"/>
            <a:ext cx="704933" cy="1177724"/>
          </a:xfrm>
          <a:prstGeom prst="rect">
            <a:avLst/>
          </a:prstGeom>
          <a:noFill/>
          <a:ln w="9525">
            <a:noFill/>
            <a:miter lim="800000"/>
            <a:headEnd/>
            <a:tailEnd/>
          </a:ln>
        </p:spPr>
      </p:pic>
      <p:sp>
        <p:nvSpPr>
          <p:cNvPr id="118" name="Rectangle 117"/>
          <p:cNvSpPr/>
          <p:nvPr/>
        </p:nvSpPr>
        <p:spPr>
          <a:xfrm>
            <a:off x="4941447" y="3363689"/>
            <a:ext cx="4202553" cy="357901"/>
          </a:xfrm>
          <a:prstGeom prst="rect">
            <a:avLst/>
          </a:prstGeom>
        </p:spPr>
        <p:txBody>
          <a:bodyPr wrap="square" lIns="80119" tIns="40060" rIns="80119" bIns="40060">
            <a:spAutoFit/>
          </a:bodyPr>
          <a:lstStyle/>
          <a:p>
            <a:r>
              <a:rPr lang="fr-FR" dirty="0">
                <a:solidFill>
                  <a:schemeClr val="bg1"/>
                </a:solidFill>
                <a:latin typeface="Prototype" pitchFamily="2" charset="0"/>
                <a:cs typeface="Prototype" pitchFamily="2" charset="0"/>
              </a:rPr>
              <a:t>Labos, Écoles, Centres techniques, PRI</a:t>
            </a:r>
            <a:endParaRPr lang="fr-FR" dirty="0"/>
          </a:p>
        </p:txBody>
      </p:sp>
      <p:pic>
        <p:nvPicPr>
          <p:cNvPr id="119" name="Image 1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6274" y="5065023"/>
            <a:ext cx="1166995" cy="504499"/>
          </a:xfrm>
          <a:prstGeom prst="rect">
            <a:avLst/>
          </a:prstGeom>
        </p:spPr>
      </p:pic>
      <p:pic>
        <p:nvPicPr>
          <p:cNvPr id="120" name="Image 11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6529" y="4315981"/>
            <a:ext cx="819026" cy="550410"/>
          </a:xfrm>
          <a:prstGeom prst="rect">
            <a:avLst/>
          </a:prstGeom>
        </p:spPr>
      </p:pic>
      <p:pic>
        <p:nvPicPr>
          <p:cNvPr id="121" name="Image 12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74829" y="1372183"/>
            <a:ext cx="1171174" cy="545372"/>
          </a:xfrm>
          <a:prstGeom prst="rect">
            <a:avLst/>
          </a:prstGeom>
        </p:spPr>
      </p:pic>
      <p:pic>
        <p:nvPicPr>
          <p:cNvPr id="122" name="Image 12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757932" y="4308807"/>
            <a:ext cx="1471431" cy="539379"/>
          </a:xfrm>
          <a:prstGeom prst="rect">
            <a:avLst/>
          </a:prstGeom>
        </p:spPr>
      </p:pic>
      <p:pic>
        <p:nvPicPr>
          <p:cNvPr id="123" name="Image 12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64920" y="2847030"/>
            <a:ext cx="943629" cy="366854"/>
          </a:xfrm>
          <a:prstGeom prst="rect">
            <a:avLst/>
          </a:prstGeom>
        </p:spPr>
      </p:pic>
      <p:pic>
        <p:nvPicPr>
          <p:cNvPr id="125" name="Image 12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718575" y="2138298"/>
            <a:ext cx="595843" cy="581680"/>
          </a:xfrm>
          <a:prstGeom prst="rect">
            <a:avLst/>
          </a:prstGeom>
        </p:spPr>
      </p:pic>
      <p:pic>
        <p:nvPicPr>
          <p:cNvPr id="126" name="Image 12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773912" y="5142799"/>
            <a:ext cx="946986" cy="348947"/>
          </a:xfrm>
          <a:prstGeom prst="rect">
            <a:avLst/>
          </a:prstGeom>
        </p:spPr>
      </p:pic>
      <p:pic>
        <p:nvPicPr>
          <p:cNvPr id="127" name="Image 12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491774" y="2598310"/>
            <a:ext cx="1182272" cy="586621"/>
          </a:xfrm>
          <a:prstGeom prst="rect">
            <a:avLst/>
          </a:prstGeom>
        </p:spPr>
      </p:pic>
      <p:pic>
        <p:nvPicPr>
          <p:cNvPr id="128" name="Image 12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177012" y="1349410"/>
            <a:ext cx="671691" cy="712446"/>
          </a:xfrm>
          <a:prstGeom prst="rect">
            <a:avLst/>
          </a:prstGeom>
        </p:spPr>
      </p:pic>
      <p:pic>
        <p:nvPicPr>
          <p:cNvPr id="129" name="Image 12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676222" y="1460182"/>
            <a:ext cx="1018929" cy="781902"/>
          </a:xfrm>
          <a:prstGeom prst="rect">
            <a:avLst/>
          </a:prstGeom>
        </p:spPr>
      </p:pic>
      <p:pic>
        <p:nvPicPr>
          <p:cNvPr id="130" name="Image 129"/>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1773392" y="4203175"/>
            <a:ext cx="748453" cy="776020"/>
          </a:xfrm>
          <a:prstGeom prst="rect">
            <a:avLst/>
          </a:prstGeom>
        </p:spPr>
      </p:pic>
      <p:pic>
        <p:nvPicPr>
          <p:cNvPr id="131" name="Image 130"/>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675853" y="2773893"/>
            <a:ext cx="1128511" cy="657684"/>
          </a:xfrm>
          <a:prstGeom prst="rect">
            <a:avLst/>
          </a:prstGeom>
        </p:spPr>
      </p:pic>
      <p:pic>
        <p:nvPicPr>
          <p:cNvPr id="132" name="Image 131"/>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392642" y="3476384"/>
            <a:ext cx="986271" cy="584037"/>
          </a:xfrm>
          <a:prstGeom prst="rect">
            <a:avLst/>
          </a:prstGeom>
        </p:spPr>
      </p:pic>
      <p:pic>
        <p:nvPicPr>
          <p:cNvPr id="133" name="Picture 2" descr="EMODE"/>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392785" y="2116726"/>
            <a:ext cx="1040486" cy="537364"/>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6" descr="LAVALMAYENNETECHNOPOLE"/>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933029" y="5779048"/>
            <a:ext cx="1177632" cy="62849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ngers-Technopole"/>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2992281" y="4993737"/>
            <a:ext cx="1464131" cy="64707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pole-mode.fr/media/logo_ifth__044235400_1127_21042011.jpg"/>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370385" y="3326983"/>
            <a:ext cx="1029745" cy="75177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nam"/>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1489359" y="3476384"/>
            <a:ext cx="1570158" cy="69392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www.lecolededesign.com/img/logo.png"/>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3073404" y="1217450"/>
            <a:ext cx="522184" cy="976371"/>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20" descr="Résultat de recherche d'images pour &quot;logo cap aliment&quot;"/>
          <p:cNvSpPr>
            <a:spLocks noChangeAspect="1" noChangeArrowheads="1"/>
          </p:cNvSpPr>
          <p:nvPr/>
        </p:nvSpPr>
        <p:spPr bwMode="auto">
          <a:xfrm>
            <a:off x="133035" y="-131024"/>
            <a:ext cx="260637" cy="2764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0119" tIns="40060" rIns="80119" bIns="40060" numCol="1" anchor="t" anchorCtr="0" compatLnSpc="1">
            <a:prstTxWarp prst="textNoShape">
              <a:avLst/>
            </a:prstTxWarp>
          </a:bodyPr>
          <a:lstStyle/>
          <a:p>
            <a:endParaRPr lang="fr-FR" dirty="0"/>
          </a:p>
        </p:txBody>
      </p:sp>
      <p:pic>
        <p:nvPicPr>
          <p:cNvPr id="2072" name="Picture 24" descr="http://www.territoires-innovation.paysdelaloire.fr/medias/photo/cap-aliment-def_1362067991859-jpg"/>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4870304" y="4160715"/>
            <a:ext cx="1425545" cy="705676"/>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http://www.gerontopole-paysdelaloire.fr/im/logo/logo@2x.png"/>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6371446" y="4182024"/>
            <a:ext cx="2189119" cy="536950"/>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28" descr="http://www.studio-katra.com/wp-content/uploads/2014/11/Design-in_Studio-Katra_Design_Nantes.jpg"/>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4870307" y="5007402"/>
            <a:ext cx="1377087" cy="908810"/>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85185" y="-56773"/>
            <a:ext cx="2777904" cy="573345"/>
          </a:xfrm>
          <a:prstGeom prst="rect">
            <a:avLst/>
          </a:prstGeom>
        </p:spPr>
        <p:txBody>
          <a:bodyPr wrap="none" lIns="80119" tIns="40060" rIns="80119" bIns="40060">
            <a:spAutoFit/>
          </a:bodyPr>
          <a:lstStyle/>
          <a:p>
            <a:r>
              <a:rPr lang="fr-FR" sz="3200" dirty="0">
                <a:solidFill>
                  <a:schemeClr val="bg1"/>
                </a:solidFill>
                <a:latin typeface="Prototype" pitchFamily="2" charset="0"/>
                <a:cs typeface="Prototype" pitchFamily="2" charset="0"/>
              </a:rPr>
              <a:t>Les adhérents</a:t>
            </a:r>
          </a:p>
        </p:txBody>
      </p:sp>
      <p:sp>
        <p:nvSpPr>
          <p:cNvPr id="2" name="Rectangle 1"/>
          <p:cNvSpPr/>
          <p:nvPr/>
        </p:nvSpPr>
        <p:spPr>
          <a:xfrm>
            <a:off x="77059" y="529563"/>
            <a:ext cx="4447179" cy="369332"/>
          </a:xfrm>
          <a:prstGeom prst="rect">
            <a:avLst/>
          </a:prstGeom>
        </p:spPr>
        <p:txBody>
          <a:bodyPr wrap="none">
            <a:spAutoFit/>
          </a:bodyPr>
          <a:lstStyle/>
          <a:p>
            <a:r>
              <a:rPr lang="fr-FR" dirty="0">
                <a:solidFill>
                  <a:schemeClr val="bg1"/>
                </a:solidFill>
                <a:latin typeface="Prototype" pitchFamily="2" charset="0"/>
                <a:cs typeface="Prototype" pitchFamily="2" charset="0"/>
              </a:rPr>
              <a:t>Labos, Écoles, Centres techniques, Fédé...</a:t>
            </a:r>
          </a:p>
        </p:txBody>
      </p:sp>
      <p:sp>
        <p:nvSpPr>
          <p:cNvPr id="3" name="Rectangle 2"/>
          <p:cNvSpPr/>
          <p:nvPr/>
        </p:nvSpPr>
        <p:spPr>
          <a:xfrm>
            <a:off x="4893488" y="516572"/>
            <a:ext cx="2028119" cy="646331"/>
          </a:xfrm>
          <a:prstGeom prst="rect">
            <a:avLst/>
          </a:prstGeom>
        </p:spPr>
        <p:txBody>
          <a:bodyPr wrap="none">
            <a:spAutoFit/>
          </a:bodyPr>
          <a:lstStyle/>
          <a:p>
            <a:r>
              <a:rPr lang="fr-FR" dirty="0">
                <a:solidFill>
                  <a:schemeClr val="bg1"/>
                </a:solidFill>
                <a:latin typeface="Prototype" pitchFamily="2" charset="0"/>
                <a:cs typeface="Prototype" pitchFamily="2" charset="0"/>
              </a:rPr>
              <a:t>Pôles , PRI,</a:t>
            </a:r>
            <a:r>
              <a:rPr lang="fr-FR" dirty="0"/>
              <a:t> </a:t>
            </a:r>
            <a:r>
              <a:rPr lang="fr-FR" dirty="0">
                <a:solidFill>
                  <a:schemeClr val="bg1"/>
                </a:solidFill>
                <a:latin typeface="Prototype" pitchFamily="2" charset="0"/>
                <a:cs typeface="Prototype" pitchFamily="2" charset="0"/>
              </a:rPr>
              <a:t>Fédé...</a:t>
            </a:r>
          </a:p>
          <a:p>
            <a:endParaRPr lang="fr-FR" dirty="0"/>
          </a:p>
        </p:txBody>
      </p:sp>
      <p:cxnSp>
        <p:nvCxnSpPr>
          <p:cNvPr id="48" name="Connecteur droit 47"/>
          <p:cNvCxnSpPr>
            <a:cxnSpLocks/>
          </p:cNvCxnSpPr>
          <p:nvPr/>
        </p:nvCxnSpPr>
        <p:spPr>
          <a:xfrm>
            <a:off x="4845284" y="1162903"/>
            <a:ext cx="0" cy="550286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1769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8943" y="-27384"/>
            <a:ext cx="9051457" cy="573345"/>
          </a:xfrm>
          <a:prstGeom prst="rect">
            <a:avLst/>
          </a:prstGeom>
          <a:noFill/>
        </p:spPr>
        <p:txBody>
          <a:bodyPr wrap="square" lIns="80119" tIns="40060" rIns="80119" bIns="40060" rtlCol="0">
            <a:spAutoFit/>
          </a:bodyPr>
          <a:lstStyle/>
          <a:p>
            <a:r>
              <a:rPr lang="fr-FR" sz="3200" dirty="0">
                <a:solidFill>
                  <a:schemeClr val="bg1"/>
                </a:solidFill>
                <a:latin typeface="Prototype" pitchFamily="2" charset="0"/>
                <a:cs typeface="Prototype" pitchFamily="2" charset="0"/>
              </a:rPr>
              <a:t>3 services dédiés à l’INNOVATION</a:t>
            </a:r>
          </a:p>
        </p:txBody>
      </p:sp>
      <p:grpSp>
        <p:nvGrpSpPr>
          <p:cNvPr id="8" name="Groupe 7"/>
          <p:cNvGrpSpPr/>
          <p:nvPr/>
        </p:nvGrpSpPr>
        <p:grpSpPr>
          <a:xfrm>
            <a:off x="423088" y="1484784"/>
            <a:ext cx="3198029" cy="400110"/>
            <a:chOff x="510564" y="1806013"/>
            <a:chExt cx="3739916" cy="441140"/>
          </a:xfrm>
        </p:grpSpPr>
        <p:pic>
          <p:nvPicPr>
            <p:cNvPr id="9" name="Picture 7" descr="G:\éléments graphiques\Slide 7\puces vertes.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0564" y="1878317"/>
              <a:ext cx="195178" cy="224723"/>
            </a:xfrm>
            <a:prstGeom prst="rect">
              <a:avLst/>
            </a:prstGeom>
            <a:noFill/>
          </p:spPr>
        </p:pic>
        <p:sp>
          <p:nvSpPr>
            <p:cNvPr id="10" name="ZoneTexte 9"/>
            <p:cNvSpPr txBox="1"/>
            <p:nvPr/>
          </p:nvSpPr>
          <p:spPr>
            <a:xfrm>
              <a:off x="738188" y="1806013"/>
              <a:ext cx="3512292" cy="441140"/>
            </a:xfrm>
            <a:prstGeom prst="rect">
              <a:avLst/>
            </a:prstGeom>
            <a:noFill/>
          </p:spPr>
          <p:txBody>
            <a:bodyPr wrap="none" rtlCol="0">
              <a:spAutoFit/>
            </a:bodyPr>
            <a:lstStyle/>
            <a:p>
              <a:r>
                <a:rPr lang="fr-FR" sz="2000" dirty="0">
                  <a:solidFill>
                    <a:srgbClr val="20365B"/>
                  </a:solidFill>
                  <a:latin typeface="Prototype" panose="02000400000000000000" pitchFamily="2" charset="0"/>
                  <a:cs typeface="Prototype" pitchFamily="2" charset="0"/>
                </a:rPr>
                <a:t>Veille marché mutualisée</a:t>
              </a:r>
            </a:p>
          </p:txBody>
        </p:sp>
      </p:grpSp>
      <p:grpSp>
        <p:nvGrpSpPr>
          <p:cNvPr id="11" name="Groupe 10"/>
          <p:cNvGrpSpPr/>
          <p:nvPr/>
        </p:nvGrpSpPr>
        <p:grpSpPr>
          <a:xfrm>
            <a:off x="3859549" y="1484785"/>
            <a:ext cx="1862344" cy="400110"/>
            <a:chOff x="3620638" y="1830928"/>
            <a:chExt cx="2177907" cy="441140"/>
          </a:xfrm>
        </p:grpSpPr>
        <p:sp>
          <p:nvSpPr>
            <p:cNvPr id="12" name="ZoneTexte 11"/>
            <p:cNvSpPr txBox="1"/>
            <p:nvPr/>
          </p:nvSpPr>
          <p:spPr>
            <a:xfrm>
              <a:off x="3849088" y="1830928"/>
              <a:ext cx="1949457" cy="441140"/>
            </a:xfrm>
            <a:prstGeom prst="rect">
              <a:avLst/>
            </a:prstGeom>
            <a:noFill/>
          </p:spPr>
          <p:txBody>
            <a:bodyPr wrap="none" rtlCol="0">
              <a:spAutoFit/>
            </a:bodyPr>
            <a:lstStyle/>
            <a:p>
              <a:r>
                <a:rPr lang="fr-FR" sz="2000" dirty="0">
                  <a:solidFill>
                    <a:srgbClr val="20365B"/>
                  </a:solidFill>
                  <a:latin typeface="Prototype" panose="02000400000000000000" pitchFamily="2" charset="0"/>
                  <a:cs typeface="Prototype" pitchFamily="2" charset="0"/>
                </a:rPr>
                <a:t>Veille Ad hoc</a:t>
              </a:r>
            </a:p>
          </p:txBody>
        </p:sp>
        <p:pic>
          <p:nvPicPr>
            <p:cNvPr id="13" name="Picture 7" descr="G:\éléments graphiques\Slide 7\puces vertes.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20638" y="1920091"/>
              <a:ext cx="195178" cy="224723"/>
            </a:xfrm>
            <a:prstGeom prst="rect">
              <a:avLst/>
            </a:prstGeom>
            <a:noFill/>
          </p:spPr>
        </p:pic>
      </p:grpSp>
      <p:grpSp>
        <p:nvGrpSpPr>
          <p:cNvPr id="14" name="Groupe 13"/>
          <p:cNvGrpSpPr/>
          <p:nvPr/>
        </p:nvGrpSpPr>
        <p:grpSpPr>
          <a:xfrm>
            <a:off x="423087" y="1870396"/>
            <a:ext cx="1794637" cy="400110"/>
            <a:chOff x="3652407" y="3221653"/>
            <a:chExt cx="2098729" cy="441139"/>
          </a:xfrm>
        </p:grpSpPr>
        <p:sp>
          <p:nvSpPr>
            <p:cNvPr id="15" name="ZoneTexte 14"/>
            <p:cNvSpPr txBox="1"/>
            <p:nvPr/>
          </p:nvSpPr>
          <p:spPr>
            <a:xfrm>
              <a:off x="3870514" y="3221653"/>
              <a:ext cx="1880622" cy="441139"/>
            </a:xfrm>
            <a:prstGeom prst="rect">
              <a:avLst/>
            </a:prstGeom>
            <a:noFill/>
          </p:spPr>
          <p:txBody>
            <a:bodyPr wrap="none" rtlCol="0">
              <a:spAutoFit/>
            </a:bodyPr>
            <a:lstStyle/>
            <a:p>
              <a:r>
                <a:rPr lang="fr-FR" sz="2000" dirty="0">
                  <a:solidFill>
                    <a:srgbClr val="20365B"/>
                  </a:solidFill>
                  <a:latin typeface="Prototype" panose="02000400000000000000" pitchFamily="2" charset="0"/>
                  <a:cs typeface="Prototype" pitchFamily="2" charset="0"/>
                </a:rPr>
                <a:t>Prospect Kid</a:t>
              </a:r>
            </a:p>
          </p:txBody>
        </p:sp>
        <p:pic>
          <p:nvPicPr>
            <p:cNvPr id="16" name="Picture 7" descr="G:\éléments graphiques\Slide 7\puces vertes.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52407" y="3286726"/>
              <a:ext cx="195178" cy="224723"/>
            </a:xfrm>
            <a:prstGeom prst="rect">
              <a:avLst/>
            </a:prstGeom>
            <a:noFill/>
          </p:spPr>
        </p:pic>
      </p:grpSp>
      <p:sp>
        <p:nvSpPr>
          <p:cNvPr id="17" name="Rectangle 16"/>
          <p:cNvSpPr/>
          <p:nvPr/>
        </p:nvSpPr>
        <p:spPr>
          <a:xfrm>
            <a:off x="77060" y="910542"/>
            <a:ext cx="2327460" cy="481012"/>
          </a:xfrm>
          <a:prstGeom prst="rect">
            <a:avLst/>
          </a:prstGeom>
        </p:spPr>
        <p:txBody>
          <a:bodyPr wrap="none" lIns="80119" tIns="40060" rIns="80119" bIns="40060">
            <a:spAutoFit/>
          </a:bodyPr>
          <a:lstStyle/>
          <a:p>
            <a:r>
              <a:rPr lang="fr-FR" sz="2600" dirty="0">
                <a:solidFill>
                  <a:srgbClr val="A9E700"/>
                </a:solidFill>
                <a:latin typeface="Prototype" panose="02000400000000000000" pitchFamily="2" charset="0"/>
                <a:cs typeface="Prototype" panose="02000400000000000000" pitchFamily="2" charset="0"/>
              </a:rPr>
              <a:t>L’Observatoire</a:t>
            </a:r>
          </a:p>
        </p:txBody>
      </p:sp>
      <p:grpSp>
        <p:nvGrpSpPr>
          <p:cNvPr id="18" name="Groupe 17"/>
          <p:cNvGrpSpPr/>
          <p:nvPr/>
        </p:nvGrpSpPr>
        <p:grpSpPr>
          <a:xfrm>
            <a:off x="3859549" y="1870392"/>
            <a:ext cx="2080603" cy="400110"/>
            <a:chOff x="7576602" y="1782901"/>
            <a:chExt cx="2433151" cy="441140"/>
          </a:xfrm>
        </p:grpSpPr>
        <p:sp>
          <p:nvSpPr>
            <p:cNvPr id="19" name="ZoneTexte 18"/>
            <p:cNvSpPr txBox="1"/>
            <p:nvPr/>
          </p:nvSpPr>
          <p:spPr>
            <a:xfrm>
              <a:off x="7800320" y="1782901"/>
              <a:ext cx="2209433" cy="441140"/>
            </a:xfrm>
            <a:prstGeom prst="rect">
              <a:avLst/>
            </a:prstGeom>
            <a:noFill/>
          </p:spPr>
          <p:txBody>
            <a:bodyPr wrap="none" rtlCol="0">
              <a:spAutoFit/>
            </a:bodyPr>
            <a:lstStyle/>
            <a:p>
              <a:r>
                <a:rPr lang="fr-FR" sz="2000" dirty="0">
                  <a:solidFill>
                    <a:srgbClr val="20365B"/>
                  </a:solidFill>
                  <a:latin typeface="Prototype" panose="02000400000000000000" pitchFamily="2" charset="0"/>
                  <a:cs typeface="Prototype" pitchFamily="2" charset="0"/>
                </a:rPr>
                <a:t>Journées Style</a:t>
              </a:r>
            </a:p>
          </p:txBody>
        </p:sp>
        <p:pic>
          <p:nvPicPr>
            <p:cNvPr id="20" name="Picture 7" descr="G:\éléments graphiques\Slide 7\puces vertes.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76602" y="1855205"/>
              <a:ext cx="195178" cy="224723"/>
            </a:xfrm>
            <a:prstGeom prst="rect">
              <a:avLst/>
            </a:prstGeom>
            <a:noFill/>
          </p:spPr>
        </p:pic>
      </p:grpSp>
      <p:grpSp>
        <p:nvGrpSpPr>
          <p:cNvPr id="21" name="Groupe 20"/>
          <p:cNvGrpSpPr/>
          <p:nvPr/>
        </p:nvGrpSpPr>
        <p:grpSpPr>
          <a:xfrm>
            <a:off x="6296091" y="1484784"/>
            <a:ext cx="1775546" cy="959249"/>
            <a:chOff x="7576602" y="2844527"/>
            <a:chExt cx="2076403" cy="1057616"/>
          </a:xfrm>
        </p:grpSpPr>
        <p:sp>
          <p:nvSpPr>
            <p:cNvPr id="22" name="ZoneTexte 21"/>
            <p:cNvSpPr txBox="1"/>
            <p:nvPr/>
          </p:nvSpPr>
          <p:spPr>
            <a:xfrm>
              <a:off x="7753636" y="2844527"/>
              <a:ext cx="1899369" cy="441140"/>
            </a:xfrm>
            <a:prstGeom prst="rect">
              <a:avLst/>
            </a:prstGeom>
            <a:noFill/>
          </p:spPr>
          <p:txBody>
            <a:bodyPr wrap="none" rtlCol="0">
              <a:spAutoFit/>
            </a:bodyPr>
            <a:lstStyle/>
            <a:p>
              <a:r>
                <a:rPr lang="fr-FR" sz="2000" dirty="0">
                  <a:solidFill>
                    <a:srgbClr val="20365B"/>
                  </a:solidFill>
                  <a:latin typeface="Prototype" panose="02000400000000000000" pitchFamily="2" charset="0"/>
                  <a:cs typeface="Prototype" pitchFamily="2" charset="0"/>
                </a:rPr>
                <a:t>Evènements</a:t>
              </a:r>
            </a:p>
          </p:txBody>
        </p:sp>
        <p:sp>
          <p:nvSpPr>
            <p:cNvPr id="23" name="ZoneTexte 22"/>
            <p:cNvSpPr txBox="1"/>
            <p:nvPr/>
          </p:nvSpPr>
          <p:spPr>
            <a:xfrm>
              <a:off x="7771780" y="3172971"/>
              <a:ext cx="216033" cy="441140"/>
            </a:xfrm>
            <a:prstGeom prst="rect">
              <a:avLst/>
            </a:prstGeom>
            <a:noFill/>
          </p:spPr>
          <p:txBody>
            <a:bodyPr wrap="none" rtlCol="0">
              <a:spAutoFit/>
            </a:bodyPr>
            <a:lstStyle/>
            <a:p>
              <a:endParaRPr lang="fr-FR" sz="2000" dirty="0">
                <a:solidFill>
                  <a:srgbClr val="003F60"/>
                </a:solidFill>
                <a:latin typeface="Prototype" panose="02000400000000000000" pitchFamily="2" charset="0"/>
                <a:cs typeface="Prototype" panose="02000400000000000000" pitchFamily="2" charset="0"/>
              </a:endParaRPr>
            </a:p>
          </p:txBody>
        </p:sp>
        <p:sp>
          <p:nvSpPr>
            <p:cNvPr id="24" name="ZoneTexte 23"/>
            <p:cNvSpPr txBox="1"/>
            <p:nvPr/>
          </p:nvSpPr>
          <p:spPr>
            <a:xfrm>
              <a:off x="7776705" y="3461003"/>
              <a:ext cx="216033" cy="441140"/>
            </a:xfrm>
            <a:prstGeom prst="rect">
              <a:avLst/>
            </a:prstGeom>
            <a:noFill/>
          </p:spPr>
          <p:txBody>
            <a:bodyPr wrap="none" rtlCol="0">
              <a:spAutoFit/>
            </a:bodyPr>
            <a:lstStyle/>
            <a:p>
              <a:endParaRPr lang="fr-FR" sz="2000" dirty="0">
                <a:solidFill>
                  <a:srgbClr val="003F60"/>
                </a:solidFill>
                <a:latin typeface="Prototype" panose="02000400000000000000" pitchFamily="2" charset="0"/>
                <a:cs typeface="Prototype" panose="02000400000000000000" pitchFamily="2" charset="0"/>
              </a:endParaRPr>
            </a:p>
          </p:txBody>
        </p:sp>
        <p:pic>
          <p:nvPicPr>
            <p:cNvPr id="25" name="Picture 7" descr="G:\éléments graphiques\Slide 7\puces vertes.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76602" y="2958935"/>
              <a:ext cx="195178" cy="224723"/>
            </a:xfrm>
            <a:prstGeom prst="rect">
              <a:avLst/>
            </a:prstGeom>
            <a:noFill/>
          </p:spPr>
        </p:pic>
      </p:grpSp>
      <p:sp>
        <p:nvSpPr>
          <p:cNvPr id="26" name="ZoneTexte 25"/>
          <p:cNvSpPr txBox="1"/>
          <p:nvPr/>
        </p:nvSpPr>
        <p:spPr>
          <a:xfrm>
            <a:off x="77061" y="2631858"/>
            <a:ext cx="8189413" cy="481012"/>
          </a:xfrm>
          <a:prstGeom prst="rect">
            <a:avLst/>
          </a:prstGeom>
          <a:noFill/>
        </p:spPr>
        <p:txBody>
          <a:bodyPr wrap="square" lIns="80119" tIns="40060" rIns="80119" bIns="40060" rtlCol="0">
            <a:spAutoFit/>
          </a:bodyPr>
          <a:lstStyle/>
          <a:p>
            <a:r>
              <a:rPr lang="fr-FR" sz="2600" dirty="0">
                <a:solidFill>
                  <a:srgbClr val="FFB800"/>
                </a:solidFill>
                <a:latin typeface="Prototype" pitchFamily="2" charset="0"/>
                <a:cs typeface="Prototype" pitchFamily="2" charset="0"/>
              </a:rPr>
              <a:t>Ingénierie de projet    </a:t>
            </a:r>
            <a:r>
              <a:rPr lang="fr-FR" sz="1400" i="1" dirty="0">
                <a:solidFill>
                  <a:srgbClr val="FFB800"/>
                </a:solidFill>
                <a:latin typeface="Prototype" pitchFamily="2" charset="0"/>
                <a:cs typeface="Prototype" pitchFamily="2" charset="0"/>
              </a:rPr>
              <a:t>Innover pour le bien-être de l’enfant et de sa famille</a:t>
            </a:r>
          </a:p>
        </p:txBody>
      </p:sp>
      <p:sp>
        <p:nvSpPr>
          <p:cNvPr id="27" name="ZoneTexte 26"/>
          <p:cNvSpPr txBox="1"/>
          <p:nvPr/>
        </p:nvSpPr>
        <p:spPr>
          <a:xfrm>
            <a:off x="77060" y="4779546"/>
            <a:ext cx="8051379" cy="665678"/>
          </a:xfrm>
          <a:prstGeom prst="rect">
            <a:avLst/>
          </a:prstGeom>
          <a:noFill/>
        </p:spPr>
        <p:txBody>
          <a:bodyPr wrap="square" lIns="80119" tIns="40060" rIns="80119" bIns="40060" rtlCol="0">
            <a:spAutoFit/>
          </a:bodyPr>
          <a:lstStyle/>
          <a:p>
            <a:r>
              <a:rPr lang="fr-FR" sz="2600" dirty="0">
                <a:solidFill>
                  <a:srgbClr val="A562FF"/>
                </a:solidFill>
                <a:latin typeface="Prototype" pitchFamily="2" charset="0"/>
                <a:cs typeface="Prototype" pitchFamily="2" charset="0"/>
              </a:rPr>
              <a:t>Living Lab    </a:t>
            </a:r>
            <a:r>
              <a:rPr lang="fr-FR" sz="1200" i="1" dirty="0">
                <a:solidFill>
                  <a:srgbClr val="A562FF"/>
                </a:solidFill>
                <a:latin typeface="Prototype" pitchFamily="2" charset="0"/>
                <a:cs typeface="Prototype" pitchFamily="2" charset="0"/>
              </a:rPr>
              <a:t>Faciliter l’accès et les échanges avec les usagers</a:t>
            </a:r>
          </a:p>
          <a:p>
            <a:endParaRPr lang="fr-FR" sz="1200" i="1" dirty="0">
              <a:solidFill>
                <a:srgbClr val="A562FF"/>
              </a:solidFill>
              <a:latin typeface="Prototype" pitchFamily="2" charset="0"/>
              <a:cs typeface="Prototype" pitchFamily="2" charset="0"/>
            </a:endParaRPr>
          </a:p>
        </p:txBody>
      </p:sp>
      <p:sp>
        <p:nvSpPr>
          <p:cNvPr id="28" name="ZoneTexte 27"/>
          <p:cNvSpPr txBox="1"/>
          <p:nvPr/>
        </p:nvSpPr>
        <p:spPr>
          <a:xfrm>
            <a:off x="6506540" y="1530548"/>
            <a:ext cx="161867" cy="696456"/>
          </a:xfrm>
          <a:prstGeom prst="rect">
            <a:avLst/>
          </a:prstGeom>
          <a:noFill/>
        </p:spPr>
        <p:txBody>
          <a:bodyPr wrap="none" lIns="80119" tIns="40060" rIns="80119" bIns="40060" rtlCol="0">
            <a:spAutoFit/>
          </a:bodyPr>
          <a:lstStyle/>
          <a:p>
            <a:endParaRPr lang="fr-FR" sz="2000" dirty="0">
              <a:solidFill>
                <a:srgbClr val="003F60"/>
              </a:solidFill>
              <a:latin typeface="Prototype" panose="02000400000000000000" pitchFamily="2" charset="0"/>
              <a:cs typeface="Prototype" panose="02000400000000000000" pitchFamily="2" charset="0"/>
            </a:endParaRPr>
          </a:p>
          <a:p>
            <a:endParaRPr lang="fr-FR" sz="2000" dirty="0">
              <a:solidFill>
                <a:srgbClr val="003F60"/>
              </a:solidFill>
              <a:latin typeface="Prototype" panose="02000400000000000000" pitchFamily="2" charset="0"/>
              <a:cs typeface="Prototype" panose="02000400000000000000" pitchFamily="2" charset="0"/>
            </a:endParaRPr>
          </a:p>
        </p:txBody>
      </p:sp>
      <p:sp>
        <p:nvSpPr>
          <p:cNvPr id="30" name="ZoneTexte 29"/>
          <p:cNvSpPr txBox="1"/>
          <p:nvPr/>
        </p:nvSpPr>
        <p:spPr>
          <a:xfrm>
            <a:off x="606489" y="3219655"/>
            <a:ext cx="2597359" cy="388679"/>
          </a:xfrm>
          <a:prstGeom prst="rect">
            <a:avLst/>
          </a:prstGeom>
          <a:noFill/>
        </p:spPr>
        <p:txBody>
          <a:bodyPr wrap="square" lIns="80119" tIns="40060" rIns="80119" bIns="40060" rtlCol="0">
            <a:spAutoFit/>
          </a:bodyPr>
          <a:lstStyle/>
          <a:p>
            <a:r>
              <a:rPr lang="fr-FR" sz="2000" dirty="0">
                <a:solidFill>
                  <a:srgbClr val="20365B"/>
                </a:solidFill>
                <a:latin typeface="Prototype" pitchFamily="2" charset="0"/>
                <a:cs typeface="Prototype" pitchFamily="2" charset="0"/>
              </a:rPr>
              <a:t>Montage de projets</a:t>
            </a:r>
          </a:p>
        </p:txBody>
      </p:sp>
      <p:sp>
        <p:nvSpPr>
          <p:cNvPr id="31" name="ZoneTexte 30"/>
          <p:cNvSpPr txBox="1"/>
          <p:nvPr/>
        </p:nvSpPr>
        <p:spPr>
          <a:xfrm>
            <a:off x="729541" y="3888083"/>
            <a:ext cx="2597359" cy="334981"/>
          </a:xfrm>
          <a:prstGeom prst="rect">
            <a:avLst/>
          </a:prstGeom>
          <a:noFill/>
        </p:spPr>
        <p:txBody>
          <a:bodyPr wrap="square" lIns="80119" tIns="40060" rIns="80119" bIns="40060" rtlCol="0">
            <a:spAutoFit/>
          </a:bodyPr>
          <a:lstStyle/>
          <a:p>
            <a:r>
              <a:rPr lang="fr-FR" sz="1600" dirty="0">
                <a:solidFill>
                  <a:srgbClr val="20365B"/>
                </a:solidFill>
                <a:latin typeface="Prototype" pitchFamily="2" charset="0"/>
                <a:cs typeface="Prototype" pitchFamily="2" charset="0"/>
              </a:rPr>
              <a:t>Recherche de partenaires</a:t>
            </a:r>
          </a:p>
        </p:txBody>
      </p:sp>
      <p:sp>
        <p:nvSpPr>
          <p:cNvPr id="32" name="ZoneTexte 31"/>
          <p:cNvSpPr txBox="1"/>
          <p:nvPr/>
        </p:nvSpPr>
        <p:spPr>
          <a:xfrm>
            <a:off x="729541" y="4143842"/>
            <a:ext cx="3719311" cy="334981"/>
          </a:xfrm>
          <a:prstGeom prst="rect">
            <a:avLst/>
          </a:prstGeom>
          <a:noFill/>
        </p:spPr>
        <p:txBody>
          <a:bodyPr wrap="square" lIns="80119" tIns="40060" rIns="80119" bIns="40060" rtlCol="0">
            <a:spAutoFit/>
          </a:bodyPr>
          <a:lstStyle/>
          <a:p>
            <a:r>
              <a:rPr lang="fr-FR" sz="1600" dirty="0">
                <a:solidFill>
                  <a:srgbClr val="20365B"/>
                </a:solidFill>
                <a:latin typeface="Prototype" pitchFamily="2" charset="0"/>
                <a:cs typeface="Prototype" pitchFamily="2" charset="0"/>
              </a:rPr>
              <a:t>Identification de dispositifs financiers</a:t>
            </a:r>
          </a:p>
        </p:txBody>
      </p:sp>
      <p:sp>
        <p:nvSpPr>
          <p:cNvPr id="33" name="Ellipse 32"/>
          <p:cNvSpPr/>
          <p:nvPr/>
        </p:nvSpPr>
        <p:spPr>
          <a:xfrm>
            <a:off x="409986" y="3316300"/>
            <a:ext cx="180000" cy="180000"/>
          </a:xfrm>
          <a:prstGeom prst="ellipse">
            <a:avLst/>
          </a:prstGeom>
          <a:gradFill flip="none" rotWithShape="1">
            <a:gsLst>
              <a:gs pos="90000">
                <a:srgbClr val="FFB800"/>
              </a:gs>
              <a:gs pos="0">
                <a:srgbClr val="EAA700"/>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p:cNvSpPr txBox="1"/>
          <p:nvPr/>
        </p:nvSpPr>
        <p:spPr>
          <a:xfrm>
            <a:off x="4958387" y="3219654"/>
            <a:ext cx="3930463" cy="411219"/>
          </a:xfrm>
          <a:prstGeom prst="rect">
            <a:avLst/>
          </a:prstGeom>
          <a:noFill/>
        </p:spPr>
        <p:txBody>
          <a:bodyPr wrap="none" lIns="80119" tIns="40060" rIns="80119" bIns="40060" rtlCol="0">
            <a:spAutoFit/>
          </a:bodyPr>
          <a:lstStyle/>
          <a:p>
            <a:r>
              <a:rPr lang="fr-FR" sz="2000" dirty="0">
                <a:solidFill>
                  <a:schemeClr val="tx2">
                    <a:lumMod val="75000"/>
                  </a:schemeClr>
                </a:solidFill>
                <a:latin typeface="Prototype" pitchFamily="2" charset="0"/>
                <a:cs typeface="Prototype" pitchFamily="2" charset="0"/>
              </a:rPr>
              <a:t>Support à l’émergence de projets</a:t>
            </a:r>
          </a:p>
        </p:txBody>
      </p:sp>
      <p:sp>
        <p:nvSpPr>
          <p:cNvPr id="38" name="ZoneTexte 37"/>
          <p:cNvSpPr txBox="1"/>
          <p:nvPr/>
        </p:nvSpPr>
        <p:spPr>
          <a:xfrm>
            <a:off x="5101499" y="3620019"/>
            <a:ext cx="2041163" cy="346095"/>
          </a:xfrm>
          <a:prstGeom prst="rect">
            <a:avLst/>
          </a:prstGeom>
          <a:noFill/>
        </p:spPr>
        <p:txBody>
          <a:bodyPr wrap="none" lIns="80119" tIns="40060" rIns="80119" bIns="40060" rtlCol="0">
            <a:spAutoFit/>
          </a:bodyPr>
          <a:lstStyle/>
          <a:p>
            <a:r>
              <a:rPr lang="fr-FR" sz="1600" dirty="0">
                <a:solidFill>
                  <a:srgbClr val="20365B"/>
                </a:solidFill>
                <a:latin typeface="Prototype" pitchFamily="2" charset="0"/>
                <a:cs typeface="Prototype" pitchFamily="2" charset="0"/>
              </a:rPr>
              <a:t>Journées techniques</a:t>
            </a:r>
          </a:p>
        </p:txBody>
      </p:sp>
      <p:sp>
        <p:nvSpPr>
          <p:cNvPr id="39" name="ZoneTexte 38"/>
          <p:cNvSpPr txBox="1"/>
          <p:nvPr/>
        </p:nvSpPr>
        <p:spPr>
          <a:xfrm>
            <a:off x="5101499" y="3888083"/>
            <a:ext cx="1806740" cy="346095"/>
          </a:xfrm>
          <a:prstGeom prst="rect">
            <a:avLst/>
          </a:prstGeom>
          <a:noFill/>
        </p:spPr>
        <p:txBody>
          <a:bodyPr wrap="none" lIns="80119" tIns="40060" rIns="80119" bIns="40060" rtlCol="0">
            <a:spAutoFit/>
          </a:bodyPr>
          <a:lstStyle/>
          <a:p>
            <a:r>
              <a:rPr lang="fr-FR" sz="1600" dirty="0">
                <a:solidFill>
                  <a:srgbClr val="20365B"/>
                </a:solidFill>
                <a:latin typeface="Prototype" pitchFamily="2" charset="0"/>
                <a:cs typeface="Prototype" pitchFamily="2" charset="0"/>
              </a:rPr>
              <a:t>Groupes de travail</a:t>
            </a:r>
          </a:p>
        </p:txBody>
      </p:sp>
      <p:sp>
        <p:nvSpPr>
          <p:cNvPr id="40" name="ZoneTexte 39"/>
          <p:cNvSpPr txBox="1"/>
          <p:nvPr/>
        </p:nvSpPr>
        <p:spPr>
          <a:xfrm>
            <a:off x="5101499" y="4143842"/>
            <a:ext cx="2713655" cy="346095"/>
          </a:xfrm>
          <a:prstGeom prst="rect">
            <a:avLst/>
          </a:prstGeom>
          <a:noFill/>
        </p:spPr>
        <p:txBody>
          <a:bodyPr wrap="none" lIns="80119" tIns="40060" rIns="80119" bIns="40060" rtlCol="0">
            <a:spAutoFit/>
          </a:bodyPr>
          <a:lstStyle/>
          <a:p>
            <a:r>
              <a:rPr lang="fr-FR" sz="1600" dirty="0">
                <a:solidFill>
                  <a:srgbClr val="20365B"/>
                </a:solidFill>
                <a:latin typeface="Prototype" pitchFamily="2" charset="0"/>
                <a:cs typeface="Prototype" pitchFamily="2" charset="0"/>
              </a:rPr>
              <a:t>Accompagnement individuel</a:t>
            </a:r>
          </a:p>
        </p:txBody>
      </p:sp>
      <p:sp>
        <p:nvSpPr>
          <p:cNvPr id="36" name="Ellipse 35"/>
          <p:cNvSpPr/>
          <p:nvPr/>
        </p:nvSpPr>
        <p:spPr>
          <a:xfrm>
            <a:off x="4788024" y="3321904"/>
            <a:ext cx="180000" cy="190439"/>
          </a:xfrm>
          <a:prstGeom prst="ellipse">
            <a:avLst/>
          </a:prstGeom>
          <a:gradFill flip="none" rotWithShape="1">
            <a:gsLst>
              <a:gs pos="90000">
                <a:srgbClr val="FFB800"/>
              </a:gs>
              <a:gs pos="0">
                <a:srgbClr val="EAA700"/>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2" name="Picture 4" descr="G:\éléments graphiques\Slide 8-9\img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9244" y="5330962"/>
            <a:ext cx="1668460" cy="1338398"/>
          </a:xfrm>
          <a:prstGeom prst="rect">
            <a:avLst/>
          </a:prstGeom>
          <a:noFill/>
        </p:spPr>
      </p:pic>
      <p:grpSp>
        <p:nvGrpSpPr>
          <p:cNvPr id="43" name="Groupe 42"/>
          <p:cNvGrpSpPr/>
          <p:nvPr/>
        </p:nvGrpSpPr>
        <p:grpSpPr>
          <a:xfrm>
            <a:off x="2049061" y="5444959"/>
            <a:ext cx="6150071" cy="400110"/>
            <a:chOff x="2841076" y="5148783"/>
            <a:chExt cx="7192166" cy="441139"/>
          </a:xfrm>
        </p:grpSpPr>
        <p:pic>
          <p:nvPicPr>
            <p:cNvPr id="44" name="Picture 9" descr="G:\éléments graphiques\Slide 8-9\puc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41076" y="5244727"/>
              <a:ext cx="179387" cy="179388"/>
            </a:xfrm>
            <a:prstGeom prst="rect">
              <a:avLst/>
            </a:prstGeom>
            <a:noFill/>
          </p:spPr>
        </p:pic>
        <p:sp>
          <p:nvSpPr>
            <p:cNvPr id="45" name="ZoneTexte 44"/>
            <p:cNvSpPr txBox="1"/>
            <p:nvPr/>
          </p:nvSpPr>
          <p:spPr>
            <a:xfrm>
              <a:off x="3032126" y="5148783"/>
              <a:ext cx="7001116" cy="441139"/>
            </a:xfrm>
            <a:prstGeom prst="rect">
              <a:avLst/>
            </a:prstGeom>
            <a:noFill/>
          </p:spPr>
          <p:txBody>
            <a:bodyPr wrap="none" rtlCol="0">
              <a:spAutoFit/>
            </a:bodyPr>
            <a:lstStyle/>
            <a:p>
              <a:r>
                <a:rPr lang="fr-FR" sz="2000" dirty="0">
                  <a:solidFill>
                    <a:srgbClr val="20365B"/>
                  </a:solidFill>
                  <a:latin typeface="Prototype" pitchFamily="2" charset="0"/>
                  <a:cs typeface="Prototype" pitchFamily="2" charset="0"/>
                </a:rPr>
                <a:t>Études individuelles sur-mesure ou multi-adhérents</a:t>
              </a:r>
            </a:p>
          </p:txBody>
        </p:sp>
      </p:grpSp>
      <p:grpSp>
        <p:nvGrpSpPr>
          <p:cNvPr id="46" name="Groupe 45"/>
          <p:cNvGrpSpPr/>
          <p:nvPr/>
        </p:nvGrpSpPr>
        <p:grpSpPr>
          <a:xfrm>
            <a:off x="2037969" y="6088570"/>
            <a:ext cx="3033064" cy="400110"/>
            <a:chOff x="2841076" y="5466357"/>
            <a:chExt cx="3547002" cy="441137"/>
          </a:xfrm>
        </p:grpSpPr>
        <p:pic>
          <p:nvPicPr>
            <p:cNvPr id="47" name="Picture 9" descr="G:\éléments graphiques\Slide 8-9\puc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41076" y="5604767"/>
              <a:ext cx="179387" cy="179388"/>
            </a:xfrm>
            <a:prstGeom prst="rect">
              <a:avLst/>
            </a:prstGeom>
            <a:noFill/>
          </p:spPr>
        </p:pic>
        <p:sp>
          <p:nvSpPr>
            <p:cNvPr id="48" name="ZoneTexte 47"/>
            <p:cNvSpPr txBox="1"/>
            <p:nvPr/>
          </p:nvSpPr>
          <p:spPr>
            <a:xfrm>
              <a:off x="3032126" y="5466357"/>
              <a:ext cx="3355952" cy="441137"/>
            </a:xfrm>
            <a:prstGeom prst="rect">
              <a:avLst/>
            </a:prstGeom>
            <a:noFill/>
          </p:spPr>
          <p:txBody>
            <a:bodyPr wrap="none" rtlCol="0">
              <a:spAutoFit/>
            </a:bodyPr>
            <a:lstStyle/>
            <a:p>
              <a:r>
                <a:rPr lang="fr-FR" sz="2000" dirty="0">
                  <a:solidFill>
                    <a:srgbClr val="20365B"/>
                  </a:solidFill>
                  <a:latin typeface="Prototype" pitchFamily="2" charset="0"/>
                  <a:cs typeface="Prototype" pitchFamily="2" charset="0"/>
                </a:rPr>
                <a:t>Études online ou offline</a:t>
              </a:r>
            </a:p>
          </p:txBody>
        </p:sp>
      </p:grpSp>
      <p:grpSp>
        <p:nvGrpSpPr>
          <p:cNvPr id="49" name="Groupe 48"/>
          <p:cNvGrpSpPr/>
          <p:nvPr/>
        </p:nvGrpSpPr>
        <p:grpSpPr>
          <a:xfrm>
            <a:off x="2051720" y="5790670"/>
            <a:ext cx="10898691" cy="388679"/>
            <a:chOff x="2051720" y="5790670"/>
            <a:chExt cx="10898691" cy="388679"/>
          </a:xfrm>
        </p:grpSpPr>
        <p:pic>
          <p:nvPicPr>
            <p:cNvPr id="50" name="Picture 9" descr="G:\éléments graphiques\Slide 8-9\puc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51720" y="5933609"/>
              <a:ext cx="144861" cy="134150"/>
            </a:xfrm>
            <a:prstGeom prst="rect">
              <a:avLst/>
            </a:prstGeom>
            <a:noFill/>
          </p:spPr>
        </p:pic>
        <p:sp>
          <p:nvSpPr>
            <p:cNvPr id="51" name="ZoneTexte 50"/>
            <p:cNvSpPr txBox="1"/>
            <p:nvPr/>
          </p:nvSpPr>
          <p:spPr>
            <a:xfrm>
              <a:off x="2229643" y="5790670"/>
              <a:ext cx="10720768" cy="388679"/>
            </a:xfrm>
            <a:prstGeom prst="rect">
              <a:avLst/>
            </a:prstGeom>
            <a:noFill/>
          </p:spPr>
          <p:txBody>
            <a:bodyPr wrap="square" lIns="80119" tIns="40060" rIns="80119" bIns="40060" rtlCol="0">
              <a:spAutoFit/>
            </a:bodyPr>
            <a:lstStyle/>
            <a:p>
              <a:pPr>
                <a:tabLst>
                  <a:tab pos="2122594" algn="l"/>
                  <a:tab pos="4360637" algn="l"/>
                </a:tabLst>
              </a:pPr>
              <a:r>
                <a:rPr lang="fr-FR" sz="2000" dirty="0">
                  <a:solidFill>
                    <a:srgbClr val="20365B"/>
                  </a:solidFill>
                  <a:latin typeface="Prototype" pitchFamily="2" charset="0"/>
                  <a:cs typeface="Prototype" pitchFamily="2" charset="0"/>
                </a:rPr>
                <a:t>Qualitatives / Quantitatives / Comportementales</a:t>
              </a:r>
            </a:p>
          </p:txBody>
        </p:sp>
      </p:grpSp>
      <p:sp>
        <p:nvSpPr>
          <p:cNvPr id="52" name="ZoneTexte 51"/>
          <p:cNvSpPr txBox="1"/>
          <p:nvPr/>
        </p:nvSpPr>
        <p:spPr>
          <a:xfrm>
            <a:off x="730176" y="3620019"/>
            <a:ext cx="2597359" cy="334981"/>
          </a:xfrm>
          <a:prstGeom prst="rect">
            <a:avLst/>
          </a:prstGeom>
          <a:noFill/>
        </p:spPr>
        <p:txBody>
          <a:bodyPr wrap="square" lIns="80119" tIns="40060" rIns="80119" bIns="40060" rtlCol="0">
            <a:spAutoFit/>
          </a:bodyPr>
          <a:lstStyle/>
          <a:p>
            <a:r>
              <a:rPr lang="fr-FR" sz="1600" dirty="0">
                <a:solidFill>
                  <a:srgbClr val="20365B"/>
                </a:solidFill>
                <a:latin typeface="Prototype" pitchFamily="2" charset="0"/>
                <a:cs typeface="Prototype" pitchFamily="2" charset="0"/>
              </a:rPr>
              <a:t>Structuration du projet</a:t>
            </a:r>
          </a:p>
        </p:txBody>
      </p:sp>
    </p:spTree>
    <p:extLst>
      <p:ext uri="{BB962C8B-B14F-4D97-AF65-F5344CB8AC3E}">
        <p14:creationId xmlns:p14="http://schemas.microsoft.com/office/powerpoint/2010/main" val="365369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1979713" y="332658"/>
            <a:ext cx="9051457" cy="573331"/>
          </a:xfrm>
          <a:prstGeom prst="rect">
            <a:avLst/>
          </a:prstGeom>
          <a:noFill/>
        </p:spPr>
        <p:txBody>
          <a:bodyPr wrap="square" lIns="80105" tIns="40053" rIns="80105" bIns="40053" rtlCol="0">
            <a:spAutoFit/>
          </a:bodyPr>
          <a:lstStyle/>
          <a:p>
            <a:r>
              <a:rPr lang="fr-FR" sz="3200" cap="all" dirty="0">
                <a:solidFill>
                  <a:schemeClr val="bg1"/>
                </a:solidFill>
                <a:latin typeface="Prototype" pitchFamily="2" charset="0"/>
                <a:cs typeface="Prototype" pitchFamily="2" charset="0"/>
              </a:rPr>
              <a:t>Les objectifs de l’étude</a:t>
            </a:r>
          </a:p>
        </p:txBody>
      </p:sp>
      <p:sp>
        <p:nvSpPr>
          <p:cNvPr id="2" name="Rectangle 1"/>
          <p:cNvSpPr/>
          <p:nvPr/>
        </p:nvSpPr>
        <p:spPr>
          <a:xfrm>
            <a:off x="2123728" y="1190358"/>
            <a:ext cx="6984776" cy="4154984"/>
          </a:xfrm>
          <a:prstGeom prst="rect">
            <a:avLst/>
          </a:prstGeom>
        </p:spPr>
        <p:txBody>
          <a:bodyPr wrap="square">
            <a:spAutoFit/>
          </a:bodyPr>
          <a:lstStyle/>
          <a:p>
            <a:pPr marL="457200" indent="-457200">
              <a:lnSpc>
                <a:spcPct val="150000"/>
              </a:lnSpc>
              <a:buFont typeface="Wingdings" panose="05000000000000000000" pitchFamily="2" charset="2"/>
              <a:buChar char="§"/>
            </a:pPr>
            <a:r>
              <a:rPr lang="fr-FR" sz="2000" b="1" dirty="0">
                <a:solidFill>
                  <a:schemeClr val="bg1"/>
                </a:solidFill>
                <a:latin typeface="Myriad Pro" pitchFamily="34" charset="0"/>
              </a:rPr>
              <a:t>Comprendre la perception et la connaissance des 7-14 ans </a:t>
            </a:r>
            <a:r>
              <a:rPr lang="fr-FR" sz="2000" dirty="0">
                <a:solidFill>
                  <a:schemeClr val="bg1"/>
                </a:solidFill>
                <a:latin typeface="Myriad Pro" pitchFamily="34" charset="0"/>
              </a:rPr>
              <a:t>de l’univers des produits biologiques</a:t>
            </a:r>
          </a:p>
          <a:p>
            <a:pPr marL="457200" indent="-457200">
              <a:lnSpc>
                <a:spcPct val="150000"/>
              </a:lnSpc>
              <a:buFont typeface="Wingdings" panose="05000000000000000000" pitchFamily="2" charset="2"/>
              <a:buChar char="§"/>
            </a:pPr>
            <a:endParaRPr lang="fr-FR" sz="800" dirty="0">
              <a:solidFill>
                <a:schemeClr val="bg1"/>
              </a:solidFill>
              <a:latin typeface="Myriad Pro" pitchFamily="34" charset="0"/>
            </a:endParaRPr>
          </a:p>
          <a:p>
            <a:pPr marL="457200" indent="-457200">
              <a:lnSpc>
                <a:spcPct val="150000"/>
              </a:lnSpc>
              <a:buFont typeface="Wingdings" panose="05000000000000000000" pitchFamily="2" charset="2"/>
              <a:buChar char="§"/>
            </a:pPr>
            <a:r>
              <a:rPr lang="fr-FR" sz="2000" b="1" dirty="0">
                <a:solidFill>
                  <a:schemeClr val="bg1"/>
                </a:solidFill>
                <a:latin typeface="Myriad Pro" pitchFamily="34" charset="0"/>
              </a:rPr>
              <a:t>Identifier les usages et comportements de 7-14 ans concernant les produits biologiques et les points de vente associés</a:t>
            </a:r>
          </a:p>
          <a:p>
            <a:pPr marL="457200" indent="-457200">
              <a:lnSpc>
                <a:spcPct val="150000"/>
              </a:lnSpc>
              <a:buFont typeface="Wingdings" panose="05000000000000000000" pitchFamily="2" charset="2"/>
              <a:buChar char="§"/>
            </a:pPr>
            <a:endParaRPr lang="fr-FR" sz="800" dirty="0">
              <a:solidFill>
                <a:schemeClr val="bg1"/>
              </a:solidFill>
              <a:latin typeface="Myriad Pro" pitchFamily="34" charset="0"/>
            </a:endParaRPr>
          </a:p>
          <a:p>
            <a:pPr marL="457200" indent="-457200">
              <a:lnSpc>
                <a:spcPct val="150000"/>
              </a:lnSpc>
              <a:buFont typeface="Wingdings" panose="05000000000000000000" pitchFamily="2" charset="2"/>
              <a:buChar char="§"/>
            </a:pPr>
            <a:r>
              <a:rPr lang="fr-FR" sz="2000" b="1" dirty="0">
                <a:solidFill>
                  <a:schemeClr val="bg1"/>
                </a:solidFill>
                <a:latin typeface="Myriad Pro" pitchFamily="34" charset="0"/>
              </a:rPr>
              <a:t>Mesurer l’attachement </a:t>
            </a:r>
            <a:r>
              <a:rPr lang="fr-FR" sz="2000" dirty="0">
                <a:solidFill>
                  <a:schemeClr val="bg1"/>
                </a:solidFill>
                <a:latin typeface="Myriad Pro" pitchFamily="34" charset="0"/>
              </a:rPr>
              <a:t>des 7-14 ans envers le / la BIO afin de définir la trace mémorielle qu’ils conserveront plus tard de cette consommation</a:t>
            </a:r>
          </a:p>
        </p:txBody>
      </p:sp>
    </p:spTree>
    <p:extLst>
      <p:ext uri="{BB962C8B-B14F-4D97-AF65-F5344CB8AC3E}">
        <p14:creationId xmlns:p14="http://schemas.microsoft.com/office/powerpoint/2010/main" val="25068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6728" y="1857018"/>
            <a:ext cx="7970370" cy="4236278"/>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00206958-EE6D-4A6F-878B-92B31F701EA4}"/>
              </a:ext>
            </a:extLst>
          </p:cNvPr>
          <p:cNvSpPr/>
          <p:nvPr/>
        </p:nvSpPr>
        <p:spPr>
          <a:xfrm>
            <a:off x="1096728" y="1857018"/>
            <a:ext cx="2877647" cy="707886"/>
          </a:xfrm>
          <a:prstGeom prst="rect">
            <a:avLst/>
          </a:prstGeom>
        </p:spPr>
        <p:txBody>
          <a:bodyPr wrap="none">
            <a:spAutoFit/>
          </a:bodyPr>
          <a:lstStyle/>
          <a:p>
            <a:pPr algn="just"/>
            <a:r>
              <a:rPr lang="fr-FR" sz="4000" dirty="0">
                <a:solidFill>
                  <a:schemeClr val="accent6">
                    <a:lumMod val="60000"/>
                    <a:lumOff val="40000"/>
                  </a:schemeClr>
                </a:solidFill>
                <a:latin typeface="Letter Gothic Std" pitchFamily="49" charset="0"/>
                <a:cs typeface="Prototype" panose="02000400000000000000" pitchFamily="2" charset="0"/>
              </a:rPr>
              <a:t>QUALITATIVE</a:t>
            </a:r>
          </a:p>
        </p:txBody>
      </p:sp>
      <p:sp>
        <p:nvSpPr>
          <p:cNvPr id="3" name="ZoneTexte 2">
            <a:extLst>
              <a:ext uri="{FF2B5EF4-FFF2-40B4-BE49-F238E27FC236}">
                <a16:creationId xmlns:a16="http://schemas.microsoft.com/office/drawing/2014/main" id="{DDF40B29-784E-4B7D-896A-9551718E2DD9}"/>
              </a:ext>
            </a:extLst>
          </p:cNvPr>
          <p:cNvSpPr txBox="1"/>
          <p:nvPr/>
        </p:nvSpPr>
        <p:spPr>
          <a:xfrm>
            <a:off x="323528" y="920914"/>
            <a:ext cx="10009112" cy="707886"/>
          </a:xfrm>
          <a:prstGeom prst="rect">
            <a:avLst/>
          </a:prstGeom>
          <a:noFill/>
        </p:spPr>
        <p:txBody>
          <a:bodyPr wrap="square" rtlCol="0">
            <a:spAutoFit/>
          </a:bodyPr>
          <a:lstStyle/>
          <a:p>
            <a:r>
              <a:rPr lang="fr-FR" sz="4000" dirty="0">
                <a:solidFill>
                  <a:schemeClr val="bg1"/>
                </a:solidFill>
                <a:latin typeface="Myriad Pro" panose="020B0503030403020204" pitchFamily="34" charset="0"/>
              </a:rPr>
              <a:t>3 MÉTHODOLOGIES COMPLÉMENTAIRES</a:t>
            </a:r>
          </a:p>
        </p:txBody>
      </p:sp>
      <p:sp>
        <p:nvSpPr>
          <p:cNvPr id="8" name="Rectangle 7">
            <a:extLst>
              <a:ext uri="{FF2B5EF4-FFF2-40B4-BE49-F238E27FC236}">
                <a16:creationId xmlns:a16="http://schemas.microsoft.com/office/drawing/2014/main" id="{82F4D6CE-AE8F-4FE1-B453-45D2DE8B998B}"/>
              </a:ext>
            </a:extLst>
          </p:cNvPr>
          <p:cNvSpPr/>
          <p:nvPr/>
        </p:nvSpPr>
        <p:spPr>
          <a:xfrm>
            <a:off x="1475656" y="3284984"/>
            <a:ext cx="3243132" cy="707886"/>
          </a:xfrm>
          <a:prstGeom prst="rect">
            <a:avLst/>
          </a:prstGeom>
        </p:spPr>
        <p:txBody>
          <a:bodyPr wrap="none">
            <a:spAutoFit/>
          </a:bodyPr>
          <a:lstStyle/>
          <a:p>
            <a:pPr algn="just"/>
            <a:r>
              <a:rPr lang="fr-FR" sz="4000" dirty="0">
                <a:solidFill>
                  <a:srgbClr val="542804"/>
                </a:solidFill>
                <a:latin typeface="Letter Gothic Std" pitchFamily="49" charset="0"/>
                <a:cs typeface="Prototype" panose="02000400000000000000" pitchFamily="2" charset="0"/>
              </a:rPr>
              <a:t>QUANTITATIVE</a:t>
            </a:r>
          </a:p>
        </p:txBody>
      </p:sp>
      <p:sp>
        <p:nvSpPr>
          <p:cNvPr id="9" name="Rectangle 8">
            <a:extLst>
              <a:ext uri="{FF2B5EF4-FFF2-40B4-BE49-F238E27FC236}">
                <a16:creationId xmlns:a16="http://schemas.microsoft.com/office/drawing/2014/main" id="{18175E14-4DF7-47C0-A788-2E6D3B77C730}"/>
              </a:ext>
            </a:extLst>
          </p:cNvPr>
          <p:cNvSpPr/>
          <p:nvPr/>
        </p:nvSpPr>
        <p:spPr>
          <a:xfrm>
            <a:off x="2123728" y="4509120"/>
            <a:ext cx="4211409" cy="707886"/>
          </a:xfrm>
          <a:prstGeom prst="rect">
            <a:avLst/>
          </a:prstGeom>
        </p:spPr>
        <p:txBody>
          <a:bodyPr wrap="none">
            <a:spAutoFit/>
          </a:bodyPr>
          <a:lstStyle/>
          <a:p>
            <a:pPr algn="just"/>
            <a:r>
              <a:rPr lang="fr-FR" sz="4000" dirty="0">
                <a:solidFill>
                  <a:schemeClr val="accent6">
                    <a:lumMod val="75000"/>
                  </a:schemeClr>
                </a:solidFill>
                <a:latin typeface="Letter Gothic Std" pitchFamily="49" charset="0"/>
                <a:cs typeface="Prototype" panose="02000400000000000000" pitchFamily="2" charset="0"/>
              </a:rPr>
              <a:t>ETHNOGRAPHIQUE</a:t>
            </a:r>
          </a:p>
        </p:txBody>
      </p:sp>
      <p:pic>
        <p:nvPicPr>
          <p:cNvPr id="10" name="Graphique 9" descr="Flèche : courbe légère">
            <a:extLst>
              <a:ext uri="{FF2B5EF4-FFF2-40B4-BE49-F238E27FC236}">
                <a16:creationId xmlns:a16="http://schemas.microsoft.com/office/drawing/2014/main" id="{7A285C70-7734-4D5F-81A7-220039D26D0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96492" y="2476636"/>
            <a:ext cx="520316" cy="520316"/>
          </a:xfrm>
          <a:prstGeom prst="rect">
            <a:avLst/>
          </a:prstGeom>
        </p:spPr>
      </p:pic>
      <p:sp>
        <p:nvSpPr>
          <p:cNvPr id="11" name="Rectangle 10">
            <a:extLst>
              <a:ext uri="{FF2B5EF4-FFF2-40B4-BE49-F238E27FC236}">
                <a16:creationId xmlns:a16="http://schemas.microsoft.com/office/drawing/2014/main" id="{71E1717E-5D97-4EEA-9E9D-31A5FC082099}"/>
              </a:ext>
            </a:extLst>
          </p:cNvPr>
          <p:cNvSpPr/>
          <p:nvPr/>
        </p:nvSpPr>
        <p:spPr>
          <a:xfrm>
            <a:off x="1772704" y="2521362"/>
            <a:ext cx="6891182" cy="707886"/>
          </a:xfrm>
          <a:prstGeom prst="rect">
            <a:avLst/>
          </a:prstGeom>
        </p:spPr>
        <p:txBody>
          <a:bodyPr wrap="none">
            <a:spAutoFit/>
          </a:bodyPr>
          <a:lstStyle/>
          <a:p>
            <a:r>
              <a:rPr lang="fr-FR" sz="2000" dirty="0">
                <a:solidFill>
                  <a:schemeClr val="accent6">
                    <a:lumMod val="60000"/>
                    <a:lumOff val="40000"/>
                  </a:schemeClr>
                </a:solidFill>
                <a:latin typeface="Myriad Pro" panose="020B0503030403020204" pitchFamily="34" charset="0"/>
              </a:rPr>
              <a:t>78 enfants entre 7 et 14 ans interrogés en Focus Group à Paris,</a:t>
            </a:r>
          </a:p>
          <a:p>
            <a:r>
              <a:rPr lang="fr-FR" sz="2000" dirty="0">
                <a:solidFill>
                  <a:schemeClr val="accent6">
                    <a:lumMod val="60000"/>
                    <a:lumOff val="40000"/>
                  </a:schemeClr>
                </a:solidFill>
                <a:latin typeface="Myriad Pro" panose="020B0503030403020204" pitchFamily="34" charset="0"/>
              </a:rPr>
              <a:t>Cholet, Lille et Lyon </a:t>
            </a:r>
          </a:p>
        </p:txBody>
      </p:sp>
      <p:pic>
        <p:nvPicPr>
          <p:cNvPr id="13" name="Graphique 12" descr="Flèche : courbe légère">
            <a:extLst>
              <a:ext uri="{FF2B5EF4-FFF2-40B4-BE49-F238E27FC236}">
                <a16:creationId xmlns:a16="http://schemas.microsoft.com/office/drawing/2014/main" id="{237D203F-D05E-476E-8163-9D8E2047B94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91680" y="3828516"/>
            <a:ext cx="520316" cy="520316"/>
          </a:xfrm>
          <a:prstGeom prst="rect">
            <a:avLst/>
          </a:prstGeom>
        </p:spPr>
      </p:pic>
      <p:sp>
        <p:nvSpPr>
          <p:cNvPr id="14" name="Rectangle 13">
            <a:extLst>
              <a:ext uri="{FF2B5EF4-FFF2-40B4-BE49-F238E27FC236}">
                <a16:creationId xmlns:a16="http://schemas.microsoft.com/office/drawing/2014/main" id="{EA8B16C9-0742-41AC-A8F7-CF4649A74881}"/>
              </a:ext>
            </a:extLst>
          </p:cNvPr>
          <p:cNvSpPr/>
          <p:nvPr/>
        </p:nvSpPr>
        <p:spPr>
          <a:xfrm>
            <a:off x="2167892" y="3873242"/>
            <a:ext cx="5715732" cy="400110"/>
          </a:xfrm>
          <a:prstGeom prst="rect">
            <a:avLst/>
          </a:prstGeom>
        </p:spPr>
        <p:txBody>
          <a:bodyPr wrap="none">
            <a:spAutoFit/>
          </a:bodyPr>
          <a:lstStyle/>
          <a:p>
            <a:r>
              <a:rPr lang="fr-FR" sz="2000" dirty="0">
                <a:solidFill>
                  <a:srgbClr val="542804"/>
                </a:solidFill>
                <a:latin typeface="Myriad Pro" panose="020B0503030403020204" pitchFamily="34" charset="0"/>
              </a:rPr>
              <a:t>554 binômes parents-enfants interrogés en on-line</a:t>
            </a:r>
          </a:p>
        </p:txBody>
      </p:sp>
      <p:pic>
        <p:nvPicPr>
          <p:cNvPr id="15" name="Graphique 14" descr="Flèche : courbe légère">
            <a:extLst>
              <a:ext uri="{FF2B5EF4-FFF2-40B4-BE49-F238E27FC236}">
                <a16:creationId xmlns:a16="http://schemas.microsoft.com/office/drawing/2014/main" id="{DD70C7CD-FCB2-4EE2-AA06-144DA464908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399934" y="5140932"/>
            <a:ext cx="520316" cy="520316"/>
          </a:xfrm>
          <a:prstGeom prst="rect">
            <a:avLst/>
          </a:prstGeom>
        </p:spPr>
      </p:pic>
      <p:sp>
        <p:nvSpPr>
          <p:cNvPr id="16" name="Rectangle 15">
            <a:extLst>
              <a:ext uri="{FF2B5EF4-FFF2-40B4-BE49-F238E27FC236}">
                <a16:creationId xmlns:a16="http://schemas.microsoft.com/office/drawing/2014/main" id="{5F4E26F0-391C-443B-B271-4ED8E9D8BBA8}"/>
              </a:ext>
            </a:extLst>
          </p:cNvPr>
          <p:cNvSpPr/>
          <p:nvPr/>
        </p:nvSpPr>
        <p:spPr>
          <a:xfrm>
            <a:off x="2876146" y="5185658"/>
            <a:ext cx="5426742" cy="707886"/>
          </a:xfrm>
          <a:prstGeom prst="rect">
            <a:avLst/>
          </a:prstGeom>
        </p:spPr>
        <p:txBody>
          <a:bodyPr wrap="none">
            <a:spAutoFit/>
          </a:bodyPr>
          <a:lstStyle/>
          <a:p>
            <a:r>
              <a:rPr lang="fr-FR" sz="2000" dirty="0">
                <a:solidFill>
                  <a:schemeClr val="accent6">
                    <a:lumMod val="75000"/>
                  </a:schemeClr>
                </a:solidFill>
                <a:latin typeface="Myriad Pro" panose="020B0503030403020204" pitchFamily="34" charset="0"/>
              </a:rPr>
              <a:t>165 observations et 45 entretiens de familles </a:t>
            </a:r>
          </a:p>
          <a:p>
            <a:r>
              <a:rPr lang="fr-FR" sz="2000" dirty="0">
                <a:solidFill>
                  <a:schemeClr val="accent6">
                    <a:lumMod val="75000"/>
                  </a:schemeClr>
                </a:solidFill>
                <a:latin typeface="Myriad Pro" panose="020B0503030403020204" pitchFamily="34" charset="0"/>
              </a:rPr>
              <a:t>sur 2 points de ventes ( 1 spécialisé Bio et 1 GMS) </a:t>
            </a:r>
          </a:p>
        </p:txBody>
      </p:sp>
      <p:sp>
        <p:nvSpPr>
          <p:cNvPr id="17" name="ZoneTexte 16"/>
          <p:cNvSpPr txBox="1"/>
          <p:nvPr/>
        </p:nvSpPr>
        <p:spPr>
          <a:xfrm>
            <a:off x="15641" y="22091"/>
            <a:ext cx="9051457" cy="480998"/>
          </a:xfrm>
          <a:prstGeom prst="rect">
            <a:avLst/>
          </a:prstGeom>
          <a:noFill/>
        </p:spPr>
        <p:txBody>
          <a:bodyPr wrap="square" lIns="80105" tIns="40053" rIns="80105" bIns="40053" rtlCol="0">
            <a:spAutoFit/>
          </a:bodyPr>
          <a:lstStyle/>
          <a:p>
            <a:r>
              <a:rPr lang="fr-FR" sz="2600" cap="all" dirty="0">
                <a:solidFill>
                  <a:schemeClr val="bg1"/>
                </a:solidFill>
                <a:latin typeface="Prototype" pitchFamily="2" charset="0"/>
                <a:cs typeface="Prototype" pitchFamily="2" charset="0"/>
              </a:rPr>
              <a:t>Méthodologie de l’étude</a:t>
            </a:r>
          </a:p>
        </p:txBody>
      </p:sp>
    </p:spTree>
    <p:extLst>
      <p:ext uri="{BB962C8B-B14F-4D97-AF65-F5344CB8AC3E}">
        <p14:creationId xmlns:p14="http://schemas.microsoft.com/office/powerpoint/2010/main" val="195202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2BEF1F3-7E41-4813-BA01-E94A644233D2}"/>
              </a:ext>
            </a:extLst>
          </p:cNvPr>
          <p:cNvPicPr>
            <a:picLocks noChangeAspect="1"/>
          </p:cNvPicPr>
          <p:nvPr/>
        </p:nvPicPr>
        <p:blipFill>
          <a:blip r:embed="rId3" cstate="email">
            <a:biLevel thresh="25000"/>
            <a:extLst>
              <a:ext uri="{28A0092B-C50C-407E-A947-70E740481C1C}">
                <a14:useLocalDpi xmlns:a14="http://schemas.microsoft.com/office/drawing/2010/main"/>
              </a:ext>
            </a:extLst>
          </a:blip>
          <a:stretch>
            <a:fillRect/>
          </a:stretch>
        </p:blipFill>
        <p:spPr>
          <a:xfrm>
            <a:off x="1341311" y="1020295"/>
            <a:ext cx="5433041" cy="5433041"/>
          </a:xfrm>
          <a:prstGeom prst="rect">
            <a:avLst/>
          </a:prstGeom>
          <a:noFill/>
        </p:spPr>
      </p:pic>
      <p:pic>
        <p:nvPicPr>
          <p:cNvPr id="11" name="Graphique 10" descr="Ligne fléchée : légère courbe">
            <a:extLst>
              <a:ext uri="{FF2B5EF4-FFF2-40B4-BE49-F238E27FC236}">
                <a16:creationId xmlns:a16="http://schemas.microsoft.com/office/drawing/2014/main" id="{5F02A6BF-1DAD-4495-82DA-36DDB32041E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41453" y="3928989"/>
            <a:ext cx="1512168" cy="1019808"/>
          </a:xfrm>
          <a:prstGeom prst="rect">
            <a:avLst/>
          </a:prstGeom>
        </p:spPr>
      </p:pic>
      <p:pic>
        <p:nvPicPr>
          <p:cNvPr id="13" name="Graphique 12" descr="Ligne fléchée : courbe dans le sens inverse des aiguilles d’une montre">
            <a:extLst>
              <a:ext uri="{FF2B5EF4-FFF2-40B4-BE49-F238E27FC236}">
                <a16:creationId xmlns:a16="http://schemas.microsoft.com/office/drawing/2014/main" id="{9769DAEB-11F8-4031-A284-16A35BC7E4C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8747977">
            <a:off x="3073550" y="904191"/>
            <a:ext cx="1326195" cy="924759"/>
          </a:xfrm>
          <a:prstGeom prst="rect">
            <a:avLst/>
          </a:prstGeom>
        </p:spPr>
      </p:pic>
      <p:pic>
        <p:nvPicPr>
          <p:cNvPr id="15" name="Graphique 14" descr="Ligne fléchée : courbe dans le sens des aiguilles d’une montre">
            <a:extLst>
              <a:ext uri="{FF2B5EF4-FFF2-40B4-BE49-F238E27FC236}">
                <a16:creationId xmlns:a16="http://schemas.microsoft.com/office/drawing/2014/main" id="{3B6D5D01-E12B-41D1-A87F-715798F7808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4790605">
            <a:off x="2081813" y="3294898"/>
            <a:ext cx="914400" cy="1480391"/>
          </a:xfrm>
          <a:prstGeom prst="rect">
            <a:avLst/>
          </a:prstGeom>
        </p:spPr>
      </p:pic>
      <p:pic>
        <p:nvPicPr>
          <p:cNvPr id="17" name="Graphique 16" descr="Ligne fléchée : courbe dans le sens des aiguilles d’une montre">
            <a:extLst>
              <a:ext uri="{FF2B5EF4-FFF2-40B4-BE49-F238E27FC236}">
                <a16:creationId xmlns:a16="http://schemas.microsoft.com/office/drawing/2014/main" id="{ECC0F63D-BC9A-4B24-A5D1-3EB2306659AD}"/>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4179202">
            <a:off x="4582947" y="905000"/>
            <a:ext cx="851054" cy="2014778"/>
          </a:xfrm>
          <a:prstGeom prst="rect">
            <a:avLst/>
          </a:prstGeom>
        </p:spPr>
      </p:pic>
      <p:sp>
        <p:nvSpPr>
          <p:cNvPr id="18" name="Rectangle 17">
            <a:extLst>
              <a:ext uri="{FF2B5EF4-FFF2-40B4-BE49-F238E27FC236}">
                <a16:creationId xmlns:a16="http://schemas.microsoft.com/office/drawing/2014/main" id="{2CBDC83F-9959-4AE5-BF05-89AFDD1528ED}"/>
              </a:ext>
            </a:extLst>
          </p:cNvPr>
          <p:cNvSpPr/>
          <p:nvPr/>
        </p:nvSpPr>
        <p:spPr>
          <a:xfrm>
            <a:off x="5825700" y="1198752"/>
            <a:ext cx="2104166" cy="553998"/>
          </a:xfrm>
          <a:prstGeom prst="rect">
            <a:avLst/>
          </a:prstGeom>
        </p:spPr>
        <p:txBody>
          <a:bodyPr wrap="none">
            <a:spAutoFit/>
          </a:bodyPr>
          <a:lstStyle/>
          <a:p>
            <a:r>
              <a:rPr lang="fr-FR" sz="3000" b="1" dirty="0">
                <a:solidFill>
                  <a:schemeClr val="bg1"/>
                </a:solidFill>
                <a:latin typeface="Myriad Pro" panose="020B0503030403020204" pitchFamily="34" charset="0"/>
              </a:rPr>
              <a:t>25 octobre </a:t>
            </a:r>
          </a:p>
        </p:txBody>
      </p:sp>
      <p:sp>
        <p:nvSpPr>
          <p:cNvPr id="19" name="Rectangle 18">
            <a:extLst>
              <a:ext uri="{FF2B5EF4-FFF2-40B4-BE49-F238E27FC236}">
                <a16:creationId xmlns:a16="http://schemas.microsoft.com/office/drawing/2014/main" id="{51B76CFC-6E2E-4E96-879C-7521745501ED}"/>
              </a:ext>
            </a:extLst>
          </p:cNvPr>
          <p:cNvSpPr/>
          <p:nvPr/>
        </p:nvSpPr>
        <p:spPr>
          <a:xfrm>
            <a:off x="611560" y="975223"/>
            <a:ext cx="2653996" cy="553998"/>
          </a:xfrm>
          <a:prstGeom prst="rect">
            <a:avLst/>
          </a:prstGeom>
        </p:spPr>
        <p:txBody>
          <a:bodyPr wrap="none">
            <a:spAutoFit/>
          </a:bodyPr>
          <a:lstStyle/>
          <a:p>
            <a:r>
              <a:rPr lang="fr-FR" sz="3000" b="1" dirty="0">
                <a:solidFill>
                  <a:schemeClr val="bg1"/>
                </a:solidFill>
                <a:latin typeface="Myriad Pro" panose="020B0503030403020204" pitchFamily="34" charset="0"/>
              </a:rPr>
              <a:t>30- 31 octobre</a:t>
            </a:r>
          </a:p>
        </p:txBody>
      </p:sp>
      <p:sp>
        <p:nvSpPr>
          <p:cNvPr id="20" name="Rectangle 19">
            <a:extLst>
              <a:ext uri="{FF2B5EF4-FFF2-40B4-BE49-F238E27FC236}">
                <a16:creationId xmlns:a16="http://schemas.microsoft.com/office/drawing/2014/main" id="{DAF38F79-1A6C-4A3F-A77D-F7ED2CD4417E}"/>
              </a:ext>
            </a:extLst>
          </p:cNvPr>
          <p:cNvSpPr/>
          <p:nvPr/>
        </p:nvSpPr>
        <p:spPr>
          <a:xfrm>
            <a:off x="6190078" y="4103353"/>
            <a:ext cx="2990434" cy="553998"/>
          </a:xfrm>
          <a:prstGeom prst="rect">
            <a:avLst/>
          </a:prstGeom>
        </p:spPr>
        <p:txBody>
          <a:bodyPr wrap="none">
            <a:spAutoFit/>
          </a:bodyPr>
          <a:lstStyle/>
          <a:p>
            <a:r>
              <a:rPr lang="fr-FR" sz="3000" b="1" dirty="0">
                <a:solidFill>
                  <a:schemeClr val="bg1"/>
                </a:solidFill>
                <a:latin typeface="Myriad Pro" panose="020B0503030403020204" pitchFamily="34" charset="0"/>
              </a:rPr>
              <a:t>01-02 novembre</a:t>
            </a:r>
          </a:p>
        </p:txBody>
      </p:sp>
      <p:sp>
        <p:nvSpPr>
          <p:cNvPr id="21" name="ZoneTexte 20">
            <a:extLst>
              <a:ext uri="{FF2B5EF4-FFF2-40B4-BE49-F238E27FC236}">
                <a16:creationId xmlns:a16="http://schemas.microsoft.com/office/drawing/2014/main" id="{C5962B8C-F759-476D-83AF-BCE0A48CE0B3}"/>
              </a:ext>
            </a:extLst>
          </p:cNvPr>
          <p:cNvSpPr txBox="1"/>
          <p:nvPr/>
        </p:nvSpPr>
        <p:spPr>
          <a:xfrm>
            <a:off x="3802359" y="2502438"/>
            <a:ext cx="1923290" cy="646331"/>
          </a:xfrm>
          <a:prstGeom prst="rect">
            <a:avLst/>
          </a:prstGeom>
          <a:noFill/>
        </p:spPr>
        <p:txBody>
          <a:bodyPr wrap="square" rtlCol="0">
            <a:spAutoFit/>
          </a:bodyPr>
          <a:lstStyle/>
          <a:p>
            <a:r>
              <a:rPr lang="fr-FR" sz="3600" dirty="0">
                <a:solidFill>
                  <a:schemeClr val="accent6">
                    <a:lumMod val="75000"/>
                  </a:schemeClr>
                </a:solidFill>
                <a:latin typeface="Aharoni" panose="02010803020104030203" pitchFamily="2" charset="-79"/>
                <a:cs typeface="Aharoni" panose="02010803020104030203" pitchFamily="2" charset="-79"/>
              </a:rPr>
              <a:t>PARIS</a:t>
            </a:r>
          </a:p>
        </p:txBody>
      </p:sp>
      <p:sp>
        <p:nvSpPr>
          <p:cNvPr id="22" name="ZoneTexte 21">
            <a:extLst>
              <a:ext uri="{FF2B5EF4-FFF2-40B4-BE49-F238E27FC236}">
                <a16:creationId xmlns:a16="http://schemas.microsoft.com/office/drawing/2014/main" id="{94E05810-1D3C-4FBD-9AD3-AFF7AB5867DF}"/>
              </a:ext>
            </a:extLst>
          </p:cNvPr>
          <p:cNvSpPr txBox="1"/>
          <p:nvPr/>
        </p:nvSpPr>
        <p:spPr>
          <a:xfrm>
            <a:off x="4399471" y="3784142"/>
            <a:ext cx="1923290" cy="646331"/>
          </a:xfrm>
          <a:prstGeom prst="rect">
            <a:avLst/>
          </a:prstGeom>
          <a:noFill/>
        </p:spPr>
        <p:txBody>
          <a:bodyPr wrap="square" rtlCol="0">
            <a:spAutoFit/>
          </a:bodyPr>
          <a:lstStyle/>
          <a:p>
            <a:r>
              <a:rPr lang="fr-FR" sz="3600" dirty="0">
                <a:solidFill>
                  <a:schemeClr val="accent6">
                    <a:lumMod val="75000"/>
                  </a:schemeClr>
                </a:solidFill>
                <a:latin typeface="Aharoni" panose="02010803020104030203" pitchFamily="2" charset="-79"/>
                <a:cs typeface="Aharoni" panose="02010803020104030203" pitchFamily="2" charset="-79"/>
              </a:rPr>
              <a:t>LYON</a:t>
            </a:r>
          </a:p>
        </p:txBody>
      </p:sp>
      <p:sp>
        <p:nvSpPr>
          <p:cNvPr id="23" name="ZoneTexte 22">
            <a:extLst>
              <a:ext uri="{FF2B5EF4-FFF2-40B4-BE49-F238E27FC236}">
                <a16:creationId xmlns:a16="http://schemas.microsoft.com/office/drawing/2014/main" id="{F9E60EAC-388E-466A-B4FF-E22C3628D141}"/>
              </a:ext>
            </a:extLst>
          </p:cNvPr>
          <p:cNvSpPr txBox="1"/>
          <p:nvPr/>
        </p:nvSpPr>
        <p:spPr>
          <a:xfrm>
            <a:off x="2438458" y="2997582"/>
            <a:ext cx="1923290" cy="646331"/>
          </a:xfrm>
          <a:prstGeom prst="rect">
            <a:avLst/>
          </a:prstGeom>
          <a:noFill/>
        </p:spPr>
        <p:txBody>
          <a:bodyPr wrap="square" rtlCol="0">
            <a:spAutoFit/>
          </a:bodyPr>
          <a:lstStyle/>
          <a:p>
            <a:r>
              <a:rPr lang="fr-FR" sz="3600" dirty="0">
                <a:solidFill>
                  <a:schemeClr val="accent6">
                    <a:lumMod val="75000"/>
                  </a:schemeClr>
                </a:solidFill>
                <a:latin typeface="Aharoni" panose="02010803020104030203" pitchFamily="2" charset="-79"/>
                <a:cs typeface="Aharoni" panose="02010803020104030203" pitchFamily="2" charset="-79"/>
              </a:rPr>
              <a:t>CHOLET</a:t>
            </a:r>
          </a:p>
        </p:txBody>
      </p:sp>
      <p:sp>
        <p:nvSpPr>
          <p:cNvPr id="24" name="ZoneTexte 23">
            <a:extLst>
              <a:ext uri="{FF2B5EF4-FFF2-40B4-BE49-F238E27FC236}">
                <a16:creationId xmlns:a16="http://schemas.microsoft.com/office/drawing/2014/main" id="{B684CE9E-A358-4548-96ED-85E85C8F761E}"/>
              </a:ext>
            </a:extLst>
          </p:cNvPr>
          <p:cNvSpPr txBox="1"/>
          <p:nvPr/>
        </p:nvSpPr>
        <p:spPr>
          <a:xfrm>
            <a:off x="3577196" y="1543291"/>
            <a:ext cx="1923290" cy="646331"/>
          </a:xfrm>
          <a:prstGeom prst="rect">
            <a:avLst/>
          </a:prstGeom>
          <a:noFill/>
        </p:spPr>
        <p:txBody>
          <a:bodyPr wrap="square" rtlCol="0">
            <a:spAutoFit/>
          </a:bodyPr>
          <a:lstStyle/>
          <a:p>
            <a:r>
              <a:rPr lang="fr-FR" sz="3600" dirty="0">
                <a:solidFill>
                  <a:schemeClr val="accent6">
                    <a:lumMod val="75000"/>
                  </a:schemeClr>
                </a:solidFill>
                <a:latin typeface="Aharoni" panose="02010803020104030203" pitchFamily="2" charset="-79"/>
                <a:cs typeface="Aharoni" panose="02010803020104030203" pitchFamily="2" charset="-79"/>
              </a:rPr>
              <a:t>LILLE</a:t>
            </a:r>
          </a:p>
        </p:txBody>
      </p:sp>
      <p:sp>
        <p:nvSpPr>
          <p:cNvPr id="26" name="Rectangle 25">
            <a:extLst>
              <a:ext uri="{FF2B5EF4-FFF2-40B4-BE49-F238E27FC236}">
                <a16:creationId xmlns:a16="http://schemas.microsoft.com/office/drawing/2014/main" id="{F7CFEDFD-BBE2-4F6F-8567-9EF2046D1A05}"/>
              </a:ext>
            </a:extLst>
          </p:cNvPr>
          <p:cNvSpPr/>
          <p:nvPr/>
        </p:nvSpPr>
        <p:spPr>
          <a:xfrm>
            <a:off x="20120" y="4061038"/>
            <a:ext cx="2027222" cy="553998"/>
          </a:xfrm>
          <a:prstGeom prst="rect">
            <a:avLst/>
          </a:prstGeom>
        </p:spPr>
        <p:txBody>
          <a:bodyPr wrap="none">
            <a:spAutoFit/>
          </a:bodyPr>
          <a:lstStyle/>
          <a:p>
            <a:r>
              <a:rPr lang="fr-FR" sz="3000" b="1" dirty="0">
                <a:solidFill>
                  <a:schemeClr val="bg1"/>
                </a:solidFill>
                <a:latin typeface="Myriad Pro" panose="020B0503030403020204" pitchFamily="34" charset="0"/>
              </a:rPr>
              <a:t>27 octobre</a:t>
            </a:r>
          </a:p>
        </p:txBody>
      </p:sp>
      <p:pic>
        <p:nvPicPr>
          <p:cNvPr id="43" name="Graphique 42" descr="Enfants">
            <a:extLst>
              <a:ext uri="{FF2B5EF4-FFF2-40B4-BE49-F238E27FC236}">
                <a16:creationId xmlns:a16="http://schemas.microsoft.com/office/drawing/2014/main" id="{D7A76DCD-4932-4BCD-BC6D-53BB63A5B3F6}"/>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13699" y="1241208"/>
            <a:ext cx="1444704" cy="1444704"/>
          </a:xfrm>
          <a:prstGeom prst="rect">
            <a:avLst/>
          </a:prstGeom>
        </p:spPr>
      </p:pic>
      <p:sp>
        <p:nvSpPr>
          <p:cNvPr id="39" name="ZoneTexte 38">
            <a:extLst>
              <a:ext uri="{FF2B5EF4-FFF2-40B4-BE49-F238E27FC236}">
                <a16:creationId xmlns:a16="http://schemas.microsoft.com/office/drawing/2014/main" id="{40C8BDCC-E4D8-490E-BEA8-75A3BA208EBA}"/>
              </a:ext>
            </a:extLst>
          </p:cNvPr>
          <p:cNvSpPr txBox="1"/>
          <p:nvPr/>
        </p:nvSpPr>
        <p:spPr>
          <a:xfrm>
            <a:off x="76519" y="1484784"/>
            <a:ext cx="1317366" cy="861774"/>
          </a:xfrm>
          <a:prstGeom prst="rect">
            <a:avLst/>
          </a:prstGeom>
          <a:noFill/>
        </p:spPr>
        <p:txBody>
          <a:bodyPr wrap="square" rtlCol="0">
            <a:spAutoFit/>
          </a:bodyPr>
          <a:lstStyle/>
          <a:p>
            <a:r>
              <a:rPr lang="fr-FR" sz="5000" b="1" dirty="0">
                <a:solidFill>
                  <a:schemeClr val="accent6">
                    <a:lumMod val="75000"/>
                  </a:schemeClr>
                </a:solidFill>
                <a:latin typeface="Myriad Pro" panose="020B0503030403020204" pitchFamily="34" charset="0"/>
              </a:rPr>
              <a:t>17 </a:t>
            </a:r>
          </a:p>
        </p:txBody>
      </p:sp>
      <p:pic>
        <p:nvPicPr>
          <p:cNvPr id="44" name="Graphique 43" descr="Enfants">
            <a:extLst>
              <a:ext uri="{FF2B5EF4-FFF2-40B4-BE49-F238E27FC236}">
                <a16:creationId xmlns:a16="http://schemas.microsoft.com/office/drawing/2014/main" id="{6F2B53D0-0E0F-4B49-AD6C-B9901FDB77FF}"/>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23040" y="4477439"/>
            <a:ext cx="1444704" cy="1444704"/>
          </a:xfrm>
          <a:prstGeom prst="rect">
            <a:avLst/>
          </a:prstGeom>
        </p:spPr>
      </p:pic>
      <p:sp>
        <p:nvSpPr>
          <p:cNvPr id="45" name="ZoneTexte 44">
            <a:extLst>
              <a:ext uri="{FF2B5EF4-FFF2-40B4-BE49-F238E27FC236}">
                <a16:creationId xmlns:a16="http://schemas.microsoft.com/office/drawing/2014/main" id="{5CB39E8A-AD3E-419A-9805-1E427691B204}"/>
              </a:ext>
            </a:extLst>
          </p:cNvPr>
          <p:cNvSpPr txBox="1"/>
          <p:nvPr/>
        </p:nvSpPr>
        <p:spPr>
          <a:xfrm>
            <a:off x="85860" y="4721015"/>
            <a:ext cx="1317366" cy="861774"/>
          </a:xfrm>
          <a:prstGeom prst="rect">
            <a:avLst/>
          </a:prstGeom>
          <a:noFill/>
        </p:spPr>
        <p:txBody>
          <a:bodyPr wrap="square" rtlCol="0">
            <a:spAutoFit/>
          </a:bodyPr>
          <a:lstStyle/>
          <a:p>
            <a:r>
              <a:rPr lang="fr-FR" sz="5000" b="1" dirty="0">
                <a:solidFill>
                  <a:schemeClr val="accent6">
                    <a:lumMod val="75000"/>
                  </a:schemeClr>
                </a:solidFill>
                <a:latin typeface="Myriad Pro" panose="020B0503030403020204" pitchFamily="34" charset="0"/>
              </a:rPr>
              <a:t>23 </a:t>
            </a:r>
          </a:p>
        </p:txBody>
      </p:sp>
      <p:pic>
        <p:nvPicPr>
          <p:cNvPr id="46" name="Graphique 45" descr="Enfants">
            <a:extLst>
              <a:ext uri="{FF2B5EF4-FFF2-40B4-BE49-F238E27FC236}">
                <a16:creationId xmlns:a16="http://schemas.microsoft.com/office/drawing/2014/main" id="{348B60B7-FAA2-434F-932C-02C8FB17F22C}"/>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447776" y="4653136"/>
            <a:ext cx="1444704" cy="1444704"/>
          </a:xfrm>
          <a:prstGeom prst="rect">
            <a:avLst/>
          </a:prstGeom>
        </p:spPr>
      </p:pic>
      <p:sp>
        <p:nvSpPr>
          <p:cNvPr id="47" name="ZoneTexte 46">
            <a:extLst>
              <a:ext uri="{FF2B5EF4-FFF2-40B4-BE49-F238E27FC236}">
                <a16:creationId xmlns:a16="http://schemas.microsoft.com/office/drawing/2014/main" id="{42FEC7D9-1FC5-4254-B53B-ED74FB3292FA}"/>
              </a:ext>
            </a:extLst>
          </p:cNvPr>
          <p:cNvSpPr txBox="1"/>
          <p:nvPr/>
        </p:nvSpPr>
        <p:spPr>
          <a:xfrm>
            <a:off x="6710596" y="4896712"/>
            <a:ext cx="1317366" cy="861774"/>
          </a:xfrm>
          <a:prstGeom prst="rect">
            <a:avLst/>
          </a:prstGeom>
          <a:noFill/>
        </p:spPr>
        <p:txBody>
          <a:bodyPr wrap="square" rtlCol="0">
            <a:spAutoFit/>
          </a:bodyPr>
          <a:lstStyle/>
          <a:p>
            <a:r>
              <a:rPr lang="fr-FR" sz="5000" b="1" dirty="0">
                <a:solidFill>
                  <a:schemeClr val="accent6">
                    <a:lumMod val="75000"/>
                  </a:schemeClr>
                </a:solidFill>
                <a:latin typeface="Myriad Pro" panose="020B0503030403020204" pitchFamily="34" charset="0"/>
              </a:rPr>
              <a:t>20 </a:t>
            </a:r>
          </a:p>
        </p:txBody>
      </p:sp>
      <p:pic>
        <p:nvPicPr>
          <p:cNvPr id="48" name="Graphique 47" descr="Enfants">
            <a:extLst>
              <a:ext uri="{FF2B5EF4-FFF2-40B4-BE49-F238E27FC236}">
                <a16:creationId xmlns:a16="http://schemas.microsoft.com/office/drawing/2014/main" id="{DBDDF80A-59B9-44A7-8BB0-4AA2E65F4CED}"/>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236296" y="1412776"/>
            <a:ext cx="1444704" cy="1444704"/>
          </a:xfrm>
          <a:prstGeom prst="rect">
            <a:avLst/>
          </a:prstGeom>
        </p:spPr>
      </p:pic>
      <p:sp>
        <p:nvSpPr>
          <p:cNvPr id="49" name="ZoneTexte 48">
            <a:extLst>
              <a:ext uri="{FF2B5EF4-FFF2-40B4-BE49-F238E27FC236}">
                <a16:creationId xmlns:a16="http://schemas.microsoft.com/office/drawing/2014/main" id="{C2746D98-84EC-448F-8797-E46C5E143A0C}"/>
              </a:ext>
            </a:extLst>
          </p:cNvPr>
          <p:cNvSpPr txBox="1"/>
          <p:nvPr/>
        </p:nvSpPr>
        <p:spPr>
          <a:xfrm>
            <a:off x="6422564" y="1656352"/>
            <a:ext cx="1317366" cy="861774"/>
          </a:xfrm>
          <a:prstGeom prst="rect">
            <a:avLst/>
          </a:prstGeom>
          <a:noFill/>
        </p:spPr>
        <p:txBody>
          <a:bodyPr wrap="square" rtlCol="0">
            <a:spAutoFit/>
          </a:bodyPr>
          <a:lstStyle/>
          <a:p>
            <a:r>
              <a:rPr lang="fr-FR" sz="5000" b="1" dirty="0">
                <a:solidFill>
                  <a:schemeClr val="accent6">
                    <a:lumMod val="75000"/>
                  </a:schemeClr>
                </a:solidFill>
                <a:latin typeface="Myriad Pro" panose="020B0503030403020204" pitchFamily="34" charset="0"/>
              </a:rPr>
              <a:t>18 </a:t>
            </a:r>
          </a:p>
        </p:txBody>
      </p:sp>
      <p:sp>
        <p:nvSpPr>
          <p:cNvPr id="25" name="ZoneTexte 24"/>
          <p:cNvSpPr txBox="1"/>
          <p:nvPr/>
        </p:nvSpPr>
        <p:spPr>
          <a:xfrm>
            <a:off x="15641" y="22091"/>
            <a:ext cx="9051457" cy="480998"/>
          </a:xfrm>
          <a:prstGeom prst="rect">
            <a:avLst/>
          </a:prstGeom>
          <a:noFill/>
        </p:spPr>
        <p:txBody>
          <a:bodyPr wrap="square" lIns="80105" tIns="40053" rIns="80105" bIns="40053" rtlCol="0">
            <a:spAutoFit/>
          </a:bodyPr>
          <a:lstStyle/>
          <a:p>
            <a:r>
              <a:rPr lang="fr-FR" sz="2600" cap="all" dirty="0">
                <a:solidFill>
                  <a:schemeClr val="bg1"/>
                </a:solidFill>
                <a:latin typeface="Prototype" pitchFamily="2" charset="0"/>
                <a:cs typeface="Prototype" pitchFamily="2" charset="0"/>
              </a:rPr>
              <a:t>Méthodologie de l’étude</a:t>
            </a:r>
          </a:p>
        </p:txBody>
      </p:sp>
    </p:spTree>
    <p:extLst>
      <p:ext uri="{BB962C8B-B14F-4D97-AF65-F5344CB8AC3E}">
        <p14:creationId xmlns:p14="http://schemas.microsoft.com/office/powerpoint/2010/main" val="418777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oneTexte 28"/>
          <p:cNvSpPr txBox="1"/>
          <p:nvPr/>
        </p:nvSpPr>
        <p:spPr>
          <a:xfrm>
            <a:off x="38943" y="-27384"/>
            <a:ext cx="9051457" cy="511790"/>
          </a:xfrm>
          <a:prstGeom prst="rect">
            <a:avLst/>
          </a:prstGeom>
          <a:noFill/>
        </p:spPr>
        <p:txBody>
          <a:bodyPr wrap="square" lIns="80119" tIns="40060" rIns="80119" bIns="40060" rtlCol="0">
            <a:spAutoFit/>
          </a:bodyPr>
          <a:lstStyle/>
          <a:p>
            <a:r>
              <a:rPr lang="fr-FR" sz="2800" dirty="0">
                <a:solidFill>
                  <a:schemeClr val="bg1"/>
                </a:solidFill>
                <a:latin typeface="Prototype" pitchFamily="2" charset="0"/>
                <a:cs typeface="Prototype" pitchFamily="2" charset="0"/>
              </a:rPr>
              <a:t>Panorama des produits proposés lors des ateliers</a:t>
            </a:r>
          </a:p>
        </p:txBody>
      </p:sp>
      <p:sp>
        <p:nvSpPr>
          <p:cNvPr id="5" name="ZoneTexte 4"/>
          <p:cNvSpPr txBox="1"/>
          <p:nvPr/>
        </p:nvSpPr>
        <p:spPr>
          <a:xfrm>
            <a:off x="3419872" y="6165304"/>
            <a:ext cx="3620683"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fr-FR" sz="2000" dirty="0">
                <a:latin typeface="Letter Gothic Std" pitchFamily="49" charset="0"/>
              </a:rPr>
              <a:t>Ensemble des produits</a:t>
            </a:r>
          </a:p>
        </p:txBody>
      </p:sp>
      <p:pic>
        <p:nvPicPr>
          <p:cNvPr id="6" name="Image 5"/>
          <p:cNvPicPr>
            <a:picLocks noChangeAspect="1"/>
          </p:cNvPicPr>
          <p:nvPr/>
        </p:nvPicPr>
        <p:blipFill>
          <a:blip r:embed="rId3" cstate="email">
            <a:extLst>
              <a:ext uri="{BEBA8EAE-BF5A-486C-A8C5-ECC9F3942E4B}">
                <a14:imgProps xmlns:a14="http://schemas.microsoft.com/office/drawing/2010/main">
                  <a14:imgLayer r:embed="rId4">
                    <a14:imgEffect>
                      <a14:backgroundRemoval t="0" b="96854" l="3320" r="100000">
                        <a14:foregroundMark x1="16235" y1="13748" x2="16235" y2="13748"/>
                        <a14:foregroundMark x1="28058" y1="9439" x2="28058" y2="9439"/>
                        <a14:foregroundMark x1="33788" y1="7866" x2="33788" y2="7866"/>
                        <a14:foregroundMark x1="70896" y1="62517" x2="70896" y2="62517"/>
                        <a14:foregroundMark x1="45066" y1="9781" x2="45066" y2="9781"/>
                        <a14:foregroundMark x1="50523" y1="9781" x2="50523" y2="9781"/>
                        <a14:foregroundMark x1="15325" y1="1778" x2="15325" y2="1778"/>
                        <a14:foregroundMark x1="15734" y1="6293" x2="15734" y2="6293"/>
                        <a14:foregroundMark x1="18963" y1="11149" x2="18963" y2="11149"/>
                        <a14:foregroundMark x1="16871" y1="6908" x2="16871" y2="6908"/>
                        <a14:foregroundMark x1="14825" y1="8618" x2="14825" y2="8618"/>
                        <a14:backgroundMark x1="12187" y1="18810" x2="12187" y2="18810"/>
                        <a14:backgroundMark x1="10505" y1="13338" x2="10505" y2="13338"/>
                        <a14:backgroundMark x1="13006" y1="1984" x2="13006" y2="1984"/>
                        <a14:backgroundMark x1="20282" y1="4514" x2="20282" y2="4514"/>
                        <a14:backgroundMark x1="28558" y1="3352" x2="28558" y2="3352"/>
                        <a14:backgroundMark x1="42474" y1="2599" x2="42474" y2="2599"/>
                        <a14:backgroundMark x1="41564" y1="13338" x2="41564" y2="13338"/>
                        <a14:backgroundMark x1="55844" y1="9439" x2="55844" y2="9439"/>
                        <a14:backgroundMark x1="64393" y1="9781" x2="64393" y2="9781"/>
                        <a14:backgroundMark x1="66894" y1="10192" x2="66894" y2="10192"/>
                        <a14:backgroundMark x1="69077" y1="10397" x2="69077" y2="10397"/>
                        <a14:backgroundMark x1="87676" y1="9986" x2="87676" y2="9986"/>
                        <a14:backgroundMark x1="91542" y1="7456" x2="91542" y2="7456"/>
                        <a14:backgroundMark x1="74307" y1="1984" x2="74307" y2="1984"/>
                        <a14:backgroundMark x1="61801" y1="5540" x2="61801" y2="5540"/>
                        <a14:backgroundMark x1="65985" y1="2189" x2="65985" y2="2189"/>
                        <a14:backgroundMark x1="53115" y1="4172" x2="53115" y2="4172"/>
                        <a14:backgroundMark x1="50023" y1="3352" x2="50023" y2="3352"/>
                        <a14:backgroundMark x1="42610" y1="6703" x2="42610" y2="6703"/>
                        <a14:backgroundMark x1="46476" y1="7456" x2="46476" y2="7456"/>
                        <a14:backgroundMark x1="47385" y1="2394" x2="47385" y2="2394"/>
                        <a14:backgroundMark x1="37926" y1="1778" x2="37926" y2="1778"/>
                        <a14:backgroundMark x1="35334" y1="3762" x2="35334" y2="3762"/>
                        <a14:backgroundMark x1="32196" y1="4514" x2="32196" y2="4514"/>
                        <a14:backgroundMark x1="31060" y1="2599" x2="31060" y2="2599"/>
                        <a14:backgroundMark x1="40791" y1="21546" x2="40791" y2="21546"/>
                        <a14:backgroundMark x1="78445" y1="65116" x2="78445" y2="65116"/>
                        <a14:backgroundMark x1="43656" y1="51231" x2="43656" y2="51231"/>
                        <a14:backgroundMark x1="52842" y1="47332" x2="52842" y2="47332"/>
                        <a14:backgroundMark x1="52342" y1="50410" x2="52342" y2="50410"/>
                        <a14:backgroundMark x1="81446" y1="8071" x2="81446" y2="8071"/>
                        <a14:backgroundMark x1="83902" y1="5130" x2="83902" y2="5130"/>
                        <a14:backgroundMark x1="95180" y1="15458" x2="95180" y2="15458"/>
                        <a14:backgroundMark x1="57390" y1="5335" x2="57390" y2="5335"/>
                        <a14:backgroundMark x1="58572" y1="1642" x2="58572" y2="1642"/>
                        <a14:backgroundMark x1="65211" y1="7250" x2="65211" y2="7250"/>
                        <a14:backgroundMark x1="13097" y1="5130" x2="13097" y2="5130"/>
                        <a14:backgroundMark x1="69986" y1="5335" x2="69986" y2="5335"/>
                        <a14:backgroundMark x1="13643" y1="7661" x2="13643" y2="7661"/>
                        <a14:backgroundMark x1="13233" y1="821" x2="13233" y2="821"/>
                        <a14:backgroundMark x1="78809" y1="66279" x2="78809" y2="66279"/>
                        <a14:backgroundMark x1="77399" y1="64706" x2="77399" y2="64706"/>
                        <a14:backgroundMark x1="60391" y1="78933" x2="60391" y2="78933"/>
                        <a14:backgroundMark x1="10800" y1="19579" x2="10800" y2="19579"/>
                        <a14:backgroundMark x1="8486" y1="20522" x2="8486" y2="20522"/>
                        <a14:backgroundMark x1="7473" y1="20885" x2="7473" y2="20885"/>
                        <a14:backgroundMark x1="14609" y1="508" x2="14609" y2="508"/>
                        <a14:backgroundMark x1="16008" y1="508" x2="16008" y2="508"/>
                        <a14:backgroundMark x1="17358" y1="870" x2="17358" y2="870"/>
                        <a14:backgroundMark x1="44862" y1="2326" x2="44862" y2="2326"/>
                        <a14:backgroundMark x1="58122" y1="2990" x2="58122" y2="2990"/>
                      </a14:backgroundRemoval>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4993" y="980728"/>
            <a:ext cx="8622817" cy="5733256"/>
          </a:xfrm>
          <a:prstGeom prst="rect">
            <a:avLst/>
          </a:prstGeom>
        </p:spPr>
      </p:pic>
    </p:spTree>
    <p:extLst>
      <p:ext uri="{BB962C8B-B14F-4D97-AF65-F5344CB8AC3E}">
        <p14:creationId xmlns:p14="http://schemas.microsoft.com/office/powerpoint/2010/main" val="9696023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23004</TotalTime>
  <Words>3144</Words>
  <Application>Microsoft Macintosh PowerPoint</Application>
  <PresentationFormat>Affichage à l'écran (4:3)</PresentationFormat>
  <Paragraphs>591</Paragraphs>
  <Slides>39</Slides>
  <Notes>31</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39</vt:i4>
      </vt:variant>
    </vt:vector>
  </HeadingPairs>
  <TitlesOfParts>
    <vt:vector size="54" baseType="lpstr">
      <vt:lpstr>SimSun</vt:lpstr>
      <vt:lpstr>Aharoni</vt:lpstr>
      <vt:lpstr>Arial</vt:lpstr>
      <vt:lpstr>Avant Garde T.</vt:lpstr>
      <vt:lpstr>Calibri</vt:lpstr>
      <vt:lpstr>Cambria</vt:lpstr>
      <vt:lpstr>Letter Gothic Std</vt:lpstr>
      <vt:lpstr>Mistral</vt:lpstr>
      <vt:lpstr>MV Boli</vt:lpstr>
      <vt:lpstr>Myriad Pro</vt:lpstr>
      <vt:lpstr>Prototype</vt:lpstr>
      <vt:lpstr>Segoe UI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CCI de Maine et Loire</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Alexandre Banach</dc:creator>
  <cp:lastModifiedBy>Utilisateur Microsoft Office</cp:lastModifiedBy>
  <cp:revision>1096</cp:revision>
  <cp:lastPrinted>2017-12-22T14:34:17Z</cp:lastPrinted>
  <dcterms:created xsi:type="dcterms:W3CDTF">2016-05-31T09:23:19Z</dcterms:created>
  <dcterms:modified xsi:type="dcterms:W3CDTF">2018-03-29T09:10:55Z</dcterms:modified>
</cp:coreProperties>
</file>