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469" r:id="rId3"/>
    <p:sldId id="456" r:id="rId4"/>
    <p:sldId id="491" r:id="rId5"/>
    <p:sldId id="458" r:id="rId6"/>
    <p:sldId id="497" r:id="rId7"/>
    <p:sldId id="498" r:id="rId8"/>
    <p:sldId id="496" r:id="rId9"/>
    <p:sldId id="464" r:id="rId10"/>
    <p:sldId id="499" r:id="rId11"/>
    <p:sldId id="749" r:id="rId12"/>
    <p:sldId id="311" r:id="rId13"/>
    <p:sldId id="848" r:id="rId14"/>
  </p:sldIdLst>
  <p:sldSz cx="9144000" cy="6858000" type="screen4x3"/>
  <p:notesSz cx="6742113" cy="9872663"/>
  <p:defaultTextStyle>
    <a:defPPr>
      <a:defRPr lang="fr-FR"/>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guide id="3"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C3F"/>
    <a:srgbClr val="FFFFFF"/>
    <a:srgbClr val="257DFF"/>
    <a:srgbClr val="0066FF"/>
    <a:srgbClr val="3399FF"/>
    <a:srgbClr val="00CC99"/>
    <a:srgbClr val="0099FF"/>
    <a:srgbClr val="0066CC"/>
    <a:srgbClr val="008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3" autoAdjust="0"/>
    <p:restoredTop sz="94327" autoAdjust="0"/>
  </p:normalViewPr>
  <p:slideViewPr>
    <p:cSldViewPr>
      <p:cViewPr>
        <p:scale>
          <a:sx n="144" d="100"/>
          <a:sy n="144" d="100"/>
        </p:scale>
        <p:origin x="-64" y="-2048"/>
      </p:cViewPr>
      <p:guideLst>
        <p:guide orient="horz" pos="2160"/>
        <p:guide pos="2880"/>
      </p:guideLst>
    </p:cSldViewPr>
  </p:slideViewPr>
  <p:notesTextViewPr>
    <p:cViewPr>
      <p:scale>
        <a:sx n="1" d="1"/>
        <a:sy n="1" d="1"/>
      </p:scale>
      <p:origin x="0" y="0"/>
    </p:cViewPr>
  </p:notesTextViewPr>
  <p:notesViewPr>
    <p:cSldViewPr>
      <p:cViewPr varScale="1">
        <p:scale>
          <a:sx n="112" d="100"/>
          <a:sy n="112" d="100"/>
        </p:scale>
        <p:origin x="5160" y="192"/>
      </p:cViewPr>
      <p:guideLst>
        <p:guide orient="horz" pos="3109"/>
        <p:guide pos="2100"/>
        <p:guide pos="212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A2B05B7-C1D3-4A67-84C9-F3420E7C6C01}" type="datetimeFigureOut">
              <a:rPr lang="fr-FR" smtClean="0"/>
              <a:t>28/08/2018</a:t>
            </a:fld>
            <a:endParaRPr lang="fr-FR" dirty="0"/>
          </a:p>
        </p:txBody>
      </p:sp>
      <p:sp>
        <p:nvSpPr>
          <p:cNvPr id="4" name="Espace réservé du pied de page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6BE8E5E-D2DD-4A35-888F-D1D0C6C91F50}" type="slidenum">
              <a:rPr lang="fr-FR" smtClean="0"/>
              <a:t>‹#›</a:t>
            </a:fld>
            <a:endParaRPr lang="fr-FR" dirty="0"/>
          </a:p>
        </p:txBody>
      </p:sp>
    </p:spTree>
    <p:extLst>
      <p:ext uri="{BB962C8B-B14F-4D97-AF65-F5344CB8AC3E}">
        <p14:creationId xmlns:p14="http://schemas.microsoft.com/office/powerpoint/2010/main" val="172532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8971" y="2"/>
            <a:ext cx="2921582" cy="493633"/>
          </a:xfrm>
          <a:prstGeom prst="rect">
            <a:avLst/>
          </a:prstGeom>
        </p:spPr>
        <p:txBody>
          <a:bodyPr vert="horz" lIns="91440" tIns="45720" rIns="91440" bIns="45720" rtlCol="0"/>
          <a:lstStyle>
            <a:lvl1pPr algn="r">
              <a:defRPr sz="1200"/>
            </a:lvl1pPr>
          </a:lstStyle>
          <a:p>
            <a:fld id="{89E79021-EDBB-48F1-84CB-751E3229E8BD}" type="datetimeFigureOut">
              <a:rPr lang="fr-FR" smtClean="0"/>
              <a:t>28/08/2018</a:t>
            </a:fld>
            <a:endParaRPr lang="fr-FR" dirty="0"/>
          </a:p>
        </p:txBody>
      </p:sp>
      <p:sp>
        <p:nvSpPr>
          <p:cNvPr id="4" name="Espace réservé de l'image des diapositives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21582" cy="49363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8971" y="9377318"/>
            <a:ext cx="2921582" cy="493633"/>
          </a:xfrm>
          <a:prstGeom prst="rect">
            <a:avLst/>
          </a:prstGeom>
        </p:spPr>
        <p:txBody>
          <a:bodyPr vert="horz" lIns="91440" tIns="45720" rIns="91440" bIns="45720" rtlCol="0" anchor="b"/>
          <a:lstStyle>
            <a:lvl1pPr algn="r">
              <a:defRPr sz="1200"/>
            </a:lvl1pPr>
          </a:lstStyle>
          <a:p>
            <a:fld id="{6507C772-C103-4C27-A423-F1C7E54C29C8}" type="slidenum">
              <a:rPr lang="fr-FR" smtClean="0"/>
              <a:t>‹#›</a:t>
            </a:fld>
            <a:endParaRPr lang="fr-FR" dirty="0"/>
          </a:p>
        </p:txBody>
      </p:sp>
    </p:spTree>
    <p:extLst>
      <p:ext uri="{BB962C8B-B14F-4D97-AF65-F5344CB8AC3E}">
        <p14:creationId xmlns:p14="http://schemas.microsoft.com/office/powerpoint/2010/main" val="1397807217"/>
      </p:ext>
    </p:extLst>
  </p:cSld>
  <p:clrMap bg1="lt1" tx1="dk1" bg2="lt2" tx2="dk2" accent1="accent1" accent2="accent2" accent3="accent3" accent4="accent4" accent5="accent5" accent6="accent6" hlink="hlink" folHlink="folHlink"/>
  <p:notesStyle>
    <a:lvl1pPr marL="0" algn="l" defTabSz="914077" rtl="0" eaLnBrk="1" latinLnBrk="0" hangingPunct="1">
      <a:defRPr sz="1200" kern="1200">
        <a:solidFill>
          <a:schemeClr val="tx1"/>
        </a:solidFill>
        <a:latin typeface="+mn-lt"/>
        <a:ea typeface="+mn-ea"/>
        <a:cs typeface="+mn-cs"/>
      </a:defRPr>
    </a:lvl1pPr>
    <a:lvl2pPr marL="457039" algn="l" defTabSz="914077" rtl="0" eaLnBrk="1" latinLnBrk="0" hangingPunct="1">
      <a:defRPr sz="1200" kern="1200">
        <a:solidFill>
          <a:schemeClr val="tx1"/>
        </a:solidFill>
        <a:latin typeface="+mn-lt"/>
        <a:ea typeface="+mn-ea"/>
        <a:cs typeface="+mn-cs"/>
      </a:defRPr>
    </a:lvl2pPr>
    <a:lvl3pPr marL="914077" algn="l" defTabSz="914077" rtl="0" eaLnBrk="1" latinLnBrk="0" hangingPunct="1">
      <a:defRPr sz="1200" kern="1200">
        <a:solidFill>
          <a:schemeClr val="tx1"/>
        </a:solidFill>
        <a:latin typeface="+mn-lt"/>
        <a:ea typeface="+mn-ea"/>
        <a:cs typeface="+mn-cs"/>
      </a:defRPr>
    </a:lvl3pPr>
    <a:lvl4pPr marL="1371116" algn="l" defTabSz="914077" rtl="0" eaLnBrk="1" latinLnBrk="0" hangingPunct="1">
      <a:defRPr sz="1200" kern="1200">
        <a:solidFill>
          <a:schemeClr val="tx1"/>
        </a:solidFill>
        <a:latin typeface="+mn-lt"/>
        <a:ea typeface="+mn-ea"/>
        <a:cs typeface="+mn-cs"/>
      </a:defRPr>
    </a:lvl4pPr>
    <a:lvl5pPr marL="1828155" algn="l" defTabSz="914077" rtl="0" eaLnBrk="1" latinLnBrk="0" hangingPunct="1">
      <a:defRPr sz="1200" kern="1200">
        <a:solidFill>
          <a:schemeClr val="tx1"/>
        </a:solidFill>
        <a:latin typeface="+mn-lt"/>
        <a:ea typeface="+mn-ea"/>
        <a:cs typeface="+mn-cs"/>
      </a:defRPr>
    </a:lvl5pPr>
    <a:lvl6pPr marL="2285192" algn="l" defTabSz="914077" rtl="0" eaLnBrk="1" latinLnBrk="0" hangingPunct="1">
      <a:defRPr sz="1200" kern="1200">
        <a:solidFill>
          <a:schemeClr val="tx1"/>
        </a:solidFill>
        <a:latin typeface="+mn-lt"/>
        <a:ea typeface="+mn-ea"/>
        <a:cs typeface="+mn-cs"/>
      </a:defRPr>
    </a:lvl6pPr>
    <a:lvl7pPr marL="2742232" algn="l" defTabSz="914077" rtl="0" eaLnBrk="1" latinLnBrk="0" hangingPunct="1">
      <a:defRPr sz="1200" kern="1200">
        <a:solidFill>
          <a:schemeClr val="tx1"/>
        </a:solidFill>
        <a:latin typeface="+mn-lt"/>
        <a:ea typeface="+mn-ea"/>
        <a:cs typeface="+mn-cs"/>
      </a:defRPr>
    </a:lvl7pPr>
    <a:lvl8pPr marL="3199271" algn="l" defTabSz="914077" rtl="0" eaLnBrk="1" latinLnBrk="0" hangingPunct="1">
      <a:defRPr sz="1200" kern="1200">
        <a:solidFill>
          <a:schemeClr val="tx1"/>
        </a:solidFill>
        <a:latin typeface="+mn-lt"/>
        <a:ea typeface="+mn-ea"/>
        <a:cs typeface="+mn-cs"/>
      </a:defRPr>
    </a:lvl8pPr>
    <a:lvl9pPr marL="3656308" algn="l" defTabSz="9140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2227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2227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4182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2227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D46877-DF7B-4099-A4E2-18A72658FC53}" type="slidenum">
              <a:rPr lang="fr-FR" smtClean="0"/>
              <a:pPr/>
              <a:t>7</a:t>
            </a:fld>
            <a:endParaRPr lang="fr-FR" dirty="0"/>
          </a:p>
        </p:txBody>
      </p:sp>
    </p:spTree>
    <p:extLst>
      <p:ext uri="{BB962C8B-B14F-4D97-AF65-F5344CB8AC3E}">
        <p14:creationId xmlns:p14="http://schemas.microsoft.com/office/powerpoint/2010/main" val="3484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2148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22279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5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7847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1.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6.png"/><Relationship Id="rId5" Type="http://schemas.openxmlformats.org/officeDocument/2006/relationships/image" Target="../media/image23.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6.png"/><Relationship Id="rId5" Type="http://schemas.openxmlformats.org/officeDocument/2006/relationships/image" Target="../media/image23.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5.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285648" y="0"/>
            <a:ext cx="5864585" cy="6893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flipH="1">
            <a:off x="-9558" y="0"/>
            <a:ext cx="3295204" cy="68939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870565" y="4149082"/>
            <a:ext cx="3096344" cy="2744821"/>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F42FE59A-0A94-4654-8E7A-7340DB5156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72" t="15065" r="-2131" b="-2701"/>
          <a:stretch/>
        </p:blipFill>
        <p:spPr>
          <a:xfrm>
            <a:off x="294737" y="-42180"/>
            <a:ext cx="2124000" cy="756000"/>
          </a:xfrm>
          <a:prstGeom prst="rect">
            <a:avLst/>
          </a:prstGeom>
          <a:effectLst>
            <a:softEdge rad="12700"/>
          </a:effectLst>
        </p:spPr>
      </p:pic>
      <p:pic>
        <p:nvPicPr>
          <p:cNvPr id="14" name="Picture 5" descr="S:\15-COMMUNICATION\02-Logos\Logos Nova CHILD\Logo Horizontal Nova CHILD bleu bs anglais.jpg"/>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t="15159" b="19240"/>
          <a:stretch/>
        </p:blipFill>
        <p:spPr bwMode="auto">
          <a:xfrm>
            <a:off x="2285610" y="-27384"/>
            <a:ext cx="1566310" cy="72640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53432"/>
            <a:ext cx="9162293" cy="634047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2665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6734"/>
            <a:ext cx="9162294" cy="6345222"/>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1907705" y="-20110"/>
            <a:ext cx="7344815" cy="6914011"/>
          </a:xfrm>
          <a:prstGeom prst="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605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80"/>
            <a:ext cx="9162293" cy="6345223"/>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3533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descr="S:\15-COMMUNICATION\01-Photos Images\01-Photos achats Fotolia et BDD\Innovation crayons ampoule.jpg">
            <a:extLst>
              <a:ext uri="{FF2B5EF4-FFF2-40B4-BE49-F238E27FC236}">
                <a16:creationId xmlns="" xmlns:a16="http://schemas.microsoft.com/office/drawing/2014/main" id="{BCEA1E50-2A2B-40A1-B0B3-466F6DB98595}"/>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557" y="548681"/>
            <a:ext cx="9158404" cy="6365300"/>
          </a:xfrm>
          <a:prstGeom prst="rect">
            <a:avLst/>
          </a:prstGeom>
          <a:extLst>
            <a:ext uri="{909E8E84-426E-40DD-AFC4-6F175D3DCCD1}">
              <a14:hiddenFill xmlns:a14="http://schemas.microsoft.com/office/drawing/2010/main">
                <a:solidFill>
                  <a:srgbClr val="FFFFFF"/>
                </a:solidFill>
              </a14:hiddenFill>
            </a:ext>
          </a:extLst>
        </p:spPr>
      </p:pic>
      <p:pic>
        <p:nvPicPr>
          <p:cNvPr id="11" name="Picture 2" descr="S:\15-COMMUNICATION\01-Photos Images\01-Photos achats Fotolia et BDD\Innovation crayons ampoule.jpg">
            <a:extLst>
              <a:ext uri="{FF2B5EF4-FFF2-40B4-BE49-F238E27FC236}">
                <a16:creationId xmlns="" xmlns:a16="http://schemas.microsoft.com/office/drawing/2014/main" id="{63F1E068-9750-42E4-8985-FDFB450F1FE5}"/>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46124" y="2173120"/>
            <a:ext cx="5365261" cy="33843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7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 xmlns:a16="http://schemas.microsoft.com/office/drawing/2014/main" id="{E6DDDF72-4F47-4711-B31B-F27481BF89C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19054" y="548680"/>
            <a:ext cx="9163053" cy="6624736"/>
          </a:xfrm>
          <a:prstGeom prst="rect">
            <a:avLst/>
          </a:prstGeom>
        </p:spPr>
      </p:pic>
    </p:spTree>
    <p:extLst>
      <p:ext uri="{BB962C8B-B14F-4D97-AF65-F5344CB8AC3E}">
        <p14:creationId xmlns:p14="http://schemas.microsoft.com/office/powerpoint/2010/main" val="403564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15740" y="836712"/>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rgbClr val="89BC3F"/>
                </a:solidFill>
              </a:rPr>
              <a:pPr algn="r"/>
              <a:t>‹#›</a:t>
            </a:fld>
            <a:endParaRPr lang="fr-FR" sz="2600" b="1" dirty="0">
              <a:solidFill>
                <a:srgbClr val="89BC3F"/>
              </a:solidFill>
            </a:endParaRPr>
          </a:p>
        </p:txBody>
      </p:sp>
      <p:sp>
        <p:nvSpPr>
          <p:cNvPr id="9" name="Rectangle 8"/>
          <p:cNvSpPr/>
          <p:nvPr userDrawn="1"/>
        </p:nvSpPr>
        <p:spPr>
          <a:xfrm>
            <a:off x="-13447" y="-27383"/>
            <a:ext cx="9156826"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087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ersonne, intérieur, mur, enfant&#10;&#10;Description générée avec un niveau de confiance très élevé">
            <a:extLst>
              <a:ext uri="{FF2B5EF4-FFF2-40B4-BE49-F238E27FC236}">
                <a16:creationId xmlns="" xmlns:a16="http://schemas.microsoft.com/office/drawing/2014/main" id="{B3C302AE-8E25-4B7C-818C-2E00FA9D61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8640"/>
            <a:ext cx="9159240" cy="634525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1907705" y="-20110"/>
            <a:ext cx="7344815" cy="6914011"/>
          </a:xfrm>
          <a:prstGeom prst="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0125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ersonne, intérieur, mur, enfant&#10;&#10;Description générée avec un niveau de confiance très élevé">
            <a:extLst>
              <a:ext uri="{FF2B5EF4-FFF2-40B4-BE49-F238E27FC236}">
                <a16:creationId xmlns="" xmlns:a16="http://schemas.microsoft.com/office/drawing/2014/main" id="{B3C302AE-8E25-4B7C-818C-2E00FA9D61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8640"/>
            <a:ext cx="9159240" cy="634525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659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rgbClr val="89BC3F"/>
                </a:solidFill>
              </a:rPr>
              <a:pPr algn="r"/>
              <a:t>‹#›</a:t>
            </a:fld>
            <a:endParaRPr lang="fr-FR" sz="2600" b="1" dirty="0">
              <a:solidFill>
                <a:srgbClr val="89BC3F"/>
              </a:solidFill>
            </a:endParaRPr>
          </a:p>
        </p:txBody>
      </p:sp>
      <p:sp>
        <p:nvSpPr>
          <p:cNvPr id="9" name="Rectangle 8"/>
          <p:cNvSpPr/>
          <p:nvPr userDrawn="1"/>
        </p:nvSpPr>
        <p:spPr>
          <a:xfrm>
            <a:off x="-13447" y="-27383"/>
            <a:ext cx="9156826"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6694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arbre, ciel, homme, personne&#10;&#10;Description générée avec un niveau de confiance très élevé">
            <a:extLst>
              <a:ext uri="{FF2B5EF4-FFF2-40B4-BE49-F238E27FC236}">
                <a16:creationId xmlns="" xmlns:a16="http://schemas.microsoft.com/office/drawing/2014/main" id="{DE5523A2-B4F5-4957-95E6-D2ABCD9E891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548680"/>
            <a:ext cx="4572000" cy="6309320"/>
          </a:xfrm>
          <a:prstGeom prst="rect">
            <a:avLst/>
          </a:prstGeom>
        </p:spPr>
      </p:pic>
      <p:pic>
        <p:nvPicPr>
          <p:cNvPr id="10" name="Image 9" descr="Une image contenant alimentation, table, plancher, terrain&#10;&#10;Description générée avec un niveau de confiance très élevé">
            <a:extLst>
              <a:ext uri="{FF2B5EF4-FFF2-40B4-BE49-F238E27FC236}">
                <a16:creationId xmlns="" xmlns:a16="http://schemas.microsoft.com/office/drawing/2014/main" id="{ADBFBE9B-6447-4D71-9B20-B6B4C74431E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545632"/>
            <a:ext cx="4572000" cy="6411760"/>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1487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13"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flipH="1">
            <a:off x="852762" y="-35901"/>
            <a:ext cx="8291238" cy="6893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3446" y="2"/>
            <a:ext cx="866209" cy="69212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10" name="Rectangle 9"/>
          <p:cNvSpPr/>
          <p:nvPr userDrawn="1"/>
        </p:nvSpPr>
        <p:spPr>
          <a:xfrm>
            <a:off x="899592" y="-27384"/>
            <a:ext cx="2462534" cy="707886"/>
          </a:xfrm>
          <a:prstGeom prst="rect">
            <a:avLst/>
          </a:prstGeom>
        </p:spPr>
        <p:txBody>
          <a:bodyPr wrap="none">
            <a:spAutoFit/>
          </a:bodyPr>
          <a:lstStyle/>
          <a:p>
            <a:r>
              <a:rPr lang="fr-FR" sz="4000" dirty="0">
                <a:solidFill>
                  <a:schemeClr val="bg1"/>
                </a:solidFill>
                <a:latin typeface="Prototype" panose="02000400000000000000" pitchFamily="2" charset="0"/>
                <a:cs typeface="Prototype" panose="02000400000000000000" pitchFamily="2" charset="0"/>
              </a:rPr>
              <a:t>Sommaire</a:t>
            </a:r>
          </a:p>
        </p:txBody>
      </p:sp>
    </p:spTree>
    <p:extLst>
      <p:ext uri="{BB962C8B-B14F-4D97-AF65-F5344CB8AC3E}">
        <p14:creationId xmlns:p14="http://schemas.microsoft.com/office/powerpoint/2010/main" val="356483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rgbClr val="89BC3F"/>
                </a:solidFill>
              </a:rPr>
              <a:pPr algn="r"/>
              <a:t>‹#›</a:t>
            </a:fld>
            <a:endParaRPr lang="fr-FR" sz="2600" b="1" dirty="0">
              <a:solidFill>
                <a:srgbClr val="89BC3F"/>
              </a:solidFill>
            </a:endParaRPr>
          </a:p>
        </p:txBody>
      </p:sp>
      <p:sp>
        <p:nvSpPr>
          <p:cNvPr id="9" name="Rectangle 8"/>
          <p:cNvSpPr/>
          <p:nvPr userDrawn="1"/>
        </p:nvSpPr>
        <p:spPr>
          <a:xfrm>
            <a:off x="-13447" y="-27383"/>
            <a:ext cx="9156826"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46271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6884" y="823081"/>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rgbClr val="89BC3F"/>
                </a:solidFill>
              </a:rPr>
              <a:pPr algn="r"/>
              <a:t>‹#›</a:t>
            </a:fld>
            <a:endParaRPr lang="fr-FR" sz="2600" b="1" dirty="0">
              <a:solidFill>
                <a:srgbClr val="89BC3F"/>
              </a:solidFill>
            </a:endParaRPr>
          </a:p>
        </p:txBody>
      </p:sp>
      <p:sp>
        <p:nvSpPr>
          <p:cNvPr id="9" name="Rectangle 8"/>
          <p:cNvSpPr/>
          <p:nvPr userDrawn="1"/>
        </p:nvSpPr>
        <p:spPr>
          <a:xfrm>
            <a:off x="-13447" y="-27383"/>
            <a:ext cx="9156826"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0383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descr="S:\15-COMMUNICATION\01-Photos Images\01-Photos achats Fotolia et BDD\Obs Enfant doigt Future.jpg">
            <a:extLst>
              <a:ext uri="{FF2B5EF4-FFF2-40B4-BE49-F238E27FC236}">
                <a16:creationId xmlns="" xmlns:a16="http://schemas.microsoft.com/office/drawing/2014/main" id="{0BC09B51-F048-49C7-93AD-F3D630D8FBE0}"/>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3447" y="548681"/>
            <a:ext cx="9153557" cy="63367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63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8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a:extLst>
              <a:ext uri="{FF2B5EF4-FFF2-40B4-BE49-F238E27FC236}">
                <a16:creationId xmlns="" xmlns:a16="http://schemas.microsoft.com/office/drawing/2014/main" id="{0BC09B51-F048-49C7-93AD-F3D630D8FBE0}"/>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555" y="548681"/>
            <a:ext cx="9158401" cy="634522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87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intérieur, personne, assis, petit&#10;&#10;Description générée avec un niveau de confiance élevé">
            <a:extLst>
              <a:ext uri="{FF2B5EF4-FFF2-40B4-BE49-F238E27FC236}">
                <a16:creationId xmlns="" xmlns:a16="http://schemas.microsoft.com/office/drawing/2014/main" id="{4E722AA2-82C9-43F2-871C-CFA8DE340C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600"/>
          <a:stretch/>
        </p:blipFill>
        <p:spPr>
          <a:xfrm>
            <a:off x="0" y="-27384"/>
            <a:ext cx="3779912" cy="694450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pic>
        <p:nvPicPr>
          <p:cNvPr id="10" name="Image 9" descr="Une image contenant intérieur, personne, assis, petit&#10;&#10;Description générée avec un niveau de confiance élevé">
            <a:extLst>
              <a:ext uri="{FF2B5EF4-FFF2-40B4-BE49-F238E27FC236}">
                <a16:creationId xmlns="" xmlns:a16="http://schemas.microsoft.com/office/drawing/2014/main" id="{34E239FF-C3B6-4FBD-9C0B-665CC435E55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600"/>
          <a:stretch/>
        </p:blipFill>
        <p:spPr>
          <a:xfrm>
            <a:off x="4768974" y="555056"/>
            <a:ext cx="4382019" cy="6362061"/>
          </a:xfrm>
          <a:prstGeom prst="rect">
            <a:avLst/>
          </a:prstGeom>
        </p:spPr>
      </p:pic>
      <p:sp>
        <p:nvSpPr>
          <p:cNvPr id="11" name="Rectangle 10"/>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23355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intérieur, personne, assis, petit&#10;&#10;Description générée avec un niveau de confiance élevé">
            <a:extLst>
              <a:ext uri="{FF2B5EF4-FFF2-40B4-BE49-F238E27FC236}">
                <a16:creationId xmlns="" xmlns:a16="http://schemas.microsoft.com/office/drawing/2014/main" id="{4E722AA2-82C9-43F2-871C-CFA8DE340C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600"/>
          <a:stretch/>
        </p:blipFill>
        <p:spPr>
          <a:xfrm>
            <a:off x="-19049" y="555056"/>
            <a:ext cx="4788024" cy="636206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intérieur, personne, assis, petit&#10;&#10;Description générée avec un niveau de confiance élevé">
            <a:extLst>
              <a:ext uri="{FF2B5EF4-FFF2-40B4-BE49-F238E27FC236}">
                <a16:creationId xmlns="" xmlns:a16="http://schemas.microsoft.com/office/drawing/2014/main" id="{34E239FF-C3B6-4FBD-9C0B-665CC435E55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600"/>
          <a:stretch/>
        </p:blipFill>
        <p:spPr>
          <a:xfrm>
            <a:off x="4768974" y="555056"/>
            <a:ext cx="4382019" cy="6362061"/>
          </a:xfrm>
          <a:prstGeom prst="rect">
            <a:avLst/>
          </a:prstGeom>
        </p:spPr>
      </p:pic>
    </p:spTree>
    <p:extLst>
      <p:ext uri="{BB962C8B-B14F-4D97-AF65-F5344CB8AC3E}">
        <p14:creationId xmlns:p14="http://schemas.microsoft.com/office/powerpoint/2010/main" val="374855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marché, intérieur, charrette à bras&#10;&#10;Description générée avec un niveau de confiance très élevé">
            <a:extLst>
              <a:ext uri="{FF2B5EF4-FFF2-40B4-BE49-F238E27FC236}">
                <a16:creationId xmlns="" xmlns:a16="http://schemas.microsoft.com/office/drawing/2014/main" id="{97BD4778-AA02-40ED-A05F-164AC08E0F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48681"/>
            <a:ext cx="9144000" cy="6345733"/>
          </a:xfrm>
          <a:prstGeom prst="rect">
            <a:avLst/>
          </a:prstGeom>
        </p:spPr>
      </p:pic>
    </p:spTree>
    <p:extLst>
      <p:ext uri="{BB962C8B-B14F-4D97-AF65-F5344CB8AC3E}">
        <p14:creationId xmlns:p14="http://schemas.microsoft.com/office/powerpoint/2010/main" val="3879046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7" y="0"/>
            <a:ext cx="9262076" cy="6893901"/>
          </a:xfrm>
          <a:prstGeom prst="rect">
            <a:avLst/>
          </a:prstGeom>
          <a:solidFill>
            <a:srgbClr val="89BC3F"/>
          </a:solidFill>
          <a:extLst/>
        </p:spPr>
      </p:pic>
      <p:pic>
        <p:nvPicPr>
          <p:cNvPr id="2051" name="Picture 3" descr="S:\15-COMMUNICATION\01-Photos Images\01-Photos achats Fotolia et BDD\Voeux2016.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r="6286"/>
          <a:stretch/>
        </p:blipFill>
        <p:spPr bwMode="auto">
          <a:xfrm flipH="1">
            <a:off x="-9558" y="605177"/>
            <a:ext cx="4293526" cy="5683547"/>
          </a:xfrm>
          <a:prstGeom prst="rect">
            <a:avLst/>
          </a:prstGeom>
          <a:solidFill>
            <a:srgbClr val="89BC3F"/>
          </a:solidFill>
          <a:extLst/>
        </p:spPr>
      </p:pic>
      <p:pic>
        <p:nvPicPr>
          <p:cNvPr id="9" name="Picture 3" descr="S:\15-COMMUNICATION\01-Photos Images\01-Photos achats Fotolia et BDD\Voeux2016.jp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flipH="1">
            <a:off x="4283968" y="620690"/>
            <a:ext cx="4955852" cy="5683547"/>
          </a:xfrm>
          <a:prstGeom prst="rect">
            <a:avLst/>
          </a:prstGeom>
          <a:solidFill>
            <a:srgbClr val="89BC3F"/>
          </a:solidFill>
          <a:extLst/>
        </p:spPr>
      </p:pic>
      <p:sp>
        <p:nvSpPr>
          <p:cNvPr id="8" name="Rectangle 7"/>
          <p:cNvSpPr/>
          <p:nvPr userDrawn="1"/>
        </p:nvSpPr>
        <p:spPr>
          <a:xfrm>
            <a:off x="1907705" y="-20110"/>
            <a:ext cx="7344815" cy="6914011"/>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solidFill>
            <a:srgbClr val="89BC3F"/>
          </a:solidFill>
          <a:ln>
            <a:noFill/>
          </a:ln>
          <a:extLst/>
        </p:spPr>
        <p:txBody>
          <a:bodyPr>
            <a:noAutofit/>
          </a:bodyPr>
          <a:lstStyle/>
          <a:p>
            <a:pPr algn="r"/>
            <a:fld id="{41525552-ACFA-4E82-9876-7E06F2E21DE7}" type="slidenum">
              <a:rPr lang="fr-FR" sz="2600" b="1">
                <a:solidFill>
                  <a:schemeClr val="bg1"/>
                </a:solidFill>
              </a:rPr>
              <a:pPr algn="r"/>
              <a:t>‹#›</a:t>
            </a:fld>
            <a:endParaRPr lang="fr-FR" sz="2600" b="1" dirty="0">
              <a:solidFill>
                <a:schemeClr val="bg1"/>
              </a:solidFill>
            </a:endParaRPr>
          </a:p>
        </p:txBody>
      </p:sp>
    </p:spTree>
    <p:extLst>
      <p:ext uri="{BB962C8B-B14F-4D97-AF65-F5344CB8AC3E}">
        <p14:creationId xmlns:p14="http://schemas.microsoft.com/office/powerpoint/2010/main" val="2029549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7" y="0"/>
            <a:ext cx="9262076" cy="68939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15-COMMUNICATION\01-Photos Images\01-Photos achats Fotolia et BDD\Fotolia_43734570_XS© carballo - Fotolia.com.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346348"/>
            <a:ext cx="9237064" cy="6165304"/>
          </a:xfrm>
          <a:prstGeom prst="rect">
            <a:avLst/>
          </a:prstGeom>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solidFill>
              </a:rPr>
              <a:pPr algn="r"/>
              <a:t>‹#›</a:t>
            </a:fld>
            <a:endParaRPr lang="fr-FR" sz="2600" b="1" dirty="0">
              <a:solidFill>
                <a:schemeClr val="bg1"/>
              </a:solidFill>
            </a:endParaRPr>
          </a:p>
        </p:txBody>
      </p:sp>
    </p:spTree>
    <p:extLst>
      <p:ext uri="{BB962C8B-B14F-4D97-AF65-F5344CB8AC3E}">
        <p14:creationId xmlns:p14="http://schemas.microsoft.com/office/powerpoint/2010/main" val="3820081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7170" name="Picture 2" descr="S:\15-COMMUNICATION\01-Photos Images\01-Photos achats Fotolia et BDD\Obs Enfant Planète.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2405" y="-20110"/>
            <a:ext cx="9600505" cy="6878110"/>
          </a:xfrm>
          <a:prstGeom prst="rect">
            <a:avLst/>
          </a:prstGeom>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907705" y="-20110"/>
            <a:ext cx="7344815" cy="6914011"/>
          </a:xfrm>
          <a:prstGeom prst="rect">
            <a:avLst/>
          </a:prstGeom>
          <a:solidFill>
            <a:srgbClr val="89BC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solidFill>
              </a:rPr>
              <a:pPr algn="r"/>
              <a:t>‹#›</a:t>
            </a:fld>
            <a:endParaRPr lang="fr-FR" sz="2600" b="1" dirty="0">
              <a:solidFill>
                <a:schemeClr val="bg1"/>
              </a:solidFill>
            </a:endParaRPr>
          </a:p>
        </p:txBody>
      </p:sp>
    </p:spTree>
    <p:extLst>
      <p:ext uri="{BB962C8B-B14F-4D97-AF65-F5344CB8AC3E}">
        <p14:creationId xmlns:p14="http://schemas.microsoft.com/office/powerpoint/2010/main" val="177104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13"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852762" y="-35901"/>
            <a:ext cx="8291238" cy="6893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3446" y="2"/>
            <a:ext cx="866209" cy="69212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899592" y="-27384"/>
            <a:ext cx="3438762" cy="707886"/>
          </a:xfrm>
          <a:prstGeom prst="rect">
            <a:avLst/>
          </a:prstGeom>
        </p:spPr>
        <p:txBody>
          <a:bodyPr wrap="none">
            <a:spAutoFit/>
          </a:bodyPr>
          <a:lstStyle/>
          <a:p>
            <a:r>
              <a:rPr lang="fr-FR" sz="4000" dirty="0">
                <a:solidFill>
                  <a:srgbClr val="05375A"/>
                </a:solidFill>
                <a:latin typeface="Prototype" panose="02000400000000000000" pitchFamily="2" charset="0"/>
                <a:cs typeface="Prototype" panose="02000400000000000000" pitchFamily="2" charset="0"/>
              </a:rPr>
              <a:t>Confidentialité</a:t>
            </a:r>
          </a:p>
        </p:txBody>
      </p:sp>
    </p:spTree>
    <p:extLst>
      <p:ext uri="{BB962C8B-B14F-4D97-AF65-F5344CB8AC3E}">
        <p14:creationId xmlns:p14="http://schemas.microsoft.com/office/powerpoint/2010/main" val="3769515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Disposition personnalisée">
    <p:spTree>
      <p:nvGrpSpPr>
        <p:cNvPr id="1" name=""/>
        <p:cNvGrpSpPr/>
        <p:nvPr/>
      </p:nvGrpSpPr>
      <p:grpSpPr>
        <a:xfrm>
          <a:off x="0" y="0"/>
          <a:ext cx="0" cy="0"/>
          <a:chOff x="0" y="0"/>
          <a:chExt cx="0" cy="0"/>
        </a:xfrm>
      </p:grpSpPr>
      <p:pic>
        <p:nvPicPr>
          <p:cNvPr id="4098" name="Picture 2" descr="S:\15-COMMUNICATION\01-Photos Images\01-Photos achats Fotolia et BDD\Inno enfant électronique.jpg"/>
          <p:cNvPicPr>
            <a:picLocks noChangeAspect="1" noChangeArrowheads="1"/>
          </p:cNvPicPr>
          <p:nvPr userDrawn="1"/>
        </p:nvPicPr>
        <p:blipFill rotWithShape="1">
          <a:blip r:embed="rId2" cstate="email">
            <a:grayscl/>
            <a:extLst>
              <a:ext uri="{28A0092B-C50C-407E-A947-70E740481C1C}">
                <a14:useLocalDpi xmlns:a14="http://schemas.microsoft.com/office/drawing/2010/main"/>
              </a:ext>
            </a:extLst>
          </a:blip>
          <a:srcRect/>
          <a:stretch/>
        </p:blipFill>
        <p:spPr bwMode="auto">
          <a:xfrm>
            <a:off x="-30687" y="-7023"/>
            <a:ext cx="9174687" cy="68924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24900" y="-7023"/>
            <a:ext cx="4581556" cy="6883303"/>
          </a:xfrm>
          <a:prstGeom prst="rect">
            <a:avLst/>
          </a:prstGeom>
          <a:solidFill>
            <a:srgbClr val="05375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 xmlns:a16="http://schemas.microsoft.com/office/drawing/2014/main" id="{C6CB0627-965A-4EE7-8A11-F830D8FDA523}"/>
              </a:ext>
            </a:extLst>
          </p:cNvPr>
          <p:cNvSpPr/>
          <p:nvPr userDrawn="1"/>
        </p:nvSpPr>
        <p:spPr>
          <a:xfrm>
            <a:off x="4556656" y="-7023"/>
            <a:ext cx="4587344" cy="6892407"/>
          </a:xfrm>
          <a:prstGeom prst="rect">
            <a:avLst/>
          </a:prstGeom>
          <a:solidFill>
            <a:srgbClr val="89BC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576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913" y="548681"/>
            <a:ext cx="9153558" cy="6309320"/>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996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2472"/>
            <a:ext cx="9162293" cy="635143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3414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81"/>
            <a:ext cx="9162293" cy="634521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5036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60196"/>
            <a:ext cx="9162294" cy="6333705"/>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59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Disposition personnalisée">
    <p:spTree>
      <p:nvGrpSpPr>
        <p:cNvPr id="1" name=""/>
        <p:cNvGrpSpPr/>
        <p:nvPr/>
      </p:nvGrpSpPr>
      <p:grpSpPr>
        <a:xfrm>
          <a:off x="0" y="0"/>
          <a:ext cx="0" cy="0"/>
          <a:chOff x="0" y="0"/>
          <a:chExt cx="0" cy="0"/>
        </a:xfrm>
      </p:grpSpPr>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5" y="836712"/>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rgbClr val="89BC3F"/>
                </a:solidFill>
              </a:rPr>
              <a:pPr algn="r"/>
              <a:t>‹#›</a:t>
            </a:fld>
            <a:endParaRPr lang="fr-FR" sz="2600" b="1" dirty="0">
              <a:solidFill>
                <a:srgbClr val="89BC3F"/>
              </a:solidFill>
            </a:endParaRPr>
          </a:p>
        </p:txBody>
      </p:sp>
      <p:sp>
        <p:nvSpPr>
          <p:cNvPr id="9" name="Rectangle 8"/>
          <p:cNvSpPr/>
          <p:nvPr userDrawn="1"/>
        </p:nvSpPr>
        <p:spPr>
          <a:xfrm>
            <a:off x="-13448" y="-27383"/>
            <a:ext cx="9166185" cy="576064"/>
          </a:xfrm>
          <a:prstGeom prst="rect">
            <a:avLst/>
          </a:prstGeom>
          <a:solidFill>
            <a:srgbClr val="89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835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79"/>
            <a:ext cx="9162293" cy="6361857"/>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8160543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0348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3" r:id="rId3"/>
    <p:sldLayoutId id="2147483701" r:id="rId4"/>
    <p:sldLayoutId id="2147483713" r:id="rId5"/>
    <p:sldLayoutId id="2147483714" r:id="rId6"/>
    <p:sldLayoutId id="2147483715" r:id="rId7"/>
    <p:sldLayoutId id="2147483716" r:id="rId8"/>
    <p:sldLayoutId id="2147483717" r:id="rId9"/>
    <p:sldLayoutId id="2147483720" r:id="rId10"/>
    <p:sldLayoutId id="2147483723" r:id="rId11"/>
    <p:sldLayoutId id="2147483721" r:id="rId12"/>
    <p:sldLayoutId id="2147483709" r:id="rId13"/>
    <p:sldLayoutId id="2147483706" r:id="rId14"/>
    <p:sldLayoutId id="2147483703" r:id="rId15"/>
    <p:sldLayoutId id="2147483710" r:id="rId16"/>
    <p:sldLayoutId id="2147483724" r:id="rId17"/>
    <p:sldLayoutId id="2147483702" r:id="rId18"/>
    <p:sldLayoutId id="2147483708" r:id="rId19"/>
    <p:sldLayoutId id="2147483704" r:id="rId20"/>
    <p:sldLayoutId id="2147483685" r:id="rId21"/>
    <p:sldLayoutId id="2147483712" r:id="rId22"/>
    <p:sldLayoutId id="2147483722" r:id="rId23"/>
    <p:sldLayoutId id="2147483725" r:id="rId24"/>
    <p:sldLayoutId id="2147483707" r:id="rId25"/>
    <p:sldLayoutId id="2147483705" r:id="rId26"/>
    <p:sldLayoutId id="2147483686" r:id="rId27"/>
    <p:sldLayoutId id="2147483689" r:id="rId28"/>
    <p:sldLayoutId id="2147483691" r:id="rId29"/>
    <p:sldLayoutId id="2147483726" r:id="rId30"/>
  </p:sldLayoutIdLst>
  <p:txStyles>
    <p:titleStyle>
      <a:lvl1pPr algn="ctr" defTabSz="914077"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8" indent="-285650" algn="l" defTabSz="9140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7" indent="-228519" algn="l" defTabSz="9140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35"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74"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3"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0.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50.svg"/><Relationship Id="rId13" Type="http://schemas.openxmlformats.org/officeDocument/2006/relationships/image" Target="../media/image53.png"/><Relationship Id="rId14" Type="http://schemas.openxmlformats.org/officeDocument/2006/relationships/image" Target="../media/image54.png"/><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49.png"/><Relationship Id="rId4" Type="http://schemas.microsoft.com/office/2007/relationships/hdphoto" Target="../media/hdphoto8.wdp"/><Relationship Id="rId5" Type="http://schemas.openxmlformats.org/officeDocument/2006/relationships/image" Target="../media/image50.png"/><Relationship Id="rId6" Type="http://schemas.openxmlformats.org/officeDocument/2006/relationships/image" Target="../media/image64.svg"/><Relationship Id="rId7" Type="http://schemas.openxmlformats.org/officeDocument/2006/relationships/image" Target="../media/image51.png"/><Relationship Id="rId8" Type="http://schemas.openxmlformats.org/officeDocument/2006/relationships/image" Target="../media/image66.svg"/><Relationship Id="rId9" Type="http://schemas.openxmlformats.org/officeDocument/2006/relationships/image" Target="../media/image52.png"/><Relationship Id="rId10" Type="http://schemas.openxmlformats.org/officeDocument/2006/relationships/image" Target="../media/image68.sv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18.xml"/><Relationship Id="rId2"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77.sv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emf"/><Relationship Id="rId1" Type="http://schemas.openxmlformats.org/officeDocument/2006/relationships/slideLayout" Target="../slideLayouts/slideLayout30.xml"/><Relationship Id="rId2" Type="http://schemas.openxmlformats.org/officeDocument/2006/relationships/image" Target="../media/image6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4" Type="http://schemas.microsoft.com/office/2007/relationships/hdphoto" Target="../media/hdphoto2.wdp"/><Relationship Id="rId5" Type="http://schemas.openxmlformats.org/officeDocument/2006/relationships/image" Target="../media/image38.svg"/><Relationship Id="rId6" Type="http://schemas.openxmlformats.org/officeDocument/2006/relationships/image" Target="../media/image35.png"/><Relationship Id="rId7" Type="http://schemas.microsoft.com/office/2007/relationships/hdphoto" Target="../media/hdphoto3.wdp"/><Relationship Id="rId8" Type="http://schemas.openxmlformats.org/officeDocument/2006/relationships/image" Target="../media/image40.svg"/><Relationship Id="rId9" Type="http://schemas.openxmlformats.org/officeDocument/2006/relationships/image" Target="../media/image36.png"/><Relationship Id="rId10" Type="http://schemas.microsoft.com/office/2007/relationships/hdphoto" Target="../media/hdphoto4.wdp"/><Relationship Id="rId11" Type="http://schemas.openxmlformats.org/officeDocument/2006/relationships/image" Target="../media/image42.sv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39.png"/><Relationship Id="rId5" Type="http://schemas.openxmlformats.org/officeDocument/2006/relationships/image" Target="../media/image46.svg"/><Relationship Id="rId6" Type="http://schemas.openxmlformats.org/officeDocument/2006/relationships/image" Target="../media/image40.png"/><Relationship Id="rId7" Type="http://schemas.openxmlformats.org/officeDocument/2006/relationships/image" Target="../media/image48.svg"/><Relationship Id="rId8" Type="http://schemas.openxmlformats.org/officeDocument/2006/relationships/image" Target="../media/image41.png"/><Relationship Id="rId9" Type="http://schemas.openxmlformats.org/officeDocument/2006/relationships/image" Target="../media/image50.svg"/><Relationship Id="rId10" Type="http://schemas.openxmlformats.org/officeDocument/2006/relationships/image" Target="../media/image42.png"/><Relationship Id="rId11" Type="http://schemas.openxmlformats.org/officeDocument/2006/relationships/image" Target="../media/image52.svg"/><Relationship Id="rId1" Type="http://schemas.openxmlformats.org/officeDocument/2006/relationships/slideLayout" Target="../slideLayouts/slideLayout20.xml"/><Relationship Id="rId2"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4" Type="http://schemas.microsoft.com/office/2007/relationships/hdphoto" Target="../media/hdphoto6.wdp"/><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4" Type="http://schemas.microsoft.com/office/2007/relationships/hdphoto" Target="../media/hdphoto7.wdp"/><Relationship Id="rId5" Type="http://schemas.openxmlformats.org/officeDocument/2006/relationships/image" Target="../media/image55.svg"/><Relationship Id="rId6" Type="http://schemas.openxmlformats.org/officeDocument/2006/relationships/image" Target="../media/image45.png"/><Relationship Id="rId7" Type="http://schemas.openxmlformats.org/officeDocument/2006/relationships/image" Target="../media/image57.svg"/><Relationship Id="rId8" Type="http://schemas.openxmlformats.org/officeDocument/2006/relationships/image" Target="../media/image46.png"/><Relationship Id="rId9" Type="http://schemas.openxmlformats.org/officeDocument/2006/relationships/image" Target="../media/image59.svg"/><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3355" y="1268760"/>
            <a:ext cx="9180512" cy="1938992"/>
          </a:xfrm>
          <a:prstGeom prst="rect">
            <a:avLst/>
          </a:prstGeom>
          <a:noFill/>
        </p:spPr>
        <p:txBody>
          <a:bodyPr wrap="square" rtlCol="0">
            <a:spAutoFit/>
          </a:bodyPr>
          <a:lstStyle/>
          <a:p>
            <a:r>
              <a:rPr lang="fr-FR" sz="6000" dirty="0">
                <a:ln w="0"/>
                <a:solidFill>
                  <a:schemeClr val="bg1"/>
                </a:solidFill>
                <a:effectLst>
                  <a:glow rad="63500">
                    <a:schemeClr val="tx1">
                      <a:alpha val="40000"/>
                    </a:schemeClr>
                  </a:glow>
                  <a:outerShdw blurRad="50800" dist="38100" dir="16200000" rotWithShape="0">
                    <a:prstClr val="black">
                      <a:alpha val="40000"/>
                    </a:prstClr>
                  </a:outerShdw>
                </a:effectLst>
                <a:latin typeface="Lato" charset="0"/>
                <a:ea typeface="Lato" charset="0"/>
                <a:cs typeface="Lato" charset="0"/>
              </a:rPr>
              <a:t>Le BIO chez les 18-24 ans</a:t>
            </a:r>
          </a:p>
          <a:p>
            <a:r>
              <a:rPr lang="fr-FR" sz="6000" dirty="0">
                <a:ln w="0"/>
                <a:solidFill>
                  <a:schemeClr val="bg1"/>
                </a:solidFill>
                <a:effectLst>
                  <a:glow rad="63500">
                    <a:schemeClr val="tx1">
                      <a:alpha val="40000"/>
                    </a:schemeClr>
                  </a:glow>
                  <a:outerShdw blurRad="50800" dist="38100" dir="16200000" rotWithShape="0">
                    <a:prstClr val="black">
                      <a:alpha val="40000"/>
                    </a:prstClr>
                  </a:outerShdw>
                </a:effectLst>
                <a:latin typeface="Lato" charset="0"/>
                <a:ea typeface="Lato" charset="0"/>
                <a:cs typeface="Lato" charset="0"/>
              </a:rPr>
              <a:t>en 2030</a:t>
            </a:r>
          </a:p>
        </p:txBody>
      </p:sp>
      <p:sp>
        <p:nvSpPr>
          <p:cNvPr id="4" name="Rectangle 3"/>
          <p:cNvSpPr/>
          <p:nvPr/>
        </p:nvSpPr>
        <p:spPr>
          <a:xfrm>
            <a:off x="1034816" y="3939366"/>
            <a:ext cx="2825903" cy="2492990"/>
          </a:xfrm>
          <a:prstGeom prst="rect">
            <a:avLst/>
          </a:prstGeom>
        </p:spPr>
        <p:txBody>
          <a:bodyPr wrap="none">
            <a:spAutoFit/>
          </a:bodyPr>
          <a:lstStyle/>
          <a:p>
            <a:pPr algn="ctr"/>
            <a:endParaRPr lang="fr-FR" sz="2600" dirty="0">
              <a:solidFill>
                <a:schemeClr val="bg1"/>
              </a:solidFill>
              <a:latin typeface="Prototype" pitchFamily="2" charset="0"/>
              <a:cs typeface="Prototype" pitchFamily="2" charset="0"/>
            </a:endParaRPr>
          </a:p>
          <a:p>
            <a:pPr algn="ctr"/>
            <a:endParaRPr lang="fr-FR" sz="2600" dirty="0">
              <a:solidFill>
                <a:schemeClr val="bg1"/>
              </a:solidFill>
              <a:latin typeface="Prototype" pitchFamily="2" charset="0"/>
              <a:cs typeface="Prototype" pitchFamily="2" charset="0"/>
            </a:endParaRPr>
          </a:p>
          <a:p>
            <a:pPr algn="ctr"/>
            <a:r>
              <a:rPr lang="fr-FR" sz="2600" dirty="0">
                <a:solidFill>
                  <a:schemeClr val="bg1"/>
                </a:solidFill>
                <a:latin typeface="Lato" charset="0"/>
                <a:ea typeface="Lato" charset="0"/>
                <a:cs typeface="Lato" charset="0"/>
              </a:rPr>
              <a:t>Etude Cluster BIO</a:t>
            </a:r>
          </a:p>
          <a:p>
            <a:pPr algn="ctr"/>
            <a:r>
              <a:rPr lang="fr-FR" sz="2600" dirty="0">
                <a:solidFill>
                  <a:schemeClr val="bg1"/>
                </a:solidFill>
                <a:latin typeface="Lato" charset="0"/>
                <a:ea typeface="Lato" charset="0"/>
                <a:cs typeface="Lato" charset="0"/>
              </a:rPr>
              <a:t>Living Lab</a:t>
            </a:r>
          </a:p>
          <a:p>
            <a:pPr algn="ctr"/>
            <a:endParaRPr lang="fr-FR" sz="2600" dirty="0">
              <a:solidFill>
                <a:schemeClr val="bg1"/>
              </a:solidFill>
              <a:latin typeface="Lato" charset="0"/>
              <a:ea typeface="Lato" charset="0"/>
              <a:cs typeface="Lato" charset="0"/>
            </a:endParaRPr>
          </a:p>
          <a:p>
            <a:pPr algn="ctr"/>
            <a:r>
              <a:rPr lang="fr-FR" sz="2600" dirty="0">
                <a:solidFill>
                  <a:schemeClr val="bg1"/>
                </a:solidFill>
                <a:latin typeface="Lato" charset="0"/>
                <a:ea typeface="Lato" charset="0"/>
                <a:cs typeface="Lato" charset="0"/>
              </a:rPr>
              <a:t>2017-2018</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719" y="5912773"/>
            <a:ext cx="1865784" cy="92978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6095229"/>
            <a:ext cx="504056" cy="646139"/>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736" y="6255381"/>
            <a:ext cx="1619672" cy="325833"/>
          </a:xfrm>
          <a:prstGeom prst="rect">
            <a:avLst/>
          </a:prstGeom>
        </p:spPr>
      </p:pic>
    </p:spTree>
    <p:extLst>
      <p:ext uri="{BB962C8B-B14F-4D97-AF65-F5344CB8AC3E}">
        <p14:creationId xmlns:p14="http://schemas.microsoft.com/office/powerpoint/2010/main" val="1921637033"/>
      </p:ext>
    </p:extLst>
  </p:cSld>
  <p:clrMapOvr>
    <a:masterClrMapping/>
  </p:clrMapOvr>
  <mc:AlternateContent xmlns:mc="http://schemas.openxmlformats.org/markup-compatibility/2006" xmlns:p14="http://schemas.microsoft.com/office/powerpoint/2010/main">
    <mc:Choice Requires="p14">
      <p:transition spd="slow" p14:dur="27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 xmlns:a16="http://schemas.microsoft.com/office/drawing/2014/main" id="{9006BEB5-80D3-4ADE-B72F-8C9ABB0AE6FB}"/>
              </a:ext>
            </a:extLst>
          </p:cNvPr>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1763688" y="1129139"/>
            <a:ext cx="4551235" cy="4551235"/>
          </a:xfrm>
          <a:prstGeom prst="rect">
            <a:avLst/>
          </a:prstGeom>
        </p:spPr>
      </p:pic>
      <p:sp>
        <p:nvSpPr>
          <p:cNvPr id="25" name="Rectangle 24">
            <a:extLst>
              <a:ext uri="{FF2B5EF4-FFF2-40B4-BE49-F238E27FC236}">
                <a16:creationId xmlns="" xmlns:a16="http://schemas.microsoft.com/office/drawing/2014/main" id="{85F505E1-5C40-49D8-8C61-E471954FC42F}"/>
              </a:ext>
            </a:extLst>
          </p:cNvPr>
          <p:cNvSpPr/>
          <p:nvPr/>
        </p:nvSpPr>
        <p:spPr>
          <a:xfrm>
            <a:off x="6084168" y="1998654"/>
            <a:ext cx="3033591" cy="23664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Lato" charset="0"/>
                <a:ea typeface="Lato" charset="0"/>
                <a:cs typeface="Lato" charset="0"/>
              </a:rPr>
              <a:t>Méthodologie de l’étude</a:t>
            </a:r>
          </a:p>
        </p:txBody>
      </p:sp>
      <p:grpSp>
        <p:nvGrpSpPr>
          <p:cNvPr id="22" name="Groupe 21">
            <a:extLst>
              <a:ext uri="{FF2B5EF4-FFF2-40B4-BE49-F238E27FC236}">
                <a16:creationId xmlns="" xmlns:a16="http://schemas.microsoft.com/office/drawing/2014/main" id="{EB3A6735-6573-4724-A571-FC26CE07450F}"/>
              </a:ext>
            </a:extLst>
          </p:cNvPr>
          <p:cNvGrpSpPr/>
          <p:nvPr/>
        </p:nvGrpSpPr>
        <p:grpSpPr>
          <a:xfrm>
            <a:off x="6162573" y="2124786"/>
            <a:ext cx="2990684" cy="2065838"/>
            <a:chOff x="276161" y="1721816"/>
            <a:chExt cx="4871903" cy="3006136"/>
          </a:xfrm>
        </p:grpSpPr>
        <p:sp>
          <p:nvSpPr>
            <p:cNvPr id="9" name="Rectangle 8">
              <a:extLst>
                <a:ext uri="{FF2B5EF4-FFF2-40B4-BE49-F238E27FC236}">
                  <a16:creationId xmlns="" xmlns:a16="http://schemas.microsoft.com/office/drawing/2014/main" id="{D395947F-D3B7-482B-B976-833BE4841479}"/>
                </a:ext>
              </a:extLst>
            </p:cNvPr>
            <p:cNvSpPr/>
            <p:nvPr/>
          </p:nvSpPr>
          <p:spPr>
            <a:xfrm>
              <a:off x="1152489" y="1902016"/>
              <a:ext cx="3523525" cy="537439"/>
            </a:xfrm>
            <a:prstGeom prst="rect">
              <a:avLst/>
            </a:prstGeom>
          </p:spPr>
          <p:txBody>
            <a:bodyPr wrap="none">
              <a:spAutoFit/>
            </a:bodyPr>
            <a:lstStyle/>
            <a:p>
              <a:r>
                <a:rPr lang="fr-FR" dirty="0">
                  <a:latin typeface="Lato" charset="0"/>
                  <a:ea typeface="Lato" charset="0"/>
                  <a:cs typeface="Lato" charset="0"/>
                </a:rPr>
                <a:t>samedi 4 novembre</a:t>
              </a:r>
            </a:p>
          </p:txBody>
        </p:sp>
        <p:pic>
          <p:nvPicPr>
            <p:cNvPr id="11" name="Graphique 10" descr="Calendrier mensuel">
              <a:extLst>
                <a:ext uri="{FF2B5EF4-FFF2-40B4-BE49-F238E27FC236}">
                  <a16:creationId xmlns="" xmlns:a16="http://schemas.microsoft.com/office/drawing/2014/main" id="{D7F2C180-678A-456A-9E31-9697FA2EEE1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6161" y="1721816"/>
              <a:ext cx="914400" cy="914400"/>
            </a:xfrm>
            <a:prstGeom prst="rect">
              <a:avLst/>
            </a:prstGeom>
          </p:spPr>
        </p:pic>
        <p:pic>
          <p:nvPicPr>
            <p:cNvPr id="17" name="Graphique 16" descr="Discussion">
              <a:extLst>
                <a:ext uri="{FF2B5EF4-FFF2-40B4-BE49-F238E27FC236}">
                  <a16:creationId xmlns="" xmlns:a16="http://schemas.microsoft.com/office/drawing/2014/main" id="{460087A3-EBE2-4E48-8DA0-6878C501224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76161" y="3229181"/>
              <a:ext cx="914400" cy="914400"/>
            </a:xfrm>
            <a:prstGeom prst="rect">
              <a:avLst/>
            </a:prstGeom>
          </p:spPr>
        </p:pic>
        <p:pic>
          <p:nvPicPr>
            <p:cNvPr id="19" name="Graphique 18" descr="Œil">
              <a:extLst>
                <a:ext uri="{FF2B5EF4-FFF2-40B4-BE49-F238E27FC236}">
                  <a16:creationId xmlns="" xmlns:a16="http://schemas.microsoft.com/office/drawing/2014/main" id="{6BF6E8B6-C32D-4C0A-94E3-2ED96E410EE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76161" y="2439938"/>
              <a:ext cx="914400" cy="914400"/>
            </a:xfrm>
            <a:prstGeom prst="rect">
              <a:avLst/>
            </a:prstGeom>
          </p:spPr>
        </p:pic>
        <p:sp>
          <p:nvSpPr>
            <p:cNvPr id="21" name="Rectangle 20">
              <a:extLst>
                <a:ext uri="{FF2B5EF4-FFF2-40B4-BE49-F238E27FC236}">
                  <a16:creationId xmlns="" xmlns:a16="http://schemas.microsoft.com/office/drawing/2014/main" id="{7EC30288-6E42-4A99-858F-F0966CD8BF26}"/>
                </a:ext>
              </a:extLst>
            </p:cNvPr>
            <p:cNvSpPr/>
            <p:nvPr/>
          </p:nvSpPr>
          <p:spPr>
            <a:xfrm>
              <a:off x="1152489" y="2527366"/>
              <a:ext cx="3370501" cy="671799"/>
            </a:xfrm>
            <a:prstGeom prst="rect">
              <a:avLst/>
            </a:prstGeom>
          </p:spPr>
          <p:txBody>
            <a:bodyPr wrap="none">
              <a:spAutoFit/>
            </a:bodyPr>
            <a:lstStyle/>
            <a:p>
              <a:r>
                <a:rPr lang="fr-FR" sz="2400" b="1" dirty="0">
                  <a:solidFill>
                    <a:schemeClr val="accent6">
                      <a:lumMod val="75000"/>
                    </a:schemeClr>
                  </a:solidFill>
                  <a:latin typeface="Lato" charset="0"/>
                  <a:ea typeface="Lato" charset="0"/>
                  <a:cs typeface="Lato" charset="0"/>
                </a:rPr>
                <a:t>160</a:t>
              </a:r>
              <a:r>
                <a:rPr lang="fr-FR" b="1" dirty="0">
                  <a:solidFill>
                    <a:schemeClr val="accent6">
                      <a:lumMod val="75000"/>
                    </a:schemeClr>
                  </a:solidFill>
                  <a:latin typeface="Lato" charset="0"/>
                  <a:ea typeface="Lato" charset="0"/>
                  <a:cs typeface="Lato" charset="0"/>
                </a:rPr>
                <a:t> </a:t>
              </a:r>
              <a:r>
                <a:rPr lang="fr-FR" dirty="0">
                  <a:latin typeface="Lato" charset="0"/>
                  <a:ea typeface="Lato" charset="0"/>
                  <a:cs typeface="Lato" charset="0"/>
                </a:rPr>
                <a:t>observations</a:t>
              </a:r>
              <a:endParaRPr lang="fr-FR" dirty="0">
                <a:solidFill>
                  <a:schemeClr val="accent6">
                    <a:lumMod val="75000"/>
                  </a:schemeClr>
                </a:solidFill>
                <a:latin typeface="Lato" charset="0"/>
                <a:ea typeface="Lato" charset="0"/>
                <a:cs typeface="Lato" charset="0"/>
              </a:endParaRPr>
            </a:p>
          </p:txBody>
        </p:sp>
        <p:sp>
          <p:nvSpPr>
            <p:cNvPr id="20" name="Rectangle 19">
              <a:extLst>
                <a:ext uri="{FF2B5EF4-FFF2-40B4-BE49-F238E27FC236}">
                  <a16:creationId xmlns="" xmlns:a16="http://schemas.microsoft.com/office/drawing/2014/main" id="{F3EFC4CD-3F55-46DE-8103-AEBE16DFDB91}"/>
                </a:ext>
              </a:extLst>
            </p:cNvPr>
            <p:cNvSpPr/>
            <p:nvPr/>
          </p:nvSpPr>
          <p:spPr>
            <a:xfrm>
              <a:off x="1152489" y="3249994"/>
              <a:ext cx="3995575" cy="1477958"/>
            </a:xfrm>
            <a:prstGeom prst="rect">
              <a:avLst/>
            </a:prstGeom>
          </p:spPr>
          <p:txBody>
            <a:bodyPr wrap="square">
              <a:spAutoFit/>
            </a:bodyPr>
            <a:lstStyle/>
            <a:p>
              <a:r>
                <a:rPr lang="fr-FR" sz="2400" b="1" dirty="0">
                  <a:solidFill>
                    <a:schemeClr val="accent6">
                      <a:lumMod val="75000"/>
                    </a:schemeClr>
                  </a:solidFill>
                  <a:latin typeface="Lato" charset="0"/>
                  <a:ea typeface="Lato" charset="0"/>
                  <a:cs typeface="Lato" charset="0"/>
                </a:rPr>
                <a:t>17 familles </a:t>
              </a:r>
              <a:r>
                <a:rPr lang="fr-FR" dirty="0">
                  <a:latin typeface="Lato" charset="0"/>
                  <a:ea typeface="Lato" charset="0"/>
                  <a:cs typeface="Lato" charset="0"/>
                </a:rPr>
                <a:t>interrogées en sortie de magasin</a:t>
              </a:r>
            </a:p>
          </p:txBody>
        </p:sp>
      </p:grpSp>
      <p:pic>
        <p:nvPicPr>
          <p:cNvPr id="29" name="Graphique 28" descr="Ligne fléchée : courbe dans le sens des aiguilles d’une montre">
            <a:extLst>
              <a:ext uri="{FF2B5EF4-FFF2-40B4-BE49-F238E27FC236}">
                <a16:creationId xmlns="" xmlns:a16="http://schemas.microsoft.com/office/drawing/2014/main" id="{9DF22969-AAEB-4DFA-B588-C7519D12E6F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rot="15920062">
            <a:off x="2476228" y="3013233"/>
            <a:ext cx="914400" cy="1210110"/>
          </a:xfrm>
          <a:prstGeom prst="rect">
            <a:avLst/>
          </a:prstGeom>
        </p:spPr>
      </p:pic>
      <p:pic>
        <p:nvPicPr>
          <p:cNvPr id="30" name="Image 29">
            <a:extLst>
              <a:ext uri="{FF2B5EF4-FFF2-40B4-BE49-F238E27FC236}">
                <a16:creationId xmlns="" xmlns:a16="http://schemas.microsoft.com/office/drawing/2014/main" id="{C383E9EE-24FB-441C-AC59-2A339F339CB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294" y="3428333"/>
            <a:ext cx="2295815" cy="474881"/>
          </a:xfrm>
          <a:prstGeom prst="rect">
            <a:avLst/>
          </a:prstGeom>
          <a:solidFill>
            <a:schemeClr val="bg1"/>
          </a:solidFill>
        </p:spPr>
      </p:pic>
      <p:pic>
        <p:nvPicPr>
          <p:cNvPr id="31" name="Image 30">
            <a:extLst>
              <a:ext uri="{FF2B5EF4-FFF2-40B4-BE49-F238E27FC236}">
                <a16:creationId xmlns="" xmlns:a16="http://schemas.microsoft.com/office/drawing/2014/main" id="{C7659A02-8AAE-44E2-8563-C09614A7385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390964" y="908720"/>
            <a:ext cx="2649894" cy="970246"/>
          </a:xfrm>
          <a:prstGeom prst="rect">
            <a:avLst/>
          </a:prstGeom>
        </p:spPr>
      </p:pic>
      <p:pic>
        <p:nvPicPr>
          <p:cNvPr id="32" name="Graphique 31" descr="Ligne fléchée : courbe dans le sens des aiguilles d’une montre">
            <a:extLst>
              <a:ext uri="{FF2B5EF4-FFF2-40B4-BE49-F238E27FC236}">
                <a16:creationId xmlns="" xmlns:a16="http://schemas.microsoft.com/office/drawing/2014/main" id="{A63CE77C-2305-41D9-8203-581C1A6C6E8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rot="5400000">
            <a:off x="4803243" y="2623978"/>
            <a:ext cx="914400" cy="1480391"/>
          </a:xfrm>
          <a:prstGeom prst="rect">
            <a:avLst/>
          </a:prstGeom>
        </p:spPr>
      </p:pic>
      <p:sp>
        <p:nvSpPr>
          <p:cNvPr id="33" name="Rectangle 32">
            <a:extLst>
              <a:ext uri="{FF2B5EF4-FFF2-40B4-BE49-F238E27FC236}">
                <a16:creationId xmlns="" xmlns:a16="http://schemas.microsoft.com/office/drawing/2014/main" id="{4321A2E2-59FA-4173-9471-C7CECC1ED2BA}"/>
              </a:ext>
            </a:extLst>
          </p:cNvPr>
          <p:cNvSpPr/>
          <p:nvPr/>
        </p:nvSpPr>
        <p:spPr>
          <a:xfrm>
            <a:off x="218056" y="4143578"/>
            <a:ext cx="3033591" cy="24613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a:extLst>
              <a:ext uri="{FF2B5EF4-FFF2-40B4-BE49-F238E27FC236}">
                <a16:creationId xmlns="" xmlns:a16="http://schemas.microsoft.com/office/drawing/2014/main" id="{73482A0C-92A5-4619-B248-8171CD4E24E8}"/>
              </a:ext>
            </a:extLst>
          </p:cNvPr>
          <p:cNvGrpSpPr/>
          <p:nvPr/>
        </p:nvGrpSpPr>
        <p:grpSpPr>
          <a:xfrm>
            <a:off x="296461" y="4269710"/>
            <a:ext cx="3010674" cy="2335193"/>
            <a:chOff x="276161" y="1721816"/>
            <a:chExt cx="4904466" cy="3398093"/>
          </a:xfrm>
        </p:grpSpPr>
        <p:sp>
          <p:nvSpPr>
            <p:cNvPr id="35" name="Rectangle 34">
              <a:extLst>
                <a:ext uri="{FF2B5EF4-FFF2-40B4-BE49-F238E27FC236}">
                  <a16:creationId xmlns="" xmlns:a16="http://schemas.microsoft.com/office/drawing/2014/main" id="{E38CDE2C-BA09-4F8C-9398-CD2947823A57}"/>
                </a:ext>
              </a:extLst>
            </p:cNvPr>
            <p:cNvSpPr/>
            <p:nvPr/>
          </p:nvSpPr>
          <p:spPr>
            <a:xfrm>
              <a:off x="1152489" y="1902016"/>
              <a:ext cx="4028138" cy="537439"/>
            </a:xfrm>
            <a:prstGeom prst="rect">
              <a:avLst/>
            </a:prstGeom>
          </p:spPr>
          <p:txBody>
            <a:bodyPr wrap="none">
              <a:spAutoFit/>
            </a:bodyPr>
            <a:lstStyle/>
            <a:p>
              <a:r>
                <a:rPr lang="fr-FR" dirty="0">
                  <a:latin typeface="Lato" charset="0"/>
                  <a:ea typeface="Lato" charset="0"/>
                  <a:cs typeface="Lato" charset="0"/>
                </a:rPr>
                <a:t>mercredi 22 novembre</a:t>
              </a:r>
            </a:p>
          </p:txBody>
        </p:sp>
        <p:pic>
          <p:nvPicPr>
            <p:cNvPr id="36" name="Graphique 35" descr="Calendrier mensuel">
              <a:extLst>
                <a:ext uri="{FF2B5EF4-FFF2-40B4-BE49-F238E27FC236}">
                  <a16:creationId xmlns="" xmlns:a16="http://schemas.microsoft.com/office/drawing/2014/main" id="{C242B12D-A33D-4D85-AF2F-1C944A1846E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6161" y="1721816"/>
              <a:ext cx="914400" cy="914400"/>
            </a:xfrm>
            <a:prstGeom prst="rect">
              <a:avLst/>
            </a:prstGeom>
          </p:spPr>
        </p:pic>
        <p:pic>
          <p:nvPicPr>
            <p:cNvPr id="37" name="Graphique 36" descr="Discussion">
              <a:extLst>
                <a:ext uri="{FF2B5EF4-FFF2-40B4-BE49-F238E27FC236}">
                  <a16:creationId xmlns="" xmlns:a16="http://schemas.microsoft.com/office/drawing/2014/main" id="{6CA45AE8-D221-499A-945F-61C14A6D777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76161" y="3510378"/>
              <a:ext cx="914400" cy="914400"/>
            </a:xfrm>
            <a:prstGeom prst="rect">
              <a:avLst/>
            </a:prstGeom>
          </p:spPr>
        </p:pic>
        <p:pic>
          <p:nvPicPr>
            <p:cNvPr id="38" name="Graphique 37" descr="Œil">
              <a:extLst>
                <a:ext uri="{FF2B5EF4-FFF2-40B4-BE49-F238E27FC236}">
                  <a16:creationId xmlns="" xmlns:a16="http://schemas.microsoft.com/office/drawing/2014/main" id="{6DEBD5A1-5634-4DF8-BDD3-54711D704FA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76161" y="2439938"/>
              <a:ext cx="914400" cy="914400"/>
            </a:xfrm>
            <a:prstGeom prst="rect">
              <a:avLst/>
            </a:prstGeom>
          </p:spPr>
        </p:pic>
        <p:sp>
          <p:nvSpPr>
            <p:cNvPr id="39" name="Rectangle 38">
              <a:extLst>
                <a:ext uri="{FF2B5EF4-FFF2-40B4-BE49-F238E27FC236}">
                  <a16:creationId xmlns="" xmlns:a16="http://schemas.microsoft.com/office/drawing/2014/main" id="{784F0651-63B8-4037-AB10-FD5C29D38B67}"/>
                </a:ext>
              </a:extLst>
            </p:cNvPr>
            <p:cNvSpPr/>
            <p:nvPr/>
          </p:nvSpPr>
          <p:spPr>
            <a:xfrm>
              <a:off x="1152489" y="2527367"/>
              <a:ext cx="3728671" cy="1074879"/>
            </a:xfrm>
            <a:prstGeom prst="rect">
              <a:avLst/>
            </a:prstGeom>
          </p:spPr>
          <p:txBody>
            <a:bodyPr wrap="none">
              <a:spAutoFit/>
            </a:bodyPr>
            <a:lstStyle/>
            <a:p>
              <a:r>
                <a:rPr lang="fr-FR" sz="2400" b="1" dirty="0">
                  <a:solidFill>
                    <a:schemeClr val="accent6">
                      <a:lumMod val="75000"/>
                    </a:schemeClr>
                  </a:solidFill>
                  <a:latin typeface="Lato" charset="0"/>
                  <a:ea typeface="Lato" charset="0"/>
                  <a:cs typeface="Lato" charset="0"/>
                </a:rPr>
                <a:t>5</a:t>
              </a:r>
              <a:r>
                <a:rPr lang="fr-FR" b="1" dirty="0">
                  <a:solidFill>
                    <a:schemeClr val="accent6">
                      <a:lumMod val="75000"/>
                    </a:schemeClr>
                  </a:solidFill>
                  <a:latin typeface="Lato" charset="0"/>
                  <a:ea typeface="Lato" charset="0"/>
                  <a:cs typeface="Lato" charset="0"/>
                </a:rPr>
                <a:t> </a:t>
              </a:r>
              <a:r>
                <a:rPr lang="fr-FR" dirty="0">
                  <a:latin typeface="Lato" charset="0"/>
                  <a:ea typeface="Lato" charset="0"/>
                  <a:cs typeface="Lato" charset="0"/>
                </a:rPr>
                <a:t>observations dont</a:t>
              </a:r>
            </a:p>
            <a:p>
              <a:r>
                <a:rPr lang="fr-FR" dirty="0">
                  <a:latin typeface="Lato" charset="0"/>
                  <a:ea typeface="Lato" charset="0"/>
                  <a:cs typeface="Lato" charset="0"/>
                </a:rPr>
                <a:t> 3 parcours complets</a:t>
              </a:r>
              <a:endParaRPr lang="fr-FR" dirty="0">
                <a:solidFill>
                  <a:schemeClr val="accent6">
                    <a:lumMod val="75000"/>
                  </a:schemeClr>
                </a:solidFill>
                <a:latin typeface="Lato" charset="0"/>
                <a:ea typeface="Lato" charset="0"/>
                <a:cs typeface="Lato" charset="0"/>
              </a:endParaRPr>
            </a:p>
          </p:txBody>
        </p:sp>
        <p:sp>
          <p:nvSpPr>
            <p:cNvPr id="40" name="Rectangle 39">
              <a:extLst>
                <a:ext uri="{FF2B5EF4-FFF2-40B4-BE49-F238E27FC236}">
                  <a16:creationId xmlns="" xmlns:a16="http://schemas.microsoft.com/office/drawing/2014/main" id="{ED7FB6AC-54DA-4CC5-9F3E-FAB0771CD63D}"/>
                </a:ext>
              </a:extLst>
            </p:cNvPr>
            <p:cNvSpPr/>
            <p:nvPr/>
          </p:nvSpPr>
          <p:spPr>
            <a:xfrm>
              <a:off x="1152489" y="3641951"/>
              <a:ext cx="3995575" cy="1477958"/>
            </a:xfrm>
            <a:prstGeom prst="rect">
              <a:avLst/>
            </a:prstGeom>
          </p:spPr>
          <p:txBody>
            <a:bodyPr wrap="square">
              <a:spAutoFit/>
            </a:bodyPr>
            <a:lstStyle/>
            <a:p>
              <a:r>
                <a:rPr lang="fr-FR" sz="2400" b="1" dirty="0">
                  <a:solidFill>
                    <a:schemeClr val="accent6">
                      <a:lumMod val="75000"/>
                    </a:schemeClr>
                  </a:solidFill>
                  <a:latin typeface="Lato" charset="0"/>
                  <a:ea typeface="Lato" charset="0"/>
                  <a:cs typeface="Lato" charset="0"/>
                </a:rPr>
                <a:t>28 familles </a:t>
              </a:r>
              <a:r>
                <a:rPr lang="fr-FR" dirty="0">
                  <a:latin typeface="Lato" charset="0"/>
                  <a:ea typeface="Lato" charset="0"/>
                  <a:cs typeface="Lato" charset="0"/>
                </a:rPr>
                <a:t>interrogées en sortie de magasin</a:t>
              </a:r>
            </a:p>
          </p:txBody>
        </p:sp>
      </p:grpSp>
      <p:sp>
        <p:nvSpPr>
          <p:cNvPr id="41" name="ZoneTexte 40">
            <a:extLst>
              <a:ext uri="{FF2B5EF4-FFF2-40B4-BE49-F238E27FC236}">
                <a16:creationId xmlns="" xmlns:a16="http://schemas.microsoft.com/office/drawing/2014/main" id="{61081B7B-1FD2-44E0-8CC2-E70D7DD80C74}"/>
              </a:ext>
            </a:extLst>
          </p:cNvPr>
          <p:cNvSpPr txBox="1"/>
          <p:nvPr/>
        </p:nvSpPr>
        <p:spPr>
          <a:xfrm>
            <a:off x="2595392" y="2726606"/>
            <a:ext cx="2295815" cy="492443"/>
          </a:xfrm>
          <a:prstGeom prst="rect">
            <a:avLst/>
          </a:prstGeom>
          <a:noFill/>
        </p:spPr>
        <p:txBody>
          <a:bodyPr wrap="square" rtlCol="0">
            <a:spAutoFit/>
          </a:bodyPr>
          <a:lstStyle/>
          <a:p>
            <a:r>
              <a:rPr lang="fr-FR" sz="2600" b="1" dirty="0">
                <a:latin typeface="Myriad Pro" panose="020B0503030403020204" pitchFamily="34" charset="0"/>
              </a:rPr>
              <a:t>CLISSON (44)</a:t>
            </a:r>
          </a:p>
        </p:txBody>
      </p:sp>
      <p:sp>
        <p:nvSpPr>
          <p:cNvPr id="42" name="ZoneTexte 41">
            <a:extLst>
              <a:ext uri="{FF2B5EF4-FFF2-40B4-BE49-F238E27FC236}">
                <a16:creationId xmlns="" xmlns:a16="http://schemas.microsoft.com/office/drawing/2014/main" id="{F7012762-36F0-416E-9D21-8C36BE3FDEBA}"/>
              </a:ext>
            </a:extLst>
          </p:cNvPr>
          <p:cNvSpPr txBox="1"/>
          <p:nvPr/>
        </p:nvSpPr>
        <p:spPr>
          <a:xfrm>
            <a:off x="3820756" y="3755519"/>
            <a:ext cx="2016323" cy="492443"/>
          </a:xfrm>
          <a:prstGeom prst="rect">
            <a:avLst/>
          </a:prstGeom>
          <a:noFill/>
        </p:spPr>
        <p:txBody>
          <a:bodyPr wrap="square" rtlCol="0">
            <a:spAutoFit/>
          </a:bodyPr>
          <a:lstStyle/>
          <a:p>
            <a:r>
              <a:rPr lang="fr-FR" sz="2600" b="1" dirty="0">
                <a:latin typeface="Myriad Pro" panose="020B0503030403020204" pitchFamily="34" charset="0"/>
              </a:rPr>
              <a:t>BRON (69)</a:t>
            </a:r>
          </a:p>
        </p:txBody>
      </p:sp>
    </p:spTree>
    <p:extLst>
      <p:ext uri="{BB962C8B-B14F-4D97-AF65-F5344CB8AC3E}">
        <p14:creationId xmlns:p14="http://schemas.microsoft.com/office/powerpoint/2010/main" val="390167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16" y="-37656"/>
            <a:ext cx="2054345" cy="492443"/>
          </a:xfrm>
          <a:prstGeom prst="rect">
            <a:avLst/>
          </a:prstGeom>
        </p:spPr>
        <p:txBody>
          <a:bodyPr wrap="none">
            <a:spAutoFit/>
          </a:bodyPr>
          <a:lstStyle/>
          <a:p>
            <a:pPr algn="ctr"/>
            <a:r>
              <a:rPr lang="fr-FR" sz="2600" cap="all" spc="350" dirty="0">
                <a:solidFill>
                  <a:schemeClr val="bg1"/>
                </a:solidFill>
                <a:latin typeface="Lato" charset="0"/>
                <a:ea typeface="Lato" charset="0"/>
                <a:cs typeface="Lato" charset="0"/>
              </a:rPr>
              <a:t>Extraits</a:t>
            </a:r>
          </a:p>
        </p:txBody>
      </p:sp>
      <p:pic>
        <p:nvPicPr>
          <p:cNvPr id="32" name="Image 31">
            <a:extLst>
              <a:ext uri="{FF2B5EF4-FFF2-40B4-BE49-F238E27FC236}">
                <a16:creationId xmlns="" xmlns:a16="http://schemas.microsoft.com/office/drawing/2014/main" id="{0540B337-E9E9-4A99-A48E-3120EC3D57EE}"/>
              </a:ext>
            </a:extLst>
          </p:cNvPr>
          <p:cNvPicPr>
            <a:picLocks noChangeAspect="1"/>
          </p:cNvPicPr>
          <p:nvPr/>
        </p:nvPicPr>
        <p:blipFill rotWithShape="1">
          <a:blip r:embed="rId2"/>
          <a:srcRect l="9847"/>
          <a:stretch/>
        </p:blipFill>
        <p:spPr>
          <a:xfrm>
            <a:off x="-14716" y="508234"/>
            <a:ext cx="7668344" cy="6379433"/>
          </a:xfrm>
          <a:prstGeom prst="rect">
            <a:avLst/>
          </a:prstGeom>
        </p:spPr>
      </p:pic>
      <p:pic>
        <p:nvPicPr>
          <p:cNvPr id="49" name="Image 48">
            <a:extLst>
              <a:ext uri="{FF2B5EF4-FFF2-40B4-BE49-F238E27FC236}">
                <a16:creationId xmlns="" xmlns:a16="http://schemas.microsoft.com/office/drawing/2014/main" id="{7A98DEB1-4F49-4BEA-9634-607495B09D12}"/>
              </a:ext>
            </a:extLst>
          </p:cNvPr>
          <p:cNvPicPr>
            <a:picLocks noChangeAspect="1"/>
          </p:cNvPicPr>
          <p:nvPr/>
        </p:nvPicPr>
        <p:blipFill rotWithShape="1">
          <a:blip r:embed="rId2"/>
          <a:srcRect l="45699" r="25263"/>
          <a:stretch/>
        </p:blipFill>
        <p:spPr>
          <a:xfrm>
            <a:off x="4812473" y="508234"/>
            <a:ext cx="4331527" cy="6385534"/>
          </a:xfrm>
          <a:prstGeom prst="rect">
            <a:avLst/>
          </a:prstGeom>
        </p:spPr>
      </p:pic>
      <p:pic>
        <p:nvPicPr>
          <p:cNvPr id="48" name="Image 47">
            <a:extLst>
              <a:ext uri="{FF2B5EF4-FFF2-40B4-BE49-F238E27FC236}">
                <a16:creationId xmlns="" xmlns:a16="http://schemas.microsoft.com/office/drawing/2014/main" id="{E0A3F686-D8F1-4063-9229-DE8D7AF9B273}"/>
              </a:ext>
            </a:extLst>
          </p:cNvPr>
          <p:cNvPicPr>
            <a:picLocks noChangeAspect="1"/>
          </p:cNvPicPr>
          <p:nvPr/>
        </p:nvPicPr>
        <p:blipFill>
          <a:blip r:embed="rId3"/>
          <a:stretch>
            <a:fillRect/>
          </a:stretch>
        </p:blipFill>
        <p:spPr>
          <a:xfrm>
            <a:off x="5238374" y="3802533"/>
            <a:ext cx="3600000" cy="2700000"/>
          </a:xfrm>
          <a:prstGeom prst="rect">
            <a:avLst/>
          </a:prstGeom>
        </p:spPr>
      </p:pic>
      <p:pic>
        <p:nvPicPr>
          <p:cNvPr id="47" name="Image 46">
            <a:extLst>
              <a:ext uri="{FF2B5EF4-FFF2-40B4-BE49-F238E27FC236}">
                <a16:creationId xmlns="" xmlns:a16="http://schemas.microsoft.com/office/drawing/2014/main" id="{9C0CE1BD-5DB4-4BE4-929D-FF0B2BD807D4}"/>
              </a:ext>
            </a:extLst>
          </p:cNvPr>
          <p:cNvPicPr>
            <a:picLocks noChangeAspect="1"/>
          </p:cNvPicPr>
          <p:nvPr/>
        </p:nvPicPr>
        <p:blipFill>
          <a:blip r:embed="rId4"/>
          <a:stretch>
            <a:fillRect/>
          </a:stretch>
        </p:blipFill>
        <p:spPr>
          <a:xfrm>
            <a:off x="3295421" y="641506"/>
            <a:ext cx="3600000" cy="2328000"/>
          </a:xfrm>
          <a:prstGeom prst="rect">
            <a:avLst/>
          </a:prstGeom>
        </p:spPr>
      </p:pic>
      <p:pic>
        <p:nvPicPr>
          <p:cNvPr id="43" name="Image 42">
            <a:extLst>
              <a:ext uri="{FF2B5EF4-FFF2-40B4-BE49-F238E27FC236}">
                <a16:creationId xmlns="" xmlns:a16="http://schemas.microsoft.com/office/drawing/2014/main" id="{798E4A17-221A-4DAD-A4A4-8CA19D9D05C9}"/>
              </a:ext>
            </a:extLst>
          </p:cNvPr>
          <p:cNvPicPr>
            <a:picLocks noChangeAspect="1"/>
          </p:cNvPicPr>
          <p:nvPr/>
        </p:nvPicPr>
        <p:blipFill rotWithShape="1">
          <a:blip r:embed="rId5"/>
          <a:srcRect b="46032"/>
          <a:stretch/>
        </p:blipFill>
        <p:spPr>
          <a:xfrm>
            <a:off x="5238374" y="1988622"/>
            <a:ext cx="3600000" cy="1458444"/>
          </a:xfrm>
          <a:prstGeom prst="rect">
            <a:avLst/>
          </a:prstGeom>
        </p:spPr>
      </p:pic>
      <p:pic>
        <p:nvPicPr>
          <p:cNvPr id="34" name="Image 33">
            <a:extLst>
              <a:ext uri="{FF2B5EF4-FFF2-40B4-BE49-F238E27FC236}">
                <a16:creationId xmlns="" xmlns:a16="http://schemas.microsoft.com/office/drawing/2014/main" id="{7EED01C5-CB02-4EF2-B752-CFC1FE91793F}"/>
              </a:ext>
            </a:extLst>
          </p:cNvPr>
          <p:cNvPicPr>
            <a:picLocks noChangeAspect="1"/>
          </p:cNvPicPr>
          <p:nvPr/>
        </p:nvPicPr>
        <p:blipFill rotWithShape="1">
          <a:blip r:embed="rId6"/>
          <a:srcRect b="27291"/>
          <a:stretch/>
        </p:blipFill>
        <p:spPr>
          <a:xfrm>
            <a:off x="3295441" y="3191131"/>
            <a:ext cx="3600000" cy="1961402"/>
          </a:xfrm>
          <a:prstGeom prst="rect">
            <a:avLst/>
          </a:prstGeom>
        </p:spPr>
      </p:pic>
    </p:spTree>
    <p:extLst>
      <p:ext uri="{BB962C8B-B14F-4D97-AF65-F5344CB8AC3E}">
        <p14:creationId xmlns:p14="http://schemas.microsoft.com/office/powerpoint/2010/main" val="167816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18139" y="1109643"/>
            <a:ext cx="7221759" cy="2031325"/>
          </a:xfrm>
          <a:prstGeom prst="rect">
            <a:avLst/>
          </a:prstGeom>
        </p:spPr>
        <p:txBody>
          <a:bodyPr wrap="square">
            <a:spAutoFit/>
          </a:bodyPr>
          <a:lstStyle/>
          <a:p>
            <a:pPr lvl="0">
              <a:lnSpc>
                <a:spcPct val="115000"/>
              </a:lnSpc>
              <a:spcBef>
                <a:spcPts val="600"/>
              </a:spcBef>
              <a:spcAft>
                <a:spcPts val="600"/>
              </a:spcAft>
            </a:pPr>
            <a:r>
              <a:rPr lang="fr-FR" sz="2000" b="1" u="sng" dirty="0">
                <a:solidFill>
                  <a:schemeClr val="bg1"/>
                </a:solidFill>
                <a:latin typeface="Lato" charset="0"/>
                <a:ea typeface="Lato" charset="0"/>
                <a:cs typeface="Lato" charset="0"/>
              </a:rPr>
              <a:t>POST SOUSCRIPTION</a:t>
            </a:r>
          </a:p>
          <a:p>
            <a:r>
              <a:rPr lang="fr-FR" dirty="0">
                <a:latin typeface="Lato" charset="0"/>
                <a:ea typeface="Lato" charset="0"/>
                <a:cs typeface="Lato" charset="0"/>
              </a:rPr>
              <a:t> </a:t>
            </a:r>
          </a:p>
          <a:p>
            <a:endParaRPr lang="fr-FR" sz="2000" dirty="0">
              <a:solidFill>
                <a:schemeClr val="bg1"/>
              </a:solidFill>
              <a:latin typeface="Lato" charset="0"/>
              <a:ea typeface="Lato" charset="0"/>
              <a:cs typeface="Lato" charset="0"/>
            </a:endParaRPr>
          </a:p>
          <a:p>
            <a:endParaRPr lang="fr-FR" sz="2000" dirty="0">
              <a:solidFill>
                <a:schemeClr val="bg1"/>
              </a:solidFill>
              <a:latin typeface="Lato" charset="0"/>
              <a:ea typeface="Lato" charset="0"/>
              <a:cs typeface="Lato" charset="0"/>
            </a:endParaRPr>
          </a:p>
          <a:p>
            <a:endParaRPr lang="fr-FR" sz="2000" dirty="0">
              <a:solidFill>
                <a:schemeClr val="bg1"/>
              </a:solidFill>
              <a:latin typeface="Lato" charset="0"/>
              <a:ea typeface="Lato" charset="0"/>
              <a:cs typeface="Lato" charset="0"/>
            </a:endParaRPr>
          </a:p>
          <a:p>
            <a:endParaRPr lang="fr-FR" sz="2000" dirty="0">
              <a:solidFill>
                <a:schemeClr val="bg1"/>
              </a:solidFill>
              <a:latin typeface="Lato" charset="0"/>
              <a:ea typeface="Lato" charset="0"/>
              <a:cs typeface="Lato" charset="0"/>
            </a:endParaRPr>
          </a:p>
        </p:txBody>
      </p:sp>
      <p:sp>
        <p:nvSpPr>
          <p:cNvPr id="3" name="Rectangle 2"/>
          <p:cNvSpPr/>
          <p:nvPr/>
        </p:nvSpPr>
        <p:spPr>
          <a:xfrm>
            <a:off x="1910679" y="107923"/>
            <a:ext cx="6563162" cy="584775"/>
          </a:xfrm>
          <a:prstGeom prst="rect">
            <a:avLst/>
          </a:prstGeom>
        </p:spPr>
        <p:txBody>
          <a:bodyPr wrap="square">
            <a:spAutoFit/>
          </a:bodyPr>
          <a:lstStyle/>
          <a:p>
            <a:r>
              <a:rPr lang="fr-FR" sz="3200" cap="all" dirty="0">
                <a:solidFill>
                  <a:schemeClr val="bg1"/>
                </a:solidFill>
                <a:latin typeface="Lato" charset="0"/>
                <a:ea typeface="Lato" charset="0"/>
                <a:cs typeface="Lato" charset="0"/>
              </a:rPr>
              <a:t>BUDGET Mutualisé</a:t>
            </a:r>
          </a:p>
        </p:txBody>
      </p:sp>
      <p:graphicFrame>
        <p:nvGraphicFramePr>
          <p:cNvPr id="2" name="Tableau 1">
            <a:extLst>
              <a:ext uri="{FF2B5EF4-FFF2-40B4-BE49-F238E27FC236}">
                <a16:creationId xmlns="" xmlns:a16="http://schemas.microsoft.com/office/drawing/2014/main" id="{21166DB7-8A76-4656-BF0D-ABF5E852199D}"/>
              </a:ext>
            </a:extLst>
          </p:cNvPr>
          <p:cNvGraphicFramePr>
            <a:graphicFrameLocks noGrp="1"/>
          </p:cNvGraphicFramePr>
          <p:nvPr>
            <p:extLst>
              <p:ext uri="{D42A27DB-BD31-4B8C-83A1-F6EECF244321}">
                <p14:modId xmlns:p14="http://schemas.microsoft.com/office/powerpoint/2010/main" val="616783871"/>
              </p:ext>
            </p:extLst>
          </p:nvPr>
        </p:nvGraphicFramePr>
        <p:xfrm>
          <a:off x="2411760" y="1772816"/>
          <a:ext cx="6543675" cy="2669563"/>
        </p:xfrm>
        <a:graphic>
          <a:graphicData uri="http://schemas.openxmlformats.org/drawingml/2006/table">
            <a:tbl>
              <a:tblPr firstRow="1" firstCol="1" bandRow="1">
                <a:tableStyleId>{5C22544A-7EE6-4342-B048-85BDC9FD1C3A}</a:tableStyleId>
              </a:tblPr>
              <a:tblGrid>
                <a:gridCol w="4474139">
                  <a:extLst>
                    <a:ext uri="{9D8B030D-6E8A-4147-A177-3AD203B41FA5}">
                      <a16:colId xmlns="" xmlns:a16="http://schemas.microsoft.com/office/drawing/2014/main" val="1064493834"/>
                    </a:ext>
                  </a:extLst>
                </a:gridCol>
                <a:gridCol w="2069536">
                  <a:extLst>
                    <a:ext uri="{9D8B030D-6E8A-4147-A177-3AD203B41FA5}">
                      <a16:colId xmlns="" xmlns:a16="http://schemas.microsoft.com/office/drawing/2014/main" val="945401689"/>
                    </a:ext>
                  </a:extLst>
                </a:gridCol>
              </a:tblGrid>
              <a:tr h="754846">
                <a:tc>
                  <a:txBody>
                    <a:bodyPr/>
                    <a:lstStyle/>
                    <a:p>
                      <a:pPr>
                        <a:lnSpc>
                          <a:spcPct val="115000"/>
                        </a:lnSpc>
                        <a:spcAft>
                          <a:spcPts val="0"/>
                        </a:spcAft>
                      </a:pPr>
                      <a:r>
                        <a:rPr lang="fr-FR" sz="1800" b="1" dirty="0">
                          <a:solidFill>
                            <a:schemeClr val="tx1"/>
                          </a:solidFill>
                          <a:effectLst/>
                          <a:latin typeface="Lato" charset="0"/>
                          <a:ea typeface="Lato" charset="0"/>
                          <a:cs typeface="Lato" charset="0"/>
                        </a:rPr>
                        <a:t>Rapport papier ou numérique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fr-FR" sz="1800" b="1">
                          <a:solidFill>
                            <a:schemeClr val="tx1"/>
                          </a:solidFill>
                          <a:effectLst/>
                          <a:latin typeface="Lato" charset="0"/>
                          <a:ea typeface="Lato" charset="0"/>
                          <a:cs typeface="Lato" charset="0"/>
                        </a:rPr>
                        <a:t>950 € HT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4004462050"/>
                  </a:ext>
                </a:extLst>
              </a:tr>
              <a:tr h="638239">
                <a:tc>
                  <a:txBody>
                    <a:bodyPr/>
                    <a:lstStyle/>
                    <a:p>
                      <a:pPr>
                        <a:lnSpc>
                          <a:spcPct val="115000"/>
                        </a:lnSpc>
                        <a:spcAft>
                          <a:spcPts val="0"/>
                        </a:spcAft>
                      </a:pPr>
                      <a:r>
                        <a:rPr lang="fr-FR" sz="1800" b="1" dirty="0">
                          <a:solidFill>
                            <a:schemeClr val="tx1"/>
                          </a:solidFill>
                          <a:effectLst/>
                          <a:latin typeface="Lato" charset="0"/>
                          <a:ea typeface="Lato" charset="0"/>
                          <a:cs typeface="Lato" charset="0"/>
                        </a:rPr>
                        <a:t>Présentation physique de l’étude*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fr-FR" sz="1800" b="1">
                          <a:solidFill>
                            <a:schemeClr val="tx1"/>
                          </a:solidFill>
                          <a:effectLst/>
                          <a:latin typeface="Lato" charset="0"/>
                          <a:ea typeface="Lato" charset="0"/>
                          <a:cs typeface="Lato" charset="0"/>
                        </a:rPr>
                        <a:t>400 € HT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3251613375"/>
                  </a:ext>
                </a:extLst>
              </a:tr>
              <a:tr h="638239">
                <a:tc>
                  <a:txBody>
                    <a:bodyPr/>
                    <a:lstStyle/>
                    <a:p>
                      <a:pPr>
                        <a:lnSpc>
                          <a:spcPct val="115000"/>
                        </a:lnSpc>
                        <a:spcAft>
                          <a:spcPts val="0"/>
                        </a:spcAft>
                      </a:pPr>
                      <a:r>
                        <a:rPr lang="fr-FR" sz="1800" b="1" dirty="0">
                          <a:solidFill>
                            <a:schemeClr val="tx1"/>
                          </a:solidFill>
                          <a:effectLst/>
                          <a:latin typeface="Lato" charset="0"/>
                          <a:ea typeface="Lato" charset="0"/>
                          <a:cs typeface="Lato" charset="0"/>
                        </a:rPr>
                        <a:t>Présentation* et Rapport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fr-FR" sz="1800" b="1" dirty="0">
                          <a:solidFill>
                            <a:schemeClr val="tx1"/>
                          </a:solidFill>
                          <a:effectLst/>
                          <a:latin typeface="Lato" charset="0"/>
                          <a:ea typeface="Lato" charset="0"/>
                          <a:cs typeface="Lato" charset="0"/>
                        </a:rPr>
                        <a:t>1 200 € HT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4266325589"/>
                  </a:ext>
                </a:extLst>
              </a:tr>
              <a:tr h="638239">
                <a:tc>
                  <a:txBody>
                    <a:bodyPr/>
                    <a:lstStyle/>
                    <a:p>
                      <a:pPr>
                        <a:lnSpc>
                          <a:spcPct val="115000"/>
                        </a:lnSpc>
                        <a:spcAft>
                          <a:spcPts val="0"/>
                        </a:spcAft>
                      </a:pPr>
                      <a:r>
                        <a:rPr lang="fr-FR" sz="1800" b="0" dirty="0">
                          <a:solidFill>
                            <a:schemeClr val="tx1"/>
                          </a:solidFill>
                          <a:effectLst/>
                          <a:latin typeface="Lato" charset="0"/>
                          <a:ea typeface="Lato" charset="0"/>
                          <a:cs typeface="Lato" charset="0"/>
                        </a:rPr>
                        <a:t>Traitements complémentaires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fr-FR" sz="1800" b="0" dirty="0">
                          <a:solidFill>
                            <a:schemeClr val="tx1"/>
                          </a:solidFill>
                          <a:effectLst/>
                          <a:latin typeface="Lato" charset="0"/>
                          <a:ea typeface="Lato" charset="0"/>
                          <a:cs typeface="Lato" charset="0"/>
                        </a:rPr>
                        <a:t>Sur demande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606892624"/>
                  </a:ext>
                </a:extLst>
              </a:tr>
            </a:tbl>
          </a:graphicData>
        </a:graphic>
      </p:graphicFrame>
      <p:sp>
        <p:nvSpPr>
          <p:cNvPr id="4" name="Rectangle 3">
            <a:extLst>
              <a:ext uri="{FF2B5EF4-FFF2-40B4-BE49-F238E27FC236}">
                <a16:creationId xmlns="" xmlns:a16="http://schemas.microsoft.com/office/drawing/2014/main" id="{4B5ECED8-F0CD-4F7D-BDA2-E37934B8ED2C}"/>
              </a:ext>
            </a:extLst>
          </p:cNvPr>
          <p:cNvSpPr/>
          <p:nvPr/>
        </p:nvSpPr>
        <p:spPr>
          <a:xfrm>
            <a:off x="1910679" y="6406886"/>
            <a:ext cx="2064924" cy="276999"/>
          </a:xfrm>
          <a:prstGeom prst="rect">
            <a:avLst/>
          </a:prstGeom>
        </p:spPr>
        <p:txBody>
          <a:bodyPr wrap="none">
            <a:spAutoFit/>
          </a:bodyPr>
          <a:lstStyle/>
          <a:p>
            <a:r>
              <a:rPr lang="fr-FR" sz="1200" i="1" dirty="0">
                <a:latin typeface="Lato" charset="0"/>
                <a:ea typeface="Lato" charset="0"/>
                <a:cs typeface="Lato" charset="0"/>
              </a:rPr>
              <a:t>* Hors frais de déplacement</a:t>
            </a:r>
          </a:p>
        </p:txBody>
      </p:sp>
      <p:sp>
        <p:nvSpPr>
          <p:cNvPr id="12" name="Rectangle 11">
            <a:extLst>
              <a:ext uri="{FF2B5EF4-FFF2-40B4-BE49-F238E27FC236}">
                <a16:creationId xmlns="" xmlns:a16="http://schemas.microsoft.com/office/drawing/2014/main" id="{9F847FD6-8E58-4758-AAB5-5372813870BE}"/>
              </a:ext>
            </a:extLst>
          </p:cNvPr>
          <p:cNvSpPr/>
          <p:nvPr/>
        </p:nvSpPr>
        <p:spPr>
          <a:xfrm>
            <a:off x="3131840" y="5110355"/>
            <a:ext cx="6162636" cy="520142"/>
          </a:xfrm>
          <a:prstGeom prst="rect">
            <a:avLst/>
          </a:prstGeom>
        </p:spPr>
        <p:txBody>
          <a:bodyPr wrap="square">
            <a:spAutoFit/>
          </a:bodyPr>
          <a:lstStyle/>
          <a:p>
            <a:pPr lvl="0">
              <a:lnSpc>
                <a:spcPct val="115000"/>
              </a:lnSpc>
              <a:spcBef>
                <a:spcPts val="600"/>
              </a:spcBef>
              <a:spcAft>
                <a:spcPts val="600"/>
              </a:spcAft>
            </a:pPr>
            <a:r>
              <a:rPr lang="fr-FR" sz="2600" b="1" dirty="0">
                <a:solidFill>
                  <a:schemeClr val="bg1"/>
                </a:solidFill>
                <a:latin typeface="Lato" charset="0"/>
                <a:ea typeface="Lato" charset="0"/>
                <a:cs typeface="Lato" charset="0"/>
              </a:rPr>
              <a:t>ETUDE DISPONIBLE</a:t>
            </a:r>
            <a:endParaRPr lang="fr-FR" sz="2600" dirty="0">
              <a:solidFill>
                <a:schemeClr val="bg1"/>
              </a:solidFill>
              <a:latin typeface="Lato" charset="0"/>
              <a:ea typeface="Lato" charset="0"/>
              <a:cs typeface="Lato" charset="0"/>
            </a:endParaRPr>
          </a:p>
        </p:txBody>
      </p:sp>
      <p:pic>
        <p:nvPicPr>
          <p:cNvPr id="7" name="Graphique 6" descr="Flèche : courbe légère">
            <a:extLst>
              <a:ext uri="{FF2B5EF4-FFF2-40B4-BE49-F238E27FC236}">
                <a16:creationId xmlns="" xmlns:a16="http://schemas.microsoft.com/office/drawing/2014/main" id="{D1889DF4-6DA3-47DF-AB6C-2C273B979F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58446" y="4913226"/>
            <a:ext cx="914400" cy="914400"/>
          </a:xfrm>
          <a:prstGeom prst="rect">
            <a:avLst/>
          </a:prstGeom>
        </p:spPr>
      </p:pic>
    </p:spTree>
    <p:extLst>
      <p:ext uri="{BB962C8B-B14F-4D97-AF65-F5344CB8AC3E}">
        <p14:creationId xmlns:p14="http://schemas.microsoft.com/office/powerpoint/2010/main" val="50919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 xmlns:a16="http://schemas.microsoft.com/office/drawing/2014/main" id="{341F6C61-02D6-4385-B49B-9D4E70DD4A9A}"/>
              </a:ext>
            </a:extLst>
          </p:cNvPr>
          <p:cNvGrpSpPr/>
          <p:nvPr/>
        </p:nvGrpSpPr>
        <p:grpSpPr>
          <a:xfrm>
            <a:off x="1441812" y="620688"/>
            <a:ext cx="1800200" cy="2868260"/>
            <a:chOff x="1115616" y="558205"/>
            <a:chExt cx="1800200" cy="286826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5383" y="558205"/>
              <a:ext cx="1500666" cy="171866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2334094"/>
              <a:ext cx="1800200" cy="1092371"/>
            </a:xfrm>
            <a:prstGeom prst="rect">
              <a:avLst/>
            </a:prstGeom>
          </p:spPr>
        </p:pic>
      </p:grpSp>
      <p:sp>
        <p:nvSpPr>
          <p:cNvPr id="9" name="Rectangle 8"/>
          <p:cNvSpPr/>
          <p:nvPr/>
        </p:nvSpPr>
        <p:spPr>
          <a:xfrm>
            <a:off x="179512" y="3864306"/>
            <a:ext cx="4324801" cy="1938992"/>
          </a:xfrm>
          <a:prstGeom prst="rect">
            <a:avLst/>
          </a:prstGeom>
        </p:spPr>
        <p:txBody>
          <a:bodyPr wrap="square">
            <a:spAutoFit/>
          </a:bodyPr>
          <a:lstStyle/>
          <a:p>
            <a:r>
              <a:rPr lang="fr-FR" sz="4000" dirty="0">
                <a:solidFill>
                  <a:schemeClr val="bg1"/>
                </a:solidFill>
                <a:latin typeface="Myriad Pro" pitchFamily="34" charset="0"/>
              </a:rPr>
              <a:t>Alexandre Banach</a:t>
            </a:r>
          </a:p>
          <a:p>
            <a:r>
              <a:rPr lang="fr-FR" sz="2000" dirty="0">
                <a:solidFill>
                  <a:schemeClr val="bg1"/>
                </a:solidFill>
                <a:latin typeface="Myriad Pro" pitchFamily="34" charset="0"/>
              </a:rPr>
              <a:t>Responsable Etudes et Communautés</a:t>
            </a:r>
          </a:p>
          <a:p>
            <a:endParaRPr lang="fr-FR" sz="2000" dirty="0">
              <a:solidFill>
                <a:schemeClr val="bg1"/>
              </a:solidFill>
              <a:latin typeface="Myriad Pro" pitchFamily="34" charset="0"/>
            </a:endParaRPr>
          </a:p>
          <a:p>
            <a:r>
              <a:rPr lang="fr-FR" sz="2000" dirty="0">
                <a:solidFill>
                  <a:schemeClr val="bg1"/>
                </a:solidFill>
                <a:latin typeface="Myriad Pro" pitchFamily="34" charset="0"/>
              </a:rPr>
              <a:t>+33 (0)2 41 49 10 03</a:t>
            </a:r>
          </a:p>
          <a:p>
            <a:r>
              <a:rPr lang="fr-FR" sz="2000" dirty="0">
                <a:solidFill>
                  <a:schemeClr val="bg1"/>
                </a:solidFill>
                <a:latin typeface="Myriad Pro" pitchFamily="34" charset="0"/>
              </a:rPr>
              <a:t>+33 (0)6 48 09 19 72</a:t>
            </a:r>
          </a:p>
        </p:txBody>
      </p:sp>
      <p:sp>
        <p:nvSpPr>
          <p:cNvPr id="10" name="Rectangle 9">
            <a:extLst>
              <a:ext uri="{FF2B5EF4-FFF2-40B4-BE49-F238E27FC236}">
                <a16:creationId xmlns="" xmlns:a16="http://schemas.microsoft.com/office/drawing/2014/main" id="{72E9EA04-7ECE-4264-AEDA-FFD6CEEDE66A}"/>
              </a:ext>
            </a:extLst>
          </p:cNvPr>
          <p:cNvSpPr/>
          <p:nvPr/>
        </p:nvSpPr>
        <p:spPr>
          <a:xfrm>
            <a:off x="4801930" y="3864306"/>
            <a:ext cx="4324801" cy="1631216"/>
          </a:xfrm>
          <a:prstGeom prst="rect">
            <a:avLst/>
          </a:prstGeom>
        </p:spPr>
        <p:txBody>
          <a:bodyPr wrap="square">
            <a:spAutoFit/>
          </a:bodyPr>
          <a:lstStyle/>
          <a:p>
            <a:pPr algn="ctr"/>
            <a:r>
              <a:rPr lang="fr-FR" sz="4000" dirty="0" smtClean="0">
                <a:solidFill>
                  <a:schemeClr val="bg1"/>
                </a:solidFill>
                <a:latin typeface="Lato" charset="0"/>
                <a:ea typeface="Lato" charset="0"/>
                <a:cs typeface="Lato" charset="0"/>
              </a:rPr>
              <a:t>Adrien Petit</a:t>
            </a:r>
          </a:p>
          <a:p>
            <a:pPr algn="ctr"/>
            <a:r>
              <a:rPr lang="fr-FR" sz="2000" dirty="0" smtClean="0">
                <a:solidFill>
                  <a:schemeClr val="bg1"/>
                </a:solidFill>
                <a:latin typeface="Lato" charset="0"/>
                <a:ea typeface="Lato" charset="0"/>
                <a:cs typeface="Lato" charset="0"/>
              </a:rPr>
              <a:t>Directeur</a:t>
            </a:r>
            <a:endParaRPr lang="fr-FR" sz="2000" dirty="0">
              <a:solidFill>
                <a:schemeClr val="bg1"/>
              </a:solidFill>
              <a:latin typeface="Lato" charset="0"/>
              <a:ea typeface="Lato" charset="0"/>
              <a:cs typeface="Lato" charset="0"/>
            </a:endParaRPr>
          </a:p>
          <a:p>
            <a:pPr algn="ctr"/>
            <a:endParaRPr lang="fr-FR" sz="2000" dirty="0">
              <a:solidFill>
                <a:schemeClr val="bg1"/>
              </a:solidFill>
              <a:latin typeface="Lato" charset="0"/>
              <a:ea typeface="Lato" charset="0"/>
              <a:cs typeface="Lato" charset="0"/>
            </a:endParaRPr>
          </a:p>
          <a:p>
            <a:pPr algn="ctr"/>
            <a:r>
              <a:rPr lang="fr-FR" sz="2000" smtClean="0">
                <a:solidFill>
                  <a:schemeClr val="bg1"/>
                </a:solidFill>
                <a:latin typeface="Lato" charset="0"/>
                <a:ea typeface="Lato" charset="0"/>
                <a:cs typeface="Lato" charset="0"/>
              </a:rPr>
              <a:t>apetit@cluster-bio.com</a:t>
            </a:r>
            <a:endParaRPr lang="fr-FR" sz="2000" dirty="0">
              <a:solidFill>
                <a:schemeClr val="bg1"/>
              </a:solidFill>
              <a:latin typeface="Lato" charset="0"/>
              <a:ea typeface="Lato" charset="0"/>
              <a:cs typeface="Lato"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658" y="1137799"/>
            <a:ext cx="4469432" cy="1804963"/>
          </a:xfrm>
          <a:prstGeom prst="rect">
            <a:avLst/>
          </a:prstGeom>
        </p:spPr>
      </p:pic>
    </p:spTree>
    <p:extLst>
      <p:ext uri="{BB962C8B-B14F-4D97-AF65-F5344CB8AC3E}">
        <p14:creationId xmlns:p14="http://schemas.microsoft.com/office/powerpoint/2010/main" val="1699308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pPr defTabSz="913755"/>
            <a:r>
              <a:rPr lang="fr-FR" sz="2600" dirty="0">
                <a:solidFill>
                  <a:prstClr val="white"/>
                </a:solidFill>
                <a:latin typeface="Lato" charset="0"/>
                <a:ea typeface="Lato" charset="0"/>
                <a:cs typeface="Lato" charset="0"/>
              </a:rPr>
              <a:t>Le Bio chez les 18-24 ans en 2030</a:t>
            </a:r>
          </a:p>
        </p:txBody>
      </p:sp>
      <p:sp>
        <p:nvSpPr>
          <p:cNvPr id="6" name="Rectangle 5"/>
          <p:cNvSpPr/>
          <p:nvPr/>
        </p:nvSpPr>
        <p:spPr>
          <a:xfrm>
            <a:off x="431540" y="980728"/>
            <a:ext cx="8280920" cy="4955203"/>
          </a:xfrm>
          <a:prstGeom prst="rect">
            <a:avLst/>
          </a:prstGeom>
          <a:solidFill>
            <a:srgbClr val="FFFFFF">
              <a:alpha val="74118"/>
            </a:srgbClr>
          </a:solidFill>
        </p:spPr>
        <p:txBody>
          <a:bodyPr wrap="square">
            <a:spAutoFit/>
          </a:bodyPr>
          <a:lstStyle/>
          <a:p>
            <a:pPr algn="just"/>
            <a:endParaRPr lang="fr-FR" sz="2000" dirty="0">
              <a:latin typeface="Lato Light" charset="0"/>
              <a:ea typeface="Lato Light" charset="0"/>
              <a:cs typeface="Lato Light" charset="0"/>
            </a:endParaRPr>
          </a:p>
          <a:p>
            <a:pPr algn="just"/>
            <a:r>
              <a:rPr lang="fr-FR" sz="2000" dirty="0">
                <a:latin typeface="Lato Light" charset="0"/>
                <a:ea typeface="Lato Light" charset="0"/>
                <a:cs typeface="Lato Light" charset="0"/>
              </a:rPr>
              <a:t>Aujourd’hui, les jeunes enfants sont sensibilisés très tôt aux questions environnementales. Ils grandissent dans un univers où le BIO est omniprésent dans les médias, par la multiplication des points de ventes, par la croissance de l’offre et dans son entrée dans les cantines… Ces générations « Z » et « Alpha », très connectées, seront consommatrices en 2030 avec de nouvelles valeurs environnementales, alimentaires et comportementales !</a:t>
            </a:r>
          </a:p>
          <a:p>
            <a:pPr algn="just"/>
            <a:endParaRPr lang="fr-FR" sz="2000" dirty="0">
              <a:latin typeface="Lato Light" charset="0"/>
              <a:ea typeface="Lato Light" charset="0"/>
              <a:cs typeface="Lato Light" charset="0"/>
            </a:endParaRPr>
          </a:p>
          <a:p>
            <a:pPr algn="just"/>
            <a:endParaRPr lang="fr-FR" sz="2000" dirty="0">
              <a:latin typeface="Lato Light" charset="0"/>
              <a:ea typeface="Lato Light" charset="0"/>
              <a:cs typeface="Lato Light" charset="0"/>
            </a:endParaRPr>
          </a:p>
          <a:p>
            <a:pPr algn="just"/>
            <a:r>
              <a:rPr lang="fr-FR" sz="2000" dirty="0">
                <a:latin typeface="Lato Light" charset="0"/>
                <a:ea typeface="Lato Light" charset="0"/>
                <a:cs typeface="Lato Light" charset="0"/>
              </a:rPr>
              <a:t>Dans cette perspective, le Cluster BIO et Nova CHILD ont réalisé une étude qui permettra de mieux appréhender les logiques de marché, les enjeux sociétaux et la trace mémorielle qui imprègne jour après jour les esprits de nos enfants de 7 à 14 ans.</a:t>
            </a:r>
            <a:r>
              <a:rPr lang="fr-FR" dirty="0">
                <a:latin typeface="Lato Light" charset="0"/>
                <a:ea typeface="Lato Light" charset="0"/>
                <a:cs typeface="Lato Light" charset="0"/>
              </a:rPr>
              <a:t>  </a:t>
            </a:r>
            <a:endParaRPr lang="fr-FR" dirty="0">
              <a:solidFill>
                <a:srgbClr val="FF0000"/>
              </a:solidFill>
              <a:latin typeface="Lato Light" charset="0"/>
              <a:ea typeface="Lato Light" charset="0"/>
              <a:cs typeface="Lato Light" charset="0"/>
            </a:endParaRPr>
          </a:p>
          <a:p>
            <a:pPr marL="3175" indent="-3175" algn="just"/>
            <a:endParaRPr lang="fr-FR" dirty="0">
              <a:latin typeface="Lato Light" charset="0"/>
              <a:ea typeface="Lato Light" charset="0"/>
              <a:cs typeface="Lato Light" charset="0"/>
            </a:endParaRPr>
          </a:p>
          <a:p>
            <a:pPr marL="3175" indent="-3175" algn="just"/>
            <a:endParaRPr lang="fr-FR" dirty="0">
              <a:latin typeface="Lato Light" charset="0"/>
              <a:ea typeface="Lato Light" charset="0"/>
              <a:cs typeface="Lato Light" charset="0"/>
            </a:endParaRPr>
          </a:p>
        </p:txBody>
      </p:sp>
    </p:spTree>
    <p:extLst>
      <p:ext uri="{BB962C8B-B14F-4D97-AF65-F5344CB8AC3E}">
        <p14:creationId xmlns:p14="http://schemas.microsoft.com/office/powerpoint/2010/main" val="2869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979713" y="332658"/>
            <a:ext cx="9051457" cy="573331"/>
          </a:xfrm>
          <a:prstGeom prst="rect">
            <a:avLst/>
          </a:prstGeom>
          <a:noFill/>
        </p:spPr>
        <p:txBody>
          <a:bodyPr wrap="square" lIns="80105" tIns="40053" rIns="80105" bIns="40053" rtlCol="0">
            <a:spAutoFit/>
          </a:bodyPr>
          <a:lstStyle/>
          <a:p>
            <a:r>
              <a:rPr lang="fr-FR" sz="3200" cap="all" dirty="0">
                <a:solidFill>
                  <a:schemeClr val="bg1"/>
                </a:solidFill>
                <a:latin typeface="Lato" charset="0"/>
                <a:ea typeface="Lato" charset="0"/>
                <a:cs typeface="Lato" charset="0"/>
              </a:rPr>
              <a:t>Les objectifs de l’étude</a:t>
            </a:r>
          </a:p>
        </p:txBody>
      </p:sp>
      <p:sp>
        <p:nvSpPr>
          <p:cNvPr id="2" name="Rectangle 1"/>
          <p:cNvSpPr/>
          <p:nvPr/>
        </p:nvSpPr>
        <p:spPr>
          <a:xfrm>
            <a:off x="2123728" y="1190358"/>
            <a:ext cx="6984776" cy="4154984"/>
          </a:xfrm>
          <a:prstGeom prst="rect">
            <a:avLst/>
          </a:prstGeom>
        </p:spPr>
        <p:txBody>
          <a:bodyPr wrap="square">
            <a:spAutoFit/>
          </a:bodyPr>
          <a:lstStyle/>
          <a:p>
            <a:pPr marL="457200" indent="-457200">
              <a:lnSpc>
                <a:spcPct val="150000"/>
              </a:lnSpc>
              <a:buFont typeface="Wingdings" panose="05000000000000000000" pitchFamily="2" charset="2"/>
              <a:buChar char="§"/>
            </a:pPr>
            <a:r>
              <a:rPr lang="fr-FR" sz="2000" b="1" dirty="0">
                <a:solidFill>
                  <a:schemeClr val="bg1"/>
                </a:solidFill>
                <a:latin typeface="Lato" charset="0"/>
                <a:ea typeface="Lato" charset="0"/>
                <a:cs typeface="Lato" charset="0"/>
              </a:rPr>
              <a:t>Comprendre la perception et la connaissance des 7-14 ans </a:t>
            </a:r>
            <a:r>
              <a:rPr lang="fr-FR" sz="2000" dirty="0">
                <a:solidFill>
                  <a:schemeClr val="bg1"/>
                </a:solidFill>
                <a:latin typeface="Lato Light" charset="0"/>
                <a:ea typeface="Lato Light" charset="0"/>
                <a:cs typeface="Lato Light" charset="0"/>
              </a:rPr>
              <a:t>de l’univers des produits biologiques</a:t>
            </a:r>
          </a:p>
          <a:p>
            <a:pPr marL="457200" indent="-457200">
              <a:lnSpc>
                <a:spcPct val="150000"/>
              </a:lnSpc>
              <a:buFont typeface="Wingdings" panose="05000000000000000000" pitchFamily="2" charset="2"/>
              <a:buChar char="§"/>
            </a:pPr>
            <a:endParaRPr lang="fr-FR" sz="800" dirty="0">
              <a:solidFill>
                <a:schemeClr val="bg1"/>
              </a:solidFill>
              <a:latin typeface="Myriad Pro" pitchFamily="34" charset="0"/>
            </a:endParaRPr>
          </a:p>
          <a:p>
            <a:pPr marL="457200" indent="-457200">
              <a:lnSpc>
                <a:spcPct val="150000"/>
              </a:lnSpc>
              <a:buFont typeface="Wingdings" panose="05000000000000000000" pitchFamily="2" charset="2"/>
              <a:buChar char="§"/>
            </a:pPr>
            <a:r>
              <a:rPr lang="fr-FR" sz="2000" b="1" dirty="0">
                <a:solidFill>
                  <a:schemeClr val="bg1"/>
                </a:solidFill>
                <a:latin typeface="Lato" charset="0"/>
                <a:ea typeface="Lato" charset="0"/>
                <a:cs typeface="Lato" charset="0"/>
              </a:rPr>
              <a:t>Identifier les usages et comportements de 7-14 ans concernant les produits biologiques et les points de vente associés</a:t>
            </a:r>
          </a:p>
          <a:p>
            <a:pPr marL="457200" indent="-457200">
              <a:lnSpc>
                <a:spcPct val="150000"/>
              </a:lnSpc>
              <a:buFont typeface="Wingdings" panose="05000000000000000000" pitchFamily="2" charset="2"/>
              <a:buChar char="§"/>
            </a:pPr>
            <a:endParaRPr lang="fr-FR" sz="800" dirty="0">
              <a:solidFill>
                <a:schemeClr val="bg1"/>
              </a:solidFill>
              <a:latin typeface="Myriad Pro" pitchFamily="34" charset="0"/>
            </a:endParaRPr>
          </a:p>
          <a:p>
            <a:pPr marL="457200" indent="-457200">
              <a:lnSpc>
                <a:spcPct val="150000"/>
              </a:lnSpc>
              <a:buFont typeface="Wingdings" panose="05000000000000000000" pitchFamily="2" charset="2"/>
              <a:buChar char="§"/>
            </a:pPr>
            <a:r>
              <a:rPr lang="fr-FR" sz="2000" b="1" dirty="0">
                <a:solidFill>
                  <a:schemeClr val="bg1"/>
                </a:solidFill>
                <a:latin typeface="Lato" charset="0"/>
                <a:ea typeface="Lato" charset="0"/>
                <a:cs typeface="Lato" charset="0"/>
              </a:rPr>
              <a:t>Mesurer l’attachement </a:t>
            </a:r>
            <a:r>
              <a:rPr lang="fr-FR" sz="2000" dirty="0">
                <a:solidFill>
                  <a:schemeClr val="bg1"/>
                </a:solidFill>
                <a:latin typeface="Lato Light" charset="0"/>
                <a:ea typeface="Lato Light" charset="0"/>
                <a:cs typeface="Lato Light" charset="0"/>
              </a:rPr>
              <a:t>des 7-14 ans envers le / la BIO afin de définir la trace mémorielle qu’ils conserveront plus tard de cette consommation</a:t>
            </a:r>
          </a:p>
        </p:txBody>
      </p:sp>
    </p:spTree>
    <p:extLst>
      <p:ext uri="{BB962C8B-B14F-4D97-AF65-F5344CB8AC3E}">
        <p14:creationId xmlns:p14="http://schemas.microsoft.com/office/powerpoint/2010/main" val="25068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0206958-EE6D-4A6F-878B-92B31F701EA4}"/>
              </a:ext>
            </a:extLst>
          </p:cNvPr>
          <p:cNvSpPr/>
          <p:nvPr/>
        </p:nvSpPr>
        <p:spPr>
          <a:xfrm>
            <a:off x="840953" y="1857018"/>
            <a:ext cx="3389198" cy="707886"/>
          </a:xfrm>
          <a:prstGeom prst="rect">
            <a:avLst/>
          </a:prstGeom>
        </p:spPr>
        <p:txBody>
          <a:bodyPr wrap="none">
            <a:spAutoFit/>
          </a:bodyPr>
          <a:lstStyle/>
          <a:p>
            <a:pPr algn="just"/>
            <a:r>
              <a:rPr lang="fr-FR" sz="4000" dirty="0">
                <a:solidFill>
                  <a:schemeClr val="bg1">
                    <a:lumMod val="65000"/>
                  </a:schemeClr>
                </a:solidFill>
                <a:latin typeface="Lato" charset="0"/>
                <a:ea typeface="Lato" charset="0"/>
                <a:cs typeface="Lato" charset="0"/>
              </a:rPr>
              <a:t>QUALITATIVE</a:t>
            </a:r>
          </a:p>
        </p:txBody>
      </p:sp>
      <p:sp>
        <p:nvSpPr>
          <p:cNvPr id="3" name="ZoneTexte 2">
            <a:extLst>
              <a:ext uri="{FF2B5EF4-FFF2-40B4-BE49-F238E27FC236}">
                <a16:creationId xmlns="" xmlns:a16="http://schemas.microsoft.com/office/drawing/2014/main" id="{DDF40B29-784E-4B7D-896A-9551718E2DD9}"/>
              </a:ext>
            </a:extLst>
          </p:cNvPr>
          <p:cNvSpPr txBox="1"/>
          <p:nvPr/>
        </p:nvSpPr>
        <p:spPr>
          <a:xfrm>
            <a:off x="323528" y="920914"/>
            <a:ext cx="10009112" cy="584775"/>
          </a:xfrm>
          <a:prstGeom prst="rect">
            <a:avLst/>
          </a:prstGeom>
          <a:noFill/>
        </p:spPr>
        <p:txBody>
          <a:bodyPr wrap="square" rtlCol="0">
            <a:spAutoFit/>
          </a:bodyPr>
          <a:lstStyle/>
          <a:p>
            <a:r>
              <a:rPr lang="fr-FR" sz="3200" dirty="0">
                <a:solidFill>
                  <a:srgbClr val="89BC3F"/>
                </a:solidFill>
                <a:latin typeface="Lato" charset="0"/>
                <a:ea typeface="Lato" charset="0"/>
                <a:cs typeface="Lato" charset="0"/>
              </a:rPr>
              <a:t>3 MÉTHODOLOGIES COMPLÉMENTAIRES</a:t>
            </a:r>
          </a:p>
        </p:txBody>
      </p:sp>
      <p:sp>
        <p:nvSpPr>
          <p:cNvPr id="8" name="Rectangle 7">
            <a:extLst>
              <a:ext uri="{FF2B5EF4-FFF2-40B4-BE49-F238E27FC236}">
                <a16:creationId xmlns="" xmlns:a16="http://schemas.microsoft.com/office/drawing/2014/main" id="{82F4D6CE-AE8F-4FE1-B453-45D2DE8B998B}"/>
              </a:ext>
            </a:extLst>
          </p:cNvPr>
          <p:cNvSpPr/>
          <p:nvPr/>
        </p:nvSpPr>
        <p:spPr>
          <a:xfrm>
            <a:off x="1187020" y="3284984"/>
            <a:ext cx="3820405" cy="707886"/>
          </a:xfrm>
          <a:prstGeom prst="rect">
            <a:avLst/>
          </a:prstGeom>
        </p:spPr>
        <p:txBody>
          <a:bodyPr wrap="none">
            <a:spAutoFit/>
          </a:bodyPr>
          <a:lstStyle/>
          <a:p>
            <a:pPr algn="just"/>
            <a:r>
              <a:rPr lang="fr-FR" sz="4000" dirty="0">
                <a:latin typeface="Lato" charset="0"/>
                <a:ea typeface="Lato" charset="0"/>
                <a:cs typeface="Lato" charset="0"/>
              </a:rPr>
              <a:t>QUANTITATIVE</a:t>
            </a:r>
          </a:p>
        </p:txBody>
      </p:sp>
      <p:sp>
        <p:nvSpPr>
          <p:cNvPr id="9" name="Rectangle 8">
            <a:extLst>
              <a:ext uri="{FF2B5EF4-FFF2-40B4-BE49-F238E27FC236}">
                <a16:creationId xmlns="" xmlns:a16="http://schemas.microsoft.com/office/drawing/2014/main" id="{18175E14-4DF7-47C0-A788-2E6D3B77C730}"/>
              </a:ext>
            </a:extLst>
          </p:cNvPr>
          <p:cNvSpPr/>
          <p:nvPr/>
        </p:nvSpPr>
        <p:spPr>
          <a:xfrm>
            <a:off x="1755839" y="4509120"/>
            <a:ext cx="4947188" cy="707886"/>
          </a:xfrm>
          <a:prstGeom prst="rect">
            <a:avLst/>
          </a:prstGeom>
        </p:spPr>
        <p:txBody>
          <a:bodyPr wrap="none">
            <a:spAutoFit/>
          </a:bodyPr>
          <a:lstStyle/>
          <a:p>
            <a:pPr algn="just"/>
            <a:r>
              <a:rPr lang="fr-FR" sz="4000" dirty="0">
                <a:solidFill>
                  <a:schemeClr val="accent3">
                    <a:lumMod val="60000"/>
                    <a:lumOff val="40000"/>
                  </a:schemeClr>
                </a:solidFill>
                <a:latin typeface="Lato" charset="0"/>
                <a:ea typeface="Lato" charset="0"/>
                <a:cs typeface="Lato" charset="0"/>
              </a:rPr>
              <a:t>ETHNOGRAPHIQUE</a:t>
            </a:r>
          </a:p>
        </p:txBody>
      </p:sp>
      <p:pic>
        <p:nvPicPr>
          <p:cNvPr id="10" name="Graphique 9" descr="Flèche : courbe légère">
            <a:extLst>
              <a:ext uri="{FF2B5EF4-FFF2-40B4-BE49-F238E27FC236}">
                <a16:creationId xmlns="" xmlns:a16="http://schemas.microsoft.com/office/drawing/2014/main" id="{7A285C70-7734-4D5F-81A7-220039D26D01}"/>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259632" y="2620652"/>
            <a:ext cx="520316" cy="520316"/>
          </a:xfrm>
          <a:prstGeom prst="rect">
            <a:avLst/>
          </a:prstGeom>
        </p:spPr>
      </p:pic>
      <p:sp>
        <p:nvSpPr>
          <p:cNvPr id="11" name="Rectangle 10">
            <a:extLst>
              <a:ext uri="{FF2B5EF4-FFF2-40B4-BE49-F238E27FC236}">
                <a16:creationId xmlns="" xmlns:a16="http://schemas.microsoft.com/office/drawing/2014/main" id="{71E1717E-5D97-4EEA-9E9D-31A5FC082099}"/>
              </a:ext>
            </a:extLst>
          </p:cNvPr>
          <p:cNvSpPr/>
          <p:nvPr/>
        </p:nvSpPr>
        <p:spPr>
          <a:xfrm>
            <a:off x="1772704" y="2521362"/>
            <a:ext cx="7176580" cy="707886"/>
          </a:xfrm>
          <a:prstGeom prst="rect">
            <a:avLst/>
          </a:prstGeom>
        </p:spPr>
        <p:txBody>
          <a:bodyPr wrap="none">
            <a:spAutoFit/>
          </a:bodyPr>
          <a:lstStyle/>
          <a:p>
            <a:r>
              <a:rPr lang="fr-FR" sz="2000" dirty="0">
                <a:solidFill>
                  <a:schemeClr val="bg1">
                    <a:lumMod val="65000"/>
                  </a:schemeClr>
                </a:solidFill>
                <a:latin typeface="Lato Light" charset="0"/>
                <a:ea typeface="Lato Light" charset="0"/>
                <a:cs typeface="Lato Light" charset="0"/>
              </a:rPr>
              <a:t>78 enfants entre 7 et 14 ans interrogés en Focus Group à Paris,</a:t>
            </a:r>
          </a:p>
          <a:p>
            <a:r>
              <a:rPr lang="fr-FR" sz="2000" dirty="0">
                <a:solidFill>
                  <a:schemeClr val="bg1">
                    <a:lumMod val="65000"/>
                  </a:schemeClr>
                </a:solidFill>
                <a:latin typeface="Lato Light" charset="0"/>
                <a:ea typeface="Lato Light" charset="0"/>
                <a:cs typeface="Lato Light" charset="0"/>
              </a:rPr>
              <a:t>Cholet, Lille et Lyon </a:t>
            </a:r>
          </a:p>
        </p:txBody>
      </p:sp>
      <p:pic>
        <p:nvPicPr>
          <p:cNvPr id="13" name="Graphique 12" descr="Flèche : courbe légère">
            <a:extLst>
              <a:ext uri="{FF2B5EF4-FFF2-40B4-BE49-F238E27FC236}">
                <a16:creationId xmlns="" xmlns:a16="http://schemas.microsoft.com/office/drawing/2014/main" id="{237D203F-D05E-476E-8163-9D8E2047B949}"/>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691680" y="3828516"/>
            <a:ext cx="520316" cy="520316"/>
          </a:xfrm>
          <a:prstGeom prst="rect">
            <a:avLst/>
          </a:prstGeom>
        </p:spPr>
      </p:pic>
      <p:sp>
        <p:nvSpPr>
          <p:cNvPr id="14" name="Rectangle 13">
            <a:extLst>
              <a:ext uri="{FF2B5EF4-FFF2-40B4-BE49-F238E27FC236}">
                <a16:creationId xmlns="" xmlns:a16="http://schemas.microsoft.com/office/drawing/2014/main" id="{EA8B16C9-0742-41AC-A8F7-CF4649A74881}"/>
              </a:ext>
            </a:extLst>
          </p:cNvPr>
          <p:cNvSpPr/>
          <p:nvPr/>
        </p:nvSpPr>
        <p:spPr>
          <a:xfrm>
            <a:off x="2167892" y="3873242"/>
            <a:ext cx="5787610" cy="400110"/>
          </a:xfrm>
          <a:prstGeom prst="rect">
            <a:avLst/>
          </a:prstGeom>
        </p:spPr>
        <p:txBody>
          <a:bodyPr wrap="none">
            <a:spAutoFit/>
          </a:bodyPr>
          <a:lstStyle/>
          <a:p>
            <a:r>
              <a:rPr lang="fr-FR" sz="2000" dirty="0">
                <a:latin typeface="Lato Light" charset="0"/>
                <a:ea typeface="Lato Light" charset="0"/>
                <a:cs typeface="Lato Light" charset="0"/>
              </a:rPr>
              <a:t>554 binômes parents-enfants interrogés en on-line</a:t>
            </a:r>
          </a:p>
        </p:txBody>
      </p:sp>
      <p:pic>
        <p:nvPicPr>
          <p:cNvPr id="15" name="Graphique 14" descr="Flèche : courbe légère">
            <a:extLst>
              <a:ext uri="{FF2B5EF4-FFF2-40B4-BE49-F238E27FC236}">
                <a16:creationId xmlns="" xmlns:a16="http://schemas.microsoft.com/office/drawing/2014/main" id="{DD70C7CD-FCB2-4EE2-AA06-144DA4649088}"/>
              </a:ext>
            </a:extLst>
          </p:cNvPr>
          <p:cNvPicPr>
            <a:picLocks noChangeAspect="1"/>
          </p:cNvPicPr>
          <p:nvPr/>
        </p:nvPicPr>
        <p:blipFill>
          <a:blip r:embed="rId9" cstate="email">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339752" y="5284948"/>
            <a:ext cx="520316" cy="520316"/>
          </a:xfrm>
          <a:prstGeom prst="rect">
            <a:avLst/>
          </a:prstGeom>
        </p:spPr>
      </p:pic>
      <p:sp>
        <p:nvSpPr>
          <p:cNvPr id="16" name="Rectangle 15">
            <a:extLst>
              <a:ext uri="{FF2B5EF4-FFF2-40B4-BE49-F238E27FC236}">
                <a16:creationId xmlns="" xmlns:a16="http://schemas.microsoft.com/office/drawing/2014/main" id="{5F4E26F0-391C-443B-B271-4ED8E9D8BBA8}"/>
              </a:ext>
            </a:extLst>
          </p:cNvPr>
          <p:cNvSpPr/>
          <p:nvPr/>
        </p:nvSpPr>
        <p:spPr>
          <a:xfrm>
            <a:off x="2876146" y="5185658"/>
            <a:ext cx="5780300" cy="707886"/>
          </a:xfrm>
          <a:prstGeom prst="rect">
            <a:avLst/>
          </a:prstGeom>
        </p:spPr>
        <p:txBody>
          <a:bodyPr wrap="none">
            <a:spAutoFit/>
          </a:bodyPr>
          <a:lstStyle/>
          <a:p>
            <a:r>
              <a:rPr lang="fr-FR" sz="2000" dirty="0">
                <a:solidFill>
                  <a:schemeClr val="accent3">
                    <a:lumMod val="60000"/>
                    <a:lumOff val="40000"/>
                  </a:schemeClr>
                </a:solidFill>
                <a:latin typeface="Lato Light" charset="0"/>
                <a:ea typeface="Lato Light" charset="0"/>
                <a:cs typeface="Lato Light" charset="0"/>
              </a:rPr>
              <a:t>165 observations et 45 entretiens de familles </a:t>
            </a:r>
          </a:p>
          <a:p>
            <a:r>
              <a:rPr lang="fr-FR" sz="2000" dirty="0">
                <a:solidFill>
                  <a:schemeClr val="accent3">
                    <a:lumMod val="60000"/>
                    <a:lumOff val="40000"/>
                  </a:schemeClr>
                </a:solidFill>
                <a:latin typeface="Lato Light" charset="0"/>
                <a:ea typeface="Lato Light" charset="0"/>
                <a:cs typeface="Lato Light" charset="0"/>
              </a:rPr>
              <a:t>sur 2 points de ventes ( 1 spécialisé Bio et 1 GMS) </a:t>
            </a:r>
          </a:p>
        </p:txBody>
      </p:sp>
      <p:sp>
        <p:nvSpPr>
          <p:cNvPr id="17" name="ZoneTexte 16"/>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Lato" charset="0"/>
                <a:ea typeface="Lato" charset="0"/>
                <a:cs typeface="Lato" charset="0"/>
              </a:rPr>
              <a:t>Méthodologie de l’étude</a:t>
            </a:r>
          </a:p>
        </p:txBody>
      </p:sp>
    </p:spTree>
    <p:extLst>
      <p:ext uri="{BB962C8B-B14F-4D97-AF65-F5344CB8AC3E}">
        <p14:creationId xmlns:p14="http://schemas.microsoft.com/office/powerpoint/2010/main" val="195202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03" y="1268760"/>
            <a:ext cx="9051457" cy="1354217"/>
          </a:xfrm>
          <a:prstGeom prst="rect">
            <a:avLst/>
          </a:prstGeom>
        </p:spPr>
        <p:txBody>
          <a:bodyPr wrap="square">
            <a:spAutoFit/>
          </a:bodyPr>
          <a:lstStyle/>
          <a:p>
            <a:pPr algn="just"/>
            <a:endParaRPr lang="fr-FR" dirty="0">
              <a:latin typeface="Lato Light" charset="0"/>
              <a:ea typeface="Lato Light" charset="0"/>
              <a:cs typeface="Lato Light" charset="0"/>
            </a:endParaRPr>
          </a:p>
          <a:p>
            <a:pPr algn="just">
              <a:spcBef>
                <a:spcPts val="1200"/>
              </a:spcBef>
            </a:pPr>
            <a:r>
              <a:rPr lang="fr-FR" dirty="0">
                <a:latin typeface="Lato Light" charset="0"/>
                <a:ea typeface="Lato Light" charset="0"/>
                <a:cs typeface="Lato Light" charset="0"/>
              </a:rPr>
              <a:t>Nova CHILD a réalisé 16 focus groups de 3 à 7 enfants, soit un total de </a:t>
            </a:r>
            <a:r>
              <a:rPr lang="fr-FR" b="1" dirty="0">
                <a:solidFill>
                  <a:srgbClr val="89BC3F"/>
                </a:solidFill>
                <a:latin typeface="Lato" charset="0"/>
                <a:ea typeface="Lato" charset="0"/>
                <a:cs typeface="Lato" charset="0"/>
              </a:rPr>
              <a:t>78 enfants </a:t>
            </a:r>
            <a:r>
              <a:rPr lang="fr-FR" dirty="0">
                <a:latin typeface="Lato Light" charset="0"/>
                <a:ea typeface="Lato Light" charset="0"/>
                <a:cs typeface="Lato Light" charset="0"/>
              </a:rPr>
              <a:t>interrogés. Les réunions se sont déroulées sous forme d’ateliers ludiques afin d’obtenir des réponses spontanées de la part des enfants. </a:t>
            </a:r>
          </a:p>
        </p:txBody>
      </p:sp>
      <p:pic>
        <p:nvPicPr>
          <p:cNvPr id="8" name="Image 7" descr="Une image contenant table, personne, intérieur, mur&#10;&#10;Description générée avec un niveau de confiance très élevé">
            <a:extLst>
              <a:ext uri="{FF2B5EF4-FFF2-40B4-BE49-F238E27FC236}">
                <a16:creationId xmlns="" xmlns:a16="http://schemas.microsoft.com/office/drawing/2014/main" id="{B6793311-B864-45BE-B446-04C5317104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3140968"/>
            <a:ext cx="3681090" cy="24482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ectangle 9">
            <a:extLst>
              <a:ext uri="{FF2B5EF4-FFF2-40B4-BE49-F238E27FC236}">
                <a16:creationId xmlns="" xmlns:a16="http://schemas.microsoft.com/office/drawing/2014/main" id="{0E0E1D7D-3E8F-4D05-A541-ED119FD62CC3}"/>
              </a:ext>
            </a:extLst>
          </p:cNvPr>
          <p:cNvSpPr/>
          <p:nvPr/>
        </p:nvSpPr>
        <p:spPr>
          <a:xfrm>
            <a:off x="92204" y="2708920"/>
            <a:ext cx="5262728" cy="4001095"/>
          </a:xfrm>
          <a:prstGeom prst="rect">
            <a:avLst/>
          </a:prstGeom>
        </p:spPr>
        <p:txBody>
          <a:bodyPr wrap="square">
            <a:spAutoFit/>
          </a:bodyPr>
          <a:lstStyle/>
          <a:p>
            <a:pPr algn="just">
              <a:spcBef>
                <a:spcPts val="1200"/>
              </a:spcBef>
            </a:pPr>
            <a:r>
              <a:rPr lang="fr-FR" dirty="0">
                <a:latin typeface="Lato Light" charset="0"/>
                <a:ea typeface="Lato Light" charset="0"/>
                <a:cs typeface="Lato Light" charset="0"/>
              </a:rPr>
              <a:t>Les ateliers se sont déroulés durant les </a:t>
            </a:r>
            <a:r>
              <a:rPr lang="fr-FR" b="1" dirty="0">
                <a:solidFill>
                  <a:srgbClr val="89BC3F"/>
                </a:solidFill>
                <a:latin typeface="Lato" charset="0"/>
                <a:ea typeface="Lato" charset="0"/>
                <a:cs typeface="Lato" charset="0"/>
              </a:rPr>
              <a:t>vacances scolaires de la Toussaint</a:t>
            </a:r>
            <a:r>
              <a:rPr lang="fr-FR" dirty="0">
                <a:solidFill>
                  <a:schemeClr val="accent3">
                    <a:lumMod val="75000"/>
                  </a:schemeClr>
                </a:solidFill>
                <a:latin typeface="Lato Light" charset="0"/>
                <a:ea typeface="Lato Light" charset="0"/>
                <a:cs typeface="Lato Light" charset="0"/>
              </a:rPr>
              <a:t> </a:t>
            </a:r>
            <a:r>
              <a:rPr lang="fr-FR" dirty="0">
                <a:latin typeface="Lato Light" charset="0"/>
                <a:ea typeface="Lato Light" charset="0"/>
                <a:cs typeface="Lato Light" charset="0"/>
              </a:rPr>
              <a:t>dans les villes de </a:t>
            </a:r>
            <a:r>
              <a:rPr lang="fr-FR" b="1" dirty="0">
                <a:solidFill>
                  <a:srgbClr val="89BC3F"/>
                </a:solidFill>
                <a:latin typeface="Lato" charset="0"/>
                <a:ea typeface="Lato" charset="0"/>
                <a:cs typeface="Lato" charset="0"/>
              </a:rPr>
              <a:t>Paris, Cholet, Lille et Lyon. </a:t>
            </a:r>
          </a:p>
          <a:p>
            <a:pPr algn="just">
              <a:spcBef>
                <a:spcPts val="1200"/>
              </a:spcBef>
            </a:pPr>
            <a:r>
              <a:rPr lang="fr-FR" dirty="0">
                <a:latin typeface="Lato Light" charset="0"/>
                <a:ea typeface="Lato Light" charset="0"/>
                <a:cs typeface="Lato Light" charset="0"/>
              </a:rPr>
              <a:t>Au sein de chaque ville, 4 réunions ont été organisées avec une répartition des enfants par tranches d’âge : 7/8 ans – 9/10 ans – 11/12 ans – 13/14 ans. </a:t>
            </a:r>
          </a:p>
          <a:p>
            <a:pPr algn="just">
              <a:spcBef>
                <a:spcPts val="1200"/>
              </a:spcBef>
            </a:pPr>
            <a:r>
              <a:rPr lang="fr-FR" dirty="0">
                <a:latin typeface="Lato Light" charset="0"/>
                <a:ea typeface="Lato Light" charset="0"/>
                <a:cs typeface="Lato Light" charset="0"/>
              </a:rPr>
              <a:t>L’échantillon a été construit de manière à disposer d’un panel composé d’enfants consommant des produits BIO quotidiennement, d’autres régulièrement, d’autres occasionnellement et d’autres ne consommant jamais de produits BIO.</a:t>
            </a:r>
          </a:p>
          <a:p>
            <a:pPr algn="just"/>
            <a:r>
              <a:rPr lang="fr-FR" dirty="0">
                <a:latin typeface="Lato Light" charset="0"/>
                <a:ea typeface="Lato Light" charset="0"/>
                <a:cs typeface="Lato Light" charset="0"/>
              </a:rPr>
              <a:t>  </a:t>
            </a:r>
            <a:endParaRPr lang="fr-FR" dirty="0">
              <a:solidFill>
                <a:srgbClr val="FF0000"/>
              </a:solidFill>
              <a:latin typeface="Lato Light" charset="0"/>
              <a:ea typeface="Lato Light" charset="0"/>
              <a:cs typeface="Lato Light" charset="0"/>
            </a:endParaRPr>
          </a:p>
        </p:txBody>
      </p:sp>
      <p:sp>
        <p:nvSpPr>
          <p:cNvPr id="12" name="Rectangle 11">
            <a:extLst>
              <a:ext uri="{FF2B5EF4-FFF2-40B4-BE49-F238E27FC236}">
                <a16:creationId xmlns="" xmlns:a16="http://schemas.microsoft.com/office/drawing/2014/main" id="{8CDFC217-26DE-4F17-AC3F-01E6FFC93C66}"/>
              </a:ext>
            </a:extLst>
          </p:cNvPr>
          <p:cNvSpPr/>
          <p:nvPr/>
        </p:nvSpPr>
        <p:spPr>
          <a:xfrm>
            <a:off x="2885531" y="736622"/>
            <a:ext cx="3311676" cy="707886"/>
          </a:xfrm>
          <a:prstGeom prst="rect">
            <a:avLst/>
          </a:prstGeom>
        </p:spPr>
        <p:txBody>
          <a:bodyPr wrap="none">
            <a:spAutoFit/>
          </a:bodyPr>
          <a:lstStyle/>
          <a:p>
            <a:pPr algn="just"/>
            <a:r>
              <a:rPr lang="fr-FR" sz="4000" dirty="0">
                <a:solidFill>
                  <a:srgbClr val="89BC3F"/>
                </a:solidFill>
                <a:latin typeface="Lato Light" charset="0"/>
                <a:ea typeface="Lato Light" charset="0"/>
                <a:cs typeface="Lato Light" charset="0"/>
              </a:rPr>
              <a:t>QUALITATIVE</a:t>
            </a:r>
          </a:p>
        </p:txBody>
      </p:sp>
      <p:sp>
        <p:nvSpPr>
          <p:cNvPr id="9" name="ZoneTexte 8"/>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Lato" charset="0"/>
                <a:ea typeface="Lato" charset="0"/>
                <a:cs typeface="Lato" charset="0"/>
              </a:rPr>
              <a:t>Méthodologie de l’étude</a:t>
            </a:r>
          </a:p>
        </p:txBody>
      </p:sp>
    </p:spTree>
    <p:extLst>
      <p:ext uri="{BB962C8B-B14F-4D97-AF65-F5344CB8AC3E}">
        <p14:creationId xmlns:p14="http://schemas.microsoft.com/office/powerpoint/2010/main" val="20175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F2BEF1F3-7E41-4813-BA01-E94A644233D2}"/>
              </a:ext>
            </a:extLst>
          </p:cNvPr>
          <p:cNvPicPr>
            <a:picLocks noChangeAspect="1"/>
          </p:cNvPicPr>
          <p:nvPr/>
        </p:nvPicPr>
        <p:blipFill>
          <a:blip r:embed="rId2" cstate="email">
            <a:duotone>
              <a:prstClr val="black"/>
              <a:srgbClr val="89BC3F">
                <a:tint val="45000"/>
                <a:satMod val="400000"/>
              </a:srgbClr>
            </a:duotone>
            <a:extLst>
              <a:ext uri="{BEBA8EAE-BF5A-486C-A8C5-ECC9F3942E4B}">
                <a14:imgProps xmlns:a14="http://schemas.microsoft.com/office/drawing/2010/main">
                  <a14:imgLayer r:embed="rId3">
                    <a14:imgEffect>
                      <a14:colorTemperature colorTemp="5448"/>
                    </a14:imgEffect>
                    <a14:imgEffect>
                      <a14:saturation sat="0"/>
                    </a14:imgEffect>
                  </a14:imgLayer>
                </a14:imgProps>
              </a:ext>
              <a:ext uri="{28A0092B-C50C-407E-A947-70E740481C1C}">
                <a14:useLocalDpi xmlns:a14="http://schemas.microsoft.com/office/drawing/2010/main"/>
              </a:ext>
            </a:extLst>
          </a:blip>
          <a:stretch>
            <a:fillRect/>
          </a:stretch>
        </p:blipFill>
        <p:spPr>
          <a:xfrm>
            <a:off x="1372347" y="1067621"/>
            <a:ext cx="5433041" cy="5433041"/>
          </a:xfrm>
          <a:prstGeom prst="rect">
            <a:avLst/>
          </a:prstGeom>
          <a:noFill/>
        </p:spPr>
      </p:pic>
      <p:pic>
        <p:nvPicPr>
          <p:cNvPr id="11" name="Graphique 10" descr="Ligne fléchée : légère courbe">
            <a:extLst>
              <a:ext uri="{FF2B5EF4-FFF2-40B4-BE49-F238E27FC236}">
                <a16:creationId xmlns="" xmlns:a16="http://schemas.microsoft.com/office/drawing/2014/main" id="{5F02A6BF-1DAD-4495-82DA-36DDB32041E6}"/>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41453" y="3928989"/>
            <a:ext cx="1512168" cy="1019808"/>
          </a:xfrm>
          <a:prstGeom prst="rect">
            <a:avLst/>
          </a:prstGeom>
        </p:spPr>
      </p:pic>
      <p:pic>
        <p:nvPicPr>
          <p:cNvPr id="13" name="Graphique 12" descr="Ligne fléchée : courbe dans le sens inverse des aiguilles d’une montre">
            <a:extLst>
              <a:ext uri="{FF2B5EF4-FFF2-40B4-BE49-F238E27FC236}">
                <a16:creationId xmlns="" xmlns:a16="http://schemas.microsoft.com/office/drawing/2014/main" id="{9769DAEB-11F8-4031-A284-16A35BC7E4C2}"/>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rot="18747977">
            <a:off x="3073550" y="904191"/>
            <a:ext cx="1326195" cy="924759"/>
          </a:xfrm>
          <a:prstGeom prst="rect">
            <a:avLst/>
          </a:prstGeom>
        </p:spPr>
      </p:pic>
      <p:pic>
        <p:nvPicPr>
          <p:cNvPr id="15" name="Graphique 14" descr="Ligne fléchée : courbe dans le sens des aiguilles d’une montre">
            <a:extLst>
              <a:ext uri="{FF2B5EF4-FFF2-40B4-BE49-F238E27FC236}">
                <a16:creationId xmlns="" xmlns:a16="http://schemas.microsoft.com/office/drawing/2014/main" id="{3B6D5D01-E12B-41D1-A87F-715798F78082}"/>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14790605">
            <a:off x="2081813" y="3294898"/>
            <a:ext cx="914400" cy="1480391"/>
          </a:xfrm>
          <a:prstGeom prst="rect">
            <a:avLst/>
          </a:prstGeom>
        </p:spPr>
      </p:pic>
      <p:pic>
        <p:nvPicPr>
          <p:cNvPr id="17" name="Graphique 16" descr="Ligne fléchée : courbe dans le sens des aiguilles d’une montre">
            <a:extLst>
              <a:ext uri="{FF2B5EF4-FFF2-40B4-BE49-F238E27FC236}">
                <a16:creationId xmlns="" xmlns:a16="http://schemas.microsoft.com/office/drawing/2014/main" id="{ECC0F63D-BC9A-4B24-A5D1-3EB2306659AD}"/>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3930598">
            <a:off x="4702543" y="1014070"/>
            <a:ext cx="851054" cy="2014778"/>
          </a:xfrm>
          <a:prstGeom prst="rect">
            <a:avLst/>
          </a:prstGeom>
        </p:spPr>
      </p:pic>
      <p:sp>
        <p:nvSpPr>
          <p:cNvPr id="18" name="Rectangle 17">
            <a:extLst>
              <a:ext uri="{FF2B5EF4-FFF2-40B4-BE49-F238E27FC236}">
                <a16:creationId xmlns="" xmlns:a16="http://schemas.microsoft.com/office/drawing/2014/main" id="{2CBDC83F-9959-4AE5-BF05-89AFDD1528ED}"/>
              </a:ext>
            </a:extLst>
          </p:cNvPr>
          <p:cNvSpPr/>
          <p:nvPr/>
        </p:nvSpPr>
        <p:spPr>
          <a:xfrm>
            <a:off x="5825700" y="1198752"/>
            <a:ext cx="2147832" cy="553998"/>
          </a:xfrm>
          <a:prstGeom prst="rect">
            <a:avLst/>
          </a:prstGeom>
        </p:spPr>
        <p:txBody>
          <a:bodyPr wrap="none">
            <a:spAutoFit/>
          </a:bodyPr>
          <a:lstStyle/>
          <a:p>
            <a:r>
              <a:rPr lang="fr-FR" sz="3000" b="1" dirty="0">
                <a:solidFill>
                  <a:srgbClr val="89BC3F"/>
                </a:solidFill>
                <a:latin typeface="Lato" charset="0"/>
                <a:ea typeface="Lato" charset="0"/>
                <a:cs typeface="Lato" charset="0"/>
              </a:rPr>
              <a:t>25 octobre </a:t>
            </a:r>
          </a:p>
        </p:txBody>
      </p:sp>
      <p:sp>
        <p:nvSpPr>
          <p:cNvPr id="19" name="Rectangle 18">
            <a:extLst>
              <a:ext uri="{FF2B5EF4-FFF2-40B4-BE49-F238E27FC236}">
                <a16:creationId xmlns="" xmlns:a16="http://schemas.microsoft.com/office/drawing/2014/main" id="{51B76CFC-6E2E-4E96-879C-7521745501ED}"/>
              </a:ext>
            </a:extLst>
          </p:cNvPr>
          <p:cNvSpPr/>
          <p:nvPr/>
        </p:nvSpPr>
        <p:spPr>
          <a:xfrm>
            <a:off x="611560" y="975223"/>
            <a:ext cx="2737737" cy="553998"/>
          </a:xfrm>
          <a:prstGeom prst="rect">
            <a:avLst/>
          </a:prstGeom>
        </p:spPr>
        <p:txBody>
          <a:bodyPr wrap="none">
            <a:spAutoFit/>
          </a:bodyPr>
          <a:lstStyle/>
          <a:p>
            <a:r>
              <a:rPr lang="fr-FR" sz="3000" b="1" dirty="0">
                <a:solidFill>
                  <a:srgbClr val="89BC3F"/>
                </a:solidFill>
                <a:latin typeface="Lato" charset="0"/>
                <a:ea typeface="Lato" charset="0"/>
                <a:cs typeface="Lato" charset="0"/>
              </a:rPr>
              <a:t>30- 31 octobre</a:t>
            </a:r>
          </a:p>
        </p:txBody>
      </p:sp>
      <p:sp>
        <p:nvSpPr>
          <p:cNvPr id="20" name="Rectangle 19">
            <a:extLst>
              <a:ext uri="{FF2B5EF4-FFF2-40B4-BE49-F238E27FC236}">
                <a16:creationId xmlns="" xmlns:a16="http://schemas.microsoft.com/office/drawing/2014/main" id="{DAF38F79-1A6C-4A3F-A77D-F7ED2CD4417E}"/>
              </a:ext>
            </a:extLst>
          </p:cNvPr>
          <p:cNvSpPr/>
          <p:nvPr/>
        </p:nvSpPr>
        <p:spPr>
          <a:xfrm>
            <a:off x="6190078" y="4103353"/>
            <a:ext cx="3031536" cy="553998"/>
          </a:xfrm>
          <a:prstGeom prst="rect">
            <a:avLst/>
          </a:prstGeom>
        </p:spPr>
        <p:txBody>
          <a:bodyPr wrap="none">
            <a:spAutoFit/>
          </a:bodyPr>
          <a:lstStyle/>
          <a:p>
            <a:r>
              <a:rPr lang="fr-FR" sz="3000" b="1" dirty="0">
                <a:solidFill>
                  <a:srgbClr val="89BC3F"/>
                </a:solidFill>
                <a:latin typeface="Lato" charset="0"/>
                <a:ea typeface="Lato" charset="0"/>
                <a:cs typeface="Lato" charset="0"/>
              </a:rPr>
              <a:t>01-02 novembre</a:t>
            </a:r>
          </a:p>
        </p:txBody>
      </p:sp>
      <p:sp>
        <p:nvSpPr>
          <p:cNvPr id="21" name="ZoneTexte 20">
            <a:extLst>
              <a:ext uri="{FF2B5EF4-FFF2-40B4-BE49-F238E27FC236}">
                <a16:creationId xmlns="" xmlns:a16="http://schemas.microsoft.com/office/drawing/2014/main" id="{C5962B8C-F759-476D-83AF-BCE0A48CE0B3}"/>
              </a:ext>
            </a:extLst>
          </p:cNvPr>
          <p:cNvSpPr txBox="1"/>
          <p:nvPr/>
        </p:nvSpPr>
        <p:spPr>
          <a:xfrm>
            <a:off x="3751430" y="2507544"/>
            <a:ext cx="1923290" cy="646331"/>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PARIS</a:t>
            </a:r>
          </a:p>
        </p:txBody>
      </p:sp>
      <p:sp>
        <p:nvSpPr>
          <p:cNvPr id="22" name="ZoneTexte 21">
            <a:extLst>
              <a:ext uri="{FF2B5EF4-FFF2-40B4-BE49-F238E27FC236}">
                <a16:creationId xmlns="" xmlns:a16="http://schemas.microsoft.com/office/drawing/2014/main" id="{94E05810-1D3C-4FBD-9AD3-AFF7AB5867DF}"/>
              </a:ext>
            </a:extLst>
          </p:cNvPr>
          <p:cNvSpPr txBox="1"/>
          <p:nvPr/>
        </p:nvSpPr>
        <p:spPr>
          <a:xfrm>
            <a:off x="4399471" y="3784142"/>
            <a:ext cx="1923290" cy="646331"/>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LYON</a:t>
            </a:r>
          </a:p>
        </p:txBody>
      </p:sp>
      <p:sp>
        <p:nvSpPr>
          <p:cNvPr id="23" name="ZoneTexte 22">
            <a:extLst>
              <a:ext uri="{FF2B5EF4-FFF2-40B4-BE49-F238E27FC236}">
                <a16:creationId xmlns="" xmlns:a16="http://schemas.microsoft.com/office/drawing/2014/main" id="{F9E60EAC-388E-466A-B4FF-E22C3628D141}"/>
              </a:ext>
            </a:extLst>
          </p:cNvPr>
          <p:cNvSpPr txBox="1"/>
          <p:nvPr/>
        </p:nvSpPr>
        <p:spPr>
          <a:xfrm>
            <a:off x="2438458" y="2997582"/>
            <a:ext cx="1923290" cy="646331"/>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CHOLET</a:t>
            </a:r>
          </a:p>
        </p:txBody>
      </p:sp>
      <p:sp>
        <p:nvSpPr>
          <p:cNvPr id="24" name="ZoneTexte 23">
            <a:extLst>
              <a:ext uri="{FF2B5EF4-FFF2-40B4-BE49-F238E27FC236}">
                <a16:creationId xmlns="" xmlns:a16="http://schemas.microsoft.com/office/drawing/2014/main" id="{B684CE9E-A358-4548-96ED-85E85C8F761E}"/>
              </a:ext>
            </a:extLst>
          </p:cNvPr>
          <p:cNvSpPr txBox="1"/>
          <p:nvPr/>
        </p:nvSpPr>
        <p:spPr>
          <a:xfrm>
            <a:off x="3577196" y="1543291"/>
            <a:ext cx="1923290" cy="646331"/>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LILLE</a:t>
            </a:r>
          </a:p>
        </p:txBody>
      </p:sp>
      <p:sp>
        <p:nvSpPr>
          <p:cNvPr id="26" name="Rectangle 25">
            <a:extLst>
              <a:ext uri="{FF2B5EF4-FFF2-40B4-BE49-F238E27FC236}">
                <a16:creationId xmlns="" xmlns:a16="http://schemas.microsoft.com/office/drawing/2014/main" id="{F7CFEDFD-BBE2-4F6F-8567-9EF2046D1A05}"/>
              </a:ext>
            </a:extLst>
          </p:cNvPr>
          <p:cNvSpPr/>
          <p:nvPr/>
        </p:nvSpPr>
        <p:spPr>
          <a:xfrm>
            <a:off x="20120" y="4061038"/>
            <a:ext cx="2054858" cy="553998"/>
          </a:xfrm>
          <a:prstGeom prst="rect">
            <a:avLst/>
          </a:prstGeom>
        </p:spPr>
        <p:txBody>
          <a:bodyPr wrap="none">
            <a:spAutoFit/>
          </a:bodyPr>
          <a:lstStyle/>
          <a:p>
            <a:r>
              <a:rPr lang="fr-FR" sz="3000" b="1" dirty="0">
                <a:solidFill>
                  <a:srgbClr val="89BC3F"/>
                </a:solidFill>
                <a:latin typeface="Lato" charset="0"/>
                <a:ea typeface="Lato" charset="0"/>
                <a:cs typeface="Lato" charset="0"/>
              </a:rPr>
              <a:t>27 octobre</a:t>
            </a:r>
          </a:p>
        </p:txBody>
      </p:sp>
      <p:pic>
        <p:nvPicPr>
          <p:cNvPr id="43" name="Graphique 42" descr="Enfants">
            <a:extLst>
              <a:ext uri="{FF2B5EF4-FFF2-40B4-BE49-F238E27FC236}">
                <a16:creationId xmlns="" xmlns:a16="http://schemas.microsoft.com/office/drawing/2014/main" id="{D7A76DCD-4932-4BCD-BC6D-53BB63A5B3F6}"/>
              </a:ext>
            </a:extLst>
          </p:cNvPr>
          <p:cNvPicPr>
            <a:picLocks noChangeAspect="1"/>
          </p:cNvPicPr>
          <p:nvPr/>
        </p:nvPicPr>
        <p:blipFill>
          <a:blip r:embed="rId10" cstate="email">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111072" y="1196752"/>
            <a:ext cx="1444704" cy="1444704"/>
          </a:xfrm>
          <a:prstGeom prst="rect">
            <a:avLst/>
          </a:prstGeom>
        </p:spPr>
      </p:pic>
      <p:sp>
        <p:nvSpPr>
          <p:cNvPr id="39" name="ZoneTexte 38">
            <a:extLst>
              <a:ext uri="{FF2B5EF4-FFF2-40B4-BE49-F238E27FC236}">
                <a16:creationId xmlns="" xmlns:a16="http://schemas.microsoft.com/office/drawing/2014/main" id="{40C8BDCC-E4D8-490E-BEA8-75A3BA208EBA}"/>
              </a:ext>
            </a:extLst>
          </p:cNvPr>
          <p:cNvSpPr txBox="1"/>
          <p:nvPr/>
        </p:nvSpPr>
        <p:spPr>
          <a:xfrm>
            <a:off x="332869" y="1514658"/>
            <a:ext cx="1317366" cy="861774"/>
          </a:xfrm>
          <a:prstGeom prst="rect">
            <a:avLst/>
          </a:prstGeom>
          <a:noFill/>
        </p:spPr>
        <p:txBody>
          <a:bodyPr wrap="square" rtlCol="0">
            <a:spAutoFit/>
          </a:bodyPr>
          <a:lstStyle/>
          <a:p>
            <a:r>
              <a:rPr lang="fr-FR" sz="5000" b="1" dirty="0">
                <a:solidFill>
                  <a:schemeClr val="bg1">
                    <a:lumMod val="75000"/>
                  </a:schemeClr>
                </a:solidFill>
                <a:latin typeface="Myriad Pro" panose="020B0503030403020204" pitchFamily="34" charset="0"/>
              </a:rPr>
              <a:t>17 </a:t>
            </a:r>
          </a:p>
        </p:txBody>
      </p:sp>
      <p:pic>
        <p:nvPicPr>
          <p:cNvPr id="44" name="Graphique 43" descr="Enfants">
            <a:extLst>
              <a:ext uri="{FF2B5EF4-FFF2-40B4-BE49-F238E27FC236}">
                <a16:creationId xmlns="" xmlns:a16="http://schemas.microsoft.com/office/drawing/2014/main" id="{6F2B53D0-0E0F-4B49-AD6C-B9901FDB77FF}"/>
              </a:ext>
            </a:extLst>
          </p:cNvPr>
          <p:cNvPicPr>
            <a:picLocks noChangeAspect="1"/>
          </p:cNvPicPr>
          <p:nvPr/>
        </p:nvPicPr>
        <p:blipFill>
          <a:blip r:embed="rId10" cstate="email">
            <a:duotone>
              <a:prstClr val="black"/>
              <a:schemeClr val="accent5">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812000" y="4365104"/>
            <a:ext cx="1444704" cy="1444704"/>
          </a:xfrm>
          <a:prstGeom prst="rect">
            <a:avLst/>
          </a:prstGeom>
        </p:spPr>
      </p:pic>
      <p:sp>
        <p:nvSpPr>
          <p:cNvPr id="45" name="ZoneTexte 44">
            <a:extLst>
              <a:ext uri="{FF2B5EF4-FFF2-40B4-BE49-F238E27FC236}">
                <a16:creationId xmlns="" xmlns:a16="http://schemas.microsoft.com/office/drawing/2014/main" id="{5CB39E8A-AD3E-419A-9805-1E427691B204}"/>
              </a:ext>
            </a:extLst>
          </p:cNvPr>
          <p:cNvSpPr txBox="1"/>
          <p:nvPr/>
        </p:nvSpPr>
        <p:spPr>
          <a:xfrm>
            <a:off x="35496" y="4687139"/>
            <a:ext cx="1317366" cy="861774"/>
          </a:xfrm>
          <a:prstGeom prst="rect">
            <a:avLst/>
          </a:prstGeom>
          <a:noFill/>
        </p:spPr>
        <p:txBody>
          <a:bodyPr wrap="square" rtlCol="0">
            <a:spAutoFit/>
          </a:bodyPr>
          <a:lstStyle/>
          <a:p>
            <a:r>
              <a:rPr lang="fr-FR" sz="5000" b="1" dirty="0">
                <a:solidFill>
                  <a:schemeClr val="bg1">
                    <a:lumMod val="75000"/>
                  </a:schemeClr>
                </a:solidFill>
                <a:latin typeface="Myriad Pro" panose="020B0503030403020204" pitchFamily="34" charset="0"/>
              </a:rPr>
              <a:t>23 </a:t>
            </a:r>
          </a:p>
        </p:txBody>
      </p:sp>
      <p:pic>
        <p:nvPicPr>
          <p:cNvPr id="46" name="Graphique 45" descr="Enfants">
            <a:extLst>
              <a:ext uri="{FF2B5EF4-FFF2-40B4-BE49-F238E27FC236}">
                <a16:creationId xmlns="" xmlns:a16="http://schemas.microsoft.com/office/drawing/2014/main" id="{348B60B7-FAA2-434F-932C-02C8FB17F22C}"/>
              </a:ext>
            </a:extLst>
          </p:cNvPr>
          <p:cNvPicPr>
            <a:picLocks noChangeAspect="1"/>
          </p:cNvPicPr>
          <p:nvPr/>
        </p:nvPicPr>
        <p:blipFill>
          <a:blip r:embed="rId10" cstate="email">
            <a:duotone>
              <a:prstClr val="black"/>
              <a:schemeClr val="accent4">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447776" y="4437112"/>
            <a:ext cx="1444704" cy="1444704"/>
          </a:xfrm>
          <a:prstGeom prst="rect">
            <a:avLst/>
          </a:prstGeom>
        </p:spPr>
      </p:pic>
      <p:sp>
        <p:nvSpPr>
          <p:cNvPr id="47" name="ZoneTexte 46">
            <a:extLst>
              <a:ext uri="{FF2B5EF4-FFF2-40B4-BE49-F238E27FC236}">
                <a16:creationId xmlns="" xmlns:a16="http://schemas.microsoft.com/office/drawing/2014/main" id="{42FEC7D9-1FC5-4254-B53B-ED74FB3292FA}"/>
              </a:ext>
            </a:extLst>
          </p:cNvPr>
          <p:cNvSpPr txBox="1"/>
          <p:nvPr/>
        </p:nvSpPr>
        <p:spPr>
          <a:xfrm>
            <a:off x="6660232" y="4727466"/>
            <a:ext cx="1317366" cy="861774"/>
          </a:xfrm>
          <a:prstGeom prst="rect">
            <a:avLst/>
          </a:prstGeom>
          <a:noFill/>
        </p:spPr>
        <p:txBody>
          <a:bodyPr wrap="square" rtlCol="0">
            <a:spAutoFit/>
          </a:bodyPr>
          <a:lstStyle/>
          <a:p>
            <a:r>
              <a:rPr lang="fr-FR" sz="5000" b="1" dirty="0">
                <a:solidFill>
                  <a:schemeClr val="bg1">
                    <a:lumMod val="75000"/>
                  </a:schemeClr>
                </a:solidFill>
                <a:latin typeface="Myriad Pro" panose="020B0503030403020204" pitchFamily="34" charset="0"/>
              </a:rPr>
              <a:t>20 </a:t>
            </a:r>
          </a:p>
        </p:txBody>
      </p:sp>
      <p:pic>
        <p:nvPicPr>
          <p:cNvPr id="48" name="Graphique 47" descr="Enfants">
            <a:extLst>
              <a:ext uri="{FF2B5EF4-FFF2-40B4-BE49-F238E27FC236}">
                <a16:creationId xmlns="" xmlns:a16="http://schemas.microsoft.com/office/drawing/2014/main" id="{DBDDF80A-59B9-44A7-8BB0-4AA2E65F4CED}"/>
              </a:ext>
            </a:extLst>
          </p:cNvPr>
          <p:cNvPicPr>
            <a:picLocks noChangeAspect="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020272" y="1412776"/>
            <a:ext cx="1444704" cy="1444704"/>
          </a:xfrm>
          <a:prstGeom prst="rect">
            <a:avLst/>
          </a:prstGeom>
        </p:spPr>
      </p:pic>
      <p:sp>
        <p:nvSpPr>
          <p:cNvPr id="49" name="ZoneTexte 48">
            <a:extLst>
              <a:ext uri="{FF2B5EF4-FFF2-40B4-BE49-F238E27FC236}">
                <a16:creationId xmlns="" xmlns:a16="http://schemas.microsoft.com/office/drawing/2014/main" id="{C2746D98-84EC-448F-8797-E46C5E143A0C}"/>
              </a:ext>
            </a:extLst>
          </p:cNvPr>
          <p:cNvSpPr txBox="1"/>
          <p:nvPr/>
        </p:nvSpPr>
        <p:spPr>
          <a:xfrm>
            <a:off x="6228184" y="1775138"/>
            <a:ext cx="1317366" cy="861774"/>
          </a:xfrm>
          <a:prstGeom prst="rect">
            <a:avLst/>
          </a:prstGeom>
          <a:noFill/>
        </p:spPr>
        <p:txBody>
          <a:bodyPr wrap="square" rtlCol="0">
            <a:spAutoFit/>
          </a:bodyPr>
          <a:lstStyle/>
          <a:p>
            <a:r>
              <a:rPr lang="fr-FR" sz="5000" b="1" dirty="0">
                <a:solidFill>
                  <a:schemeClr val="bg1">
                    <a:lumMod val="75000"/>
                  </a:schemeClr>
                </a:solidFill>
                <a:latin typeface="Myriad Pro" panose="020B0503030403020204" pitchFamily="34" charset="0"/>
              </a:rPr>
              <a:t>18 </a:t>
            </a:r>
          </a:p>
        </p:txBody>
      </p:sp>
      <p:sp>
        <p:nvSpPr>
          <p:cNvPr id="25" name="ZoneTexte 24"/>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Lato" charset="0"/>
                <a:ea typeface="Lato" charset="0"/>
                <a:cs typeface="Lato" charset="0"/>
              </a:rPr>
              <a:t>Méthodologie de l’étude</a:t>
            </a:r>
          </a:p>
        </p:txBody>
      </p:sp>
    </p:spTree>
    <p:extLst>
      <p:ext uri="{BB962C8B-B14F-4D97-AF65-F5344CB8AC3E}">
        <p14:creationId xmlns:p14="http://schemas.microsoft.com/office/powerpoint/2010/main" val="418777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a:off x="38943" y="-27384"/>
            <a:ext cx="9051457" cy="511790"/>
          </a:xfrm>
          <a:prstGeom prst="rect">
            <a:avLst/>
          </a:prstGeom>
          <a:noFill/>
        </p:spPr>
        <p:txBody>
          <a:bodyPr wrap="square" lIns="80119" tIns="40060" rIns="80119" bIns="40060" rtlCol="0">
            <a:spAutoFit/>
          </a:bodyPr>
          <a:lstStyle/>
          <a:p>
            <a:r>
              <a:rPr lang="fr-FR" sz="2800" dirty="0">
                <a:solidFill>
                  <a:schemeClr val="bg1"/>
                </a:solidFill>
                <a:latin typeface="Lato" charset="0"/>
                <a:ea typeface="Lato" charset="0"/>
                <a:cs typeface="Lato" charset="0"/>
              </a:rPr>
              <a:t>Panorama des produits proposés lors des ateliers</a:t>
            </a:r>
          </a:p>
        </p:txBody>
      </p:sp>
      <p:sp>
        <p:nvSpPr>
          <p:cNvPr id="5" name="ZoneTexte 4"/>
          <p:cNvSpPr txBox="1"/>
          <p:nvPr/>
        </p:nvSpPr>
        <p:spPr>
          <a:xfrm>
            <a:off x="3419872" y="6165304"/>
            <a:ext cx="3620683"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dirty="0">
                <a:latin typeface="Letter Gothic Std" pitchFamily="49" charset="0"/>
              </a:rPr>
              <a:t>Ensemble des produits</a:t>
            </a:r>
          </a:p>
        </p:txBody>
      </p:sp>
      <p:pic>
        <p:nvPicPr>
          <p:cNvPr id="6" name="Image 5"/>
          <p:cNvPicPr>
            <a:picLocks noChangeAspect="1"/>
          </p:cNvPicPr>
          <p:nvPr/>
        </p:nvPicPr>
        <p:blipFill>
          <a:blip r:embed="rId3" cstate="email">
            <a:extLst>
              <a:ext uri="{BEBA8EAE-BF5A-486C-A8C5-ECC9F3942E4B}">
                <a14:imgProps xmlns:a14="http://schemas.microsoft.com/office/drawing/2010/main">
                  <a14:imgLayer r:embed="rId4">
                    <a14:imgEffect>
                      <a14:backgroundRemoval t="0" b="96854" l="3320" r="100000">
                        <a14:foregroundMark x1="16235" y1="13748" x2="16235" y2="13748"/>
                        <a14:foregroundMark x1="28058" y1="9439" x2="28058" y2="9439"/>
                        <a14:foregroundMark x1="33788" y1="7866" x2="33788" y2="7866"/>
                        <a14:foregroundMark x1="70896" y1="62517" x2="70896" y2="62517"/>
                        <a14:foregroundMark x1="45066" y1="9781" x2="45066" y2="9781"/>
                        <a14:foregroundMark x1="50523" y1="9781" x2="50523" y2="9781"/>
                        <a14:foregroundMark x1="15325" y1="1778" x2="15325" y2="1778"/>
                        <a14:foregroundMark x1="15734" y1="6293" x2="15734" y2="6293"/>
                        <a14:foregroundMark x1="18963" y1="11149" x2="18963" y2="11149"/>
                        <a14:foregroundMark x1="16871" y1="6908" x2="16871" y2="6908"/>
                        <a14:foregroundMark x1="14825" y1="8618" x2="14825" y2="8618"/>
                        <a14:backgroundMark x1="12187" y1="18810" x2="12187" y2="18810"/>
                        <a14:backgroundMark x1="10505" y1="13338" x2="10505" y2="13338"/>
                        <a14:backgroundMark x1="13006" y1="1984" x2="13006" y2="1984"/>
                        <a14:backgroundMark x1="20282" y1="4514" x2="20282" y2="4514"/>
                        <a14:backgroundMark x1="28558" y1="3352" x2="28558" y2="3352"/>
                        <a14:backgroundMark x1="42474" y1="2599" x2="42474" y2="2599"/>
                        <a14:backgroundMark x1="41564" y1="13338" x2="41564" y2="13338"/>
                        <a14:backgroundMark x1="55844" y1="9439" x2="55844" y2="9439"/>
                        <a14:backgroundMark x1="64393" y1="9781" x2="64393" y2="9781"/>
                        <a14:backgroundMark x1="66894" y1="10192" x2="66894" y2="10192"/>
                        <a14:backgroundMark x1="69077" y1="10397" x2="69077" y2="10397"/>
                        <a14:backgroundMark x1="87676" y1="9986" x2="87676" y2="9986"/>
                        <a14:backgroundMark x1="91542" y1="7456" x2="91542" y2="7456"/>
                        <a14:backgroundMark x1="74307" y1="1984" x2="74307" y2="1984"/>
                        <a14:backgroundMark x1="61801" y1="5540" x2="61801" y2="5540"/>
                        <a14:backgroundMark x1="65985" y1="2189" x2="65985" y2="2189"/>
                        <a14:backgroundMark x1="53115" y1="4172" x2="53115" y2="4172"/>
                        <a14:backgroundMark x1="50023" y1="3352" x2="50023" y2="3352"/>
                        <a14:backgroundMark x1="42610" y1="6703" x2="42610" y2="6703"/>
                        <a14:backgroundMark x1="46476" y1="7456" x2="46476" y2="7456"/>
                        <a14:backgroundMark x1="47385" y1="2394" x2="47385" y2="2394"/>
                        <a14:backgroundMark x1="37926" y1="1778" x2="37926" y2="1778"/>
                        <a14:backgroundMark x1="35334" y1="3762" x2="35334" y2="3762"/>
                        <a14:backgroundMark x1="32196" y1="4514" x2="32196" y2="4514"/>
                        <a14:backgroundMark x1="31060" y1="2599" x2="31060" y2="2599"/>
                        <a14:backgroundMark x1="40791" y1="21546" x2="40791" y2="21546"/>
                        <a14:backgroundMark x1="78445" y1="65116" x2="78445" y2="65116"/>
                        <a14:backgroundMark x1="43656" y1="51231" x2="43656" y2="51231"/>
                        <a14:backgroundMark x1="52842" y1="47332" x2="52842" y2="47332"/>
                        <a14:backgroundMark x1="52342" y1="50410" x2="52342" y2="50410"/>
                        <a14:backgroundMark x1="81446" y1="8071" x2="81446" y2="8071"/>
                        <a14:backgroundMark x1="83902" y1="5130" x2="83902" y2="5130"/>
                        <a14:backgroundMark x1="95180" y1="15458" x2="95180" y2="15458"/>
                        <a14:backgroundMark x1="57390" y1="5335" x2="57390" y2="5335"/>
                        <a14:backgroundMark x1="58572" y1="1642" x2="58572" y2="1642"/>
                        <a14:backgroundMark x1="65211" y1="7250" x2="65211" y2="7250"/>
                        <a14:backgroundMark x1="13097" y1="5130" x2="13097" y2="5130"/>
                        <a14:backgroundMark x1="69986" y1="5335" x2="69986" y2="5335"/>
                        <a14:backgroundMark x1="13643" y1="7661" x2="13643" y2="7661"/>
                        <a14:backgroundMark x1="13233" y1="821" x2="13233" y2="821"/>
                        <a14:backgroundMark x1="78809" y1="66279" x2="78809" y2="66279"/>
                        <a14:backgroundMark x1="77399" y1="64706" x2="77399" y2="64706"/>
                        <a14:backgroundMark x1="60391" y1="78933" x2="60391" y2="78933"/>
                        <a14:backgroundMark x1="10800" y1="19579" x2="10800" y2="19579"/>
                        <a14:backgroundMark x1="8486" y1="20522" x2="8486" y2="20522"/>
                        <a14:backgroundMark x1="7473" y1="20885" x2="7473" y2="20885"/>
                        <a14:backgroundMark x1="14609" y1="508" x2="14609" y2="508"/>
                        <a14:backgroundMark x1="16008" y1="508" x2="16008" y2="508"/>
                        <a14:backgroundMark x1="17358" y1="870" x2="17358" y2="870"/>
                        <a14:backgroundMark x1="44862" y1="2326" x2="44862" y2="2326"/>
                        <a14:backgroundMark x1="58122" y1="2990" x2="58122" y2="2990"/>
                      </a14:backgroundRemoval>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8943" y="908720"/>
            <a:ext cx="8622817" cy="5733256"/>
          </a:xfrm>
          <a:prstGeom prst="rect">
            <a:avLst/>
          </a:prstGeom>
        </p:spPr>
      </p:pic>
    </p:spTree>
    <p:extLst>
      <p:ext uri="{BB962C8B-B14F-4D97-AF65-F5344CB8AC3E}">
        <p14:creationId xmlns:p14="http://schemas.microsoft.com/office/powerpoint/2010/main" val="96960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Lato" charset="0"/>
                <a:ea typeface="Lato" charset="0"/>
                <a:cs typeface="Lato" charset="0"/>
              </a:rPr>
              <a:t>Méthodologie de l’étude</a:t>
            </a:r>
          </a:p>
        </p:txBody>
      </p:sp>
      <p:sp>
        <p:nvSpPr>
          <p:cNvPr id="6" name="Rectangle 5"/>
          <p:cNvSpPr/>
          <p:nvPr/>
        </p:nvSpPr>
        <p:spPr>
          <a:xfrm>
            <a:off x="2058724" y="5140930"/>
            <a:ext cx="7668344" cy="1600438"/>
          </a:xfrm>
          <a:prstGeom prst="rect">
            <a:avLst/>
          </a:prstGeom>
        </p:spPr>
        <p:txBody>
          <a:bodyPr wrap="square">
            <a:spAutoFit/>
          </a:bodyPr>
          <a:lstStyle/>
          <a:p>
            <a:pPr marL="0" lvl="1" indent="182563">
              <a:buFont typeface="Arial" panose="020B0604020202020204" pitchFamily="34" charset="0"/>
              <a:buChar char="•"/>
            </a:pPr>
            <a:r>
              <a:rPr lang="fr-FR" sz="1400" dirty="0">
                <a:latin typeface="Lato Light" charset="0"/>
                <a:ea typeface="Lato Light" charset="0"/>
                <a:cs typeface="Lato Light" charset="0"/>
              </a:rPr>
              <a:t>Habitudes de consommation des parents / enfants / familles</a:t>
            </a:r>
          </a:p>
          <a:p>
            <a:pPr marL="0" lvl="2" indent="182563" algn="just">
              <a:buFont typeface="Arial" panose="020B0604020202020204" pitchFamily="34" charset="0"/>
              <a:buChar char="•"/>
            </a:pPr>
            <a:r>
              <a:rPr lang="fr-FR" sz="1400" dirty="0">
                <a:latin typeface="Lato Light" charset="0"/>
                <a:ea typeface="Lato Light" charset="0"/>
                <a:cs typeface="Lato Light" charset="0"/>
              </a:rPr>
              <a:t>Vision du BIO par le parent</a:t>
            </a:r>
          </a:p>
          <a:p>
            <a:pPr marL="0" lvl="2" indent="182563" algn="just">
              <a:buFont typeface="Arial" panose="020B0604020202020204" pitchFamily="34" charset="0"/>
              <a:buChar char="•"/>
            </a:pPr>
            <a:r>
              <a:rPr lang="fr-FR" sz="1400" dirty="0">
                <a:latin typeface="Lato Light" charset="0"/>
                <a:ea typeface="Lato Light" charset="0"/>
                <a:cs typeface="Lato Light" charset="0"/>
              </a:rPr>
              <a:t>Estimation des connaissances du BIO de l’enfant par le parent</a:t>
            </a:r>
          </a:p>
          <a:p>
            <a:pPr indent="182563" algn="just">
              <a:buFont typeface="Arial" panose="020B0604020202020204" pitchFamily="34" charset="0"/>
              <a:buChar char="•"/>
            </a:pPr>
            <a:r>
              <a:rPr lang="fr-FR" sz="1400" dirty="0">
                <a:latin typeface="Lato Light" charset="0"/>
                <a:ea typeface="Lato Light" charset="0"/>
                <a:cs typeface="Lato Light" charset="0"/>
              </a:rPr>
              <a:t>Connaissance et vision du BIO par l’enfant</a:t>
            </a:r>
          </a:p>
          <a:p>
            <a:pPr marL="0" lvl="1" indent="182563">
              <a:buFont typeface="Arial" panose="020B0604020202020204" pitchFamily="34" charset="0"/>
              <a:buChar char="•"/>
            </a:pPr>
            <a:r>
              <a:rPr lang="fr-FR" sz="1400" dirty="0">
                <a:latin typeface="Lato Light" charset="0"/>
                <a:ea typeface="Lato Light" charset="0"/>
                <a:cs typeface="Lato Light" charset="0"/>
              </a:rPr>
              <a:t>Habitudes de consommation BIO – Produits BIO préférés</a:t>
            </a:r>
          </a:p>
          <a:p>
            <a:pPr marL="0" lvl="1" indent="182563">
              <a:buFont typeface="Arial" panose="020B0604020202020204" pitchFamily="34" charset="0"/>
              <a:buChar char="•"/>
            </a:pPr>
            <a:r>
              <a:rPr lang="fr-FR" sz="1400" dirty="0">
                <a:latin typeface="Lato Light" charset="0"/>
                <a:ea typeface="Lato Light" charset="0"/>
                <a:cs typeface="Lato Light" charset="0"/>
              </a:rPr>
              <a:t>Personnages associés et personnalités qu’ils aimeraient voir parler du BIO</a:t>
            </a:r>
          </a:p>
          <a:p>
            <a:pPr marL="0" lvl="1" indent="182563">
              <a:buFont typeface="Arial" panose="020B0604020202020204" pitchFamily="34" charset="0"/>
              <a:buChar char="•"/>
            </a:pPr>
            <a:r>
              <a:rPr lang="fr-FR" sz="1400" dirty="0">
                <a:latin typeface="Lato Light" charset="0"/>
                <a:ea typeface="Lato Light" charset="0"/>
                <a:cs typeface="Lato Light" charset="0"/>
              </a:rPr>
              <a:t>Vision de leur future consommation BIO</a:t>
            </a:r>
          </a:p>
        </p:txBody>
      </p:sp>
      <p:pic>
        <p:nvPicPr>
          <p:cNvPr id="4" name="Graphique 3" descr="Calendrier mensuel">
            <a:extLst>
              <a:ext uri="{FF2B5EF4-FFF2-40B4-BE49-F238E27FC236}">
                <a16:creationId xmlns="" xmlns:a16="http://schemas.microsoft.com/office/drawing/2014/main" id="{BA622DF7-28A1-4293-B383-5E73D643DD33}"/>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6212" y="2298576"/>
            <a:ext cx="807436" cy="807436"/>
          </a:xfrm>
          <a:prstGeom prst="rect">
            <a:avLst/>
          </a:prstGeom>
        </p:spPr>
      </p:pic>
      <p:pic>
        <p:nvPicPr>
          <p:cNvPr id="5" name="Graphique 4" descr="Cible">
            <a:extLst>
              <a:ext uri="{FF2B5EF4-FFF2-40B4-BE49-F238E27FC236}">
                <a16:creationId xmlns="" xmlns:a16="http://schemas.microsoft.com/office/drawing/2014/main" id="{9001A023-276B-4DE7-A4CF-E8D564137290}"/>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31081" y="3106012"/>
            <a:ext cx="755036" cy="755036"/>
          </a:xfrm>
          <a:prstGeom prst="rect">
            <a:avLst/>
          </a:prstGeom>
        </p:spPr>
      </p:pic>
      <p:sp>
        <p:nvSpPr>
          <p:cNvPr id="7" name="Rectangle 6">
            <a:extLst>
              <a:ext uri="{FF2B5EF4-FFF2-40B4-BE49-F238E27FC236}">
                <a16:creationId xmlns="" xmlns:a16="http://schemas.microsoft.com/office/drawing/2014/main" id="{A79F1D29-92AA-4F3B-873C-71DA4B1F718C}"/>
              </a:ext>
            </a:extLst>
          </p:cNvPr>
          <p:cNvSpPr/>
          <p:nvPr/>
        </p:nvSpPr>
        <p:spPr>
          <a:xfrm>
            <a:off x="1475656" y="1340187"/>
            <a:ext cx="7668344" cy="1231106"/>
          </a:xfrm>
          <a:prstGeom prst="rect">
            <a:avLst/>
          </a:prstGeom>
        </p:spPr>
        <p:txBody>
          <a:bodyPr wrap="square">
            <a:spAutoFit/>
          </a:bodyPr>
          <a:lstStyle/>
          <a:p>
            <a:r>
              <a:rPr lang="fr-FR" sz="3000" dirty="0">
                <a:solidFill>
                  <a:srgbClr val="89BC3F"/>
                </a:solidFill>
                <a:latin typeface="Lato" charset="0"/>
                <a:ea typeface="Lato" charset="0"/>
                <a:cs typeface="Lato" charset="0"/>
              </a:rPr>
              <a:t>554</a:t>
            </a:r>
            <a:r>
              <a:rPr lang="fr-FR" sz="3000" b="1" dirty="0">
                <a:solidFill>
                  <a:srgbClr val="05375A"/>
                </a:solidFill>
                <a:latin typeface="Myriad Pro" panose="020B0503030403020204" pitchFamily="34" charset="0"/>
                <a:ea typeface="SimSun" panose="02010600030101010101" pitchFamily="2" charset="-122"/>
                <a:cs typeface="Times New Roman" panose="02020603050405020304" pitchFamily="18" charset="0"/>
              </a:rPr>
              <a:t> </a:t>
            </a:r>
            <a:r>
              <a:rPr lang="fr-FR" sz="2200" dirty="0">
                <a:latin typeface="Lato Light" charset="0"/>
                <a:ea typeface="Lato Light" charset="0"/>
                <a:cs typeface="Lato Light" charset="0"/>
              </a:rPr>
              <a:t>familles représentatives des familles françaises interrogées par internet en binôme parents-enfants entre 7 et 14 ans </a:t>
            </a:r>
          </a:p>
        </p:txBody>
      </p:sp>
      <p:sp>
        <p:nvSpPr>
          <p:cNvPr id="8" name="Rectangle 7">
            <a:extLst>
              <a:ext uri="{FF2B5EF4-FFF2-40B4-BE49-F238E27FC236}">
                <a16:creationId xmlns="" xmlns:a16="http://schemas.microsoft.com/office/drawing/2014/main" id="{E9090562-682A-4F1F-9ED9-336C653B3806}"/>
              </a:ext>
            </a:extLst>
          </p:cNvPr>
          <p:cNvSpPr/>
          <p:nvPr/>
        </p:nvSpPr>
        <p:spPr>
          <a:xfrm>
            <a:off x="1475656" y="2989982"/>
            <a:ext cx="7668344" cy="1692771"/>
          </a:xfrm>
          <a:prstGeom prst="rect">
            <a:avLst/>
          </a:prstGeom>
        </p:spPr>
        <p:txBody>
          <a:bodyPr wrap="square">
            <a:spAutoFit/>
          </a:bodyPr>
          <a:lstStyle/>
          <a:p>
            <a:r>
              <a:rPr lang="fr-FR" sz="3000" dirty="0">
                <a:solidFill>
                  <a:srgbClr val="89BC3F"/>
                </a:solidFill>
                <a:latin typeface="Lato" charset="0"/>
                <a:ea typeface="Lato" charset="0"/>
                <a:cs typeface="Lato" charset="0"/>
              </a:rPr>
              <a:t>Représentativité assurée par la méthode des quotas </a:t>
            </a:r>
            <a:r>
              <a:rPr lang="fr-FR" sz="2200" dirty="0">
                <a:latin typeface="Lato Light" charset="0"/>
                <a:ea typeface="Lato Light" charset="0"/>
                <a:cs typeface="Lato Light" charset="0"/>
              </a:rPr>
              <a:t>pour les critères de la région UDA5, de la CSP du chef de famille et le nombre d’enfants, et redressement sur l’âge et le sexes des enfants interrogés.</a:t>
            </a:r>
          </a:p>
        </p:txBody>
      </p:sp>
      <p:sp>
        <p:nvSpPr>
          <p:cNvPr id="9" name="Rectangle 8">
            <a:extLst>
              <a:ext uri="{FF2B5EF4-FFF2-40B4-BE49-F238E27FC236}">
                <a16:creationId xmlns="" xmlns:a16="http://schemas.microsoft.com/office/drawing/2014/main" id="{A8D64E9C-22F6-47A2-9D7A-B9F90AE4B9AE}"/>
              </a:ext>
            </a:extLst>
          </p:cNvPr>
          <p:cNvSpPr/>
          <p:nvPr/>
        </p:nvSpPr>
        <p:spPr>
          <a:xfrm>
            <a:off x="1475656" y="2435984"/>
            <a:ext cx="6336704" cy="553998"/>
          </a:xfrm>
          <a:prstGeom prst="rect">
            <a:avLst/>
          </a:prstGeom>
        </p:spPr>
        <p:txBody>
          <a:bodyPr wrap="square">
            <a:spAutoFit/>
          </a:bodyPr>
          <a:lstStyle/>
          <a:p>
            <a:r>
              <a:rPr lang="fr-FR" sz="3000" dirty="0">
                <a:solidFill>
                  <a:srgbClr val="89BC3F"/>
                </a:solidFill>
                <a:latin typeface="Lato" charset="0"/>
                <a:ea typeface="Lato" charset="0"/>
                <a:cs typeface="Lato" charset="0"/>
              </a:rPr>
              <a:t>du 10 au 21 novembre 2017</a:t>
            </a:r>
          </a:p>
        </p:txBody>
      </p:sp>
      <p:pic>
        <p:nvPicPr>
          <p:cNvPr id="10" name="Graphique 9" descr="Liste">
            <a:extLst>
              <a:ext uri="{FF2B5EF4-FFF2-40B4-BE49-F238E27FC236}">
                <a16:creationId xmlns="" xmlns:a16="http://schemas.microsoft.com/office/drawing/2014/main" id="{67994F93-FE40-4D14-A91B-8C3AB86065E7}"/>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31081" y="4541459"/>
            <a:ext cx="720080" cy="720080"/>
          </a:xfrm>
          <a:prstGeom prst="rect">
            <a:avLst/>
          </a:prstGeom>
        </p:spPr>
      </p:pic>
      <p:sp>
        <p:nvSpPr>
          <p:cNvPr id="11" name="ZoneTexte 10">
            <a:extLst>
              <a:ext uri="{FF2B5EF4-FFF2-40B4-BE49-F238E27FC236}">
                <a16:creationId xmlns="" xmlns:a16="http://schemas.microsoft.com/office/drawing/2014/main" id="{33A6F495-14F5-4F27-A623-A657D394C7BF}"/>
              </a:ext>
            </a:extLst>
          </p:cNvPr>
          <p:cNvSpPr txBox="1"/>
          <p:nvPr/>
        </p:nvSpPr>
        <p:spPr>
          <a:xfrm>
            <a:off x="562123" y="1173203"/>
            <a:ext cx="740607" cy="1015663"/>
          </a:xfrm>
          <a:prstGeom prst="rect">
            <a:avLst/>
          </a:prstGeom>
          <a:noFill/>
        </p:spPr>
        <p:txBody>
          <a:bodyPr wrap="square" rtlCol="0">
            <a:spAutoFit/>
          </a:bodyPr>
          <a:lstStyle/>
          <a:p>
            <a:r>
              <a:rPr lang="fr-FR" sz="6000" dirty="0">
                <a:solidFill>
                  <a:schemeClr val="bg1">
                    <a:lumMod val="65000"/>
                  </a:schemeClr>
                </a:solidFill>
                <a:latin typeface="Aharoni" panose="02010803020104030203" pitchFamily="2" charset="-79"/>
                <a:cs typeface="Aharoni" panose="02010803020104030203" pitchFamily="2" charset="-79"/>
              </a:rPr>
              <a:t>@</a:t>
            </a:r>
          </a:p>
        </p:txBody>
      </p:sp>
      <p:sp>
        <p:nvSpPr>
          <p:cNvPr id="12" name="Rectangle 11">
            <a:extLst>
              <a:ext uri="{FF2B5EF4-FFF2-40B4-BE49-F238E27FC236}">
                <a16:creationId xmlns="" xmlns:a16="http://schemas.microsoft.com/office/drawing/2014/main" id="{ABEAA715-AB1A-4923-A43E-2D2C14D521D3}"/>
              </a:ext>
            </a:extLst>
          </p:cNvPr>
          <p:cNvSpPr/>
          <p:nvPr/>
        </p:nvSpPr>
        <p:spPr>
          <a:xfrm>
            <a:off x="1475656" y="4642455"/>
            <a:ext cx="6984776" cy="553998"/>
          </a:xfrm>
          <a:prstGeom prst="rect">
            <a:avLst/>
          </a:prstGeom>
        </p:spPr>
        <p:txBody>
          <a:bodyPr wrap="square">
            <a:spAutoFit/>
          </a:bodyPr>
          <a:lstStyle/>
          <a:p>
            <a:r>
              <a:rPr lang="fr-FR" sz="3000" dirty="0">
                <a:solidFill>
                  <a:srgbClr val="89BC3F"/>
                </a:solidFill>
                <a:latin typeface="Lato" charset="0"/>
                <a:ea typeface="Lato" charset="0"/>
                <a:cs typeface="Lato" charset="0"/>
              </a:rPr>
              <a:t>112</a:t>
            </a:r>
            <a:r>
              <a:rPr lang="fr-FR" sz="3000" dirty="0">
                <a:latin typeface="Lato" charset="0"/>
                <a:ea typeface="Lato" charset="0"/>
                <a:cs typeface="Lato" charset="0"/>
              </a:rPr>
              <a:t> </a:t>
            </a:r>
            <a:r>
              <a:rPr lang="fr-FR" sz="2200" dirty="0">
                <a:latin typeface="Lato Light" charset="0"/>
                <a:ea typeface="Lato Light" charset="0"/>
                <a:cs typeface="Lato Light" charset="0"/>
              </a:rPr>
              <a:t>indicateurs  testés</a:t>
            </a:r>
          </a:p>
        </p:txBody>
      </p:sp>
      <p:sp>
        <p:nvSpPr>
          <p:cNvPr id="15" name="Rectangle 14">
            <a:extLst>
              <a:ext uri="{FF2B5EF4-FFF2-40B4-BE49-F238E27FC236}">
                <a16:creationId xmlns="" xmlns:a16="http://schemas.microsoft.com/office/drawing/2014/main" id="{E0098D8F-0CB5-4CE7-86D8-5873D2748409}"/>
              </a:ext>
            </a:extLst>
          </p:cNvPr>
          <p:cNvSpPr/>
          <p:nvPr/>
        </p:nvSpPr>
        <p:spPr>
          <a:xfrm>
            <a:off x="2631166" y="662010"/>
            <a:ext cx="3820405" cy="707886"/>
          </a:xfrm>
          <a:prstGeom prst="rect">
            <a:avLst/>
          </a:prstGeom>
        </p:spPr>
        <p:txBody>
          <a:bodyPr wrap="none">
            <a:spAutoFit/>
          </a:bodyPr>
          <a:lstStyle/>
          <a:p>
            <a:pPr algn="just"/>
            <a:r>
              <a:rPr lang="fr-FR" sz="4000" dirty="0">
                <a:solidFill>
                  <a:srgbClr val="89BC3F"/>
                </a:solidFill>
                <a:latin typeface="Lato Light" charset="0"/>
                <a:ea typeface="Lato Light" charset="0"/>
                <a:cs typeface="Lato Light" charset="0"/>
              </a:rPr>
              <a:t>QUANTITATIVE</a:t>
            </a:r>
          </a:p>
        </p:txBody>
      </p:sp>
    </p:spTree>
    <p:extLst>
      <p:ext uri="{BB962C8B-B14F-4D97-AF65-F5344CB8AC3E}">
        <p14:creationId xmlns:p14="http://schemas.microsoft.com/office/powerpoint/2010/main" val="261026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Prototype" pitchFamily="2" charset="0"/>
                <a:cs typeface="Prototype" pitchFamily="2" charset="0"/>
              </a:rPr>
              <a:t>Méthodologie de l’étude</a:t>
            </a:r>
          </a:p>
        </p:txBody>
      </p:sp>
      <p:sp>
        <p:nvSpPr>
          <p:cNvPr id="6" name="Rectangle 5"/>
          <p:cNvSpPr/>
          <p:nvPr/>
        </p:nvSpPr>
        <p:spPr>
          <a:xfrm>
            <a:off x="251520" y="1530072"/>
            <a:ext cx="5544616" cy="5078313"/>
          </a:xfrm>
          <a:prstGeom prst="rect">
            <a:avLst/>
          </a:prstGeom>
        </p:spPr>
        <p:txBody>
          <a:bodyPr wrap="square">
            <a:spAutoFit/>
          </a:bodyPr>
          <a:lstStyle/>
          <a:p>
            <a:pPr algn="just"/>
            <a:r>
              <a:rPr lang="fr-FR" dirty="0">
                <a:latin typeface="Myriad Pro" panose="020B0503030403020204" pitchFamily="34" charset="0"/>
              </a:rPr>
              <a:t>Nova CHILD a, dans un premier temps, observé des famille accompagnées d’enfants de 7 à 14 ans au sein d’un </a:t>
            </a:r>
            <a:r>
              <a:rPr lang="fr-FR" b="1" dirty="0">
                <a:solidFill>
                  <a:schemeClr val="accent6">
                    <a:lumMod val="75000"/>
                  </a:schemeClr>
                </a:solidFill>
                <a:latin typeface="Myriad Pro" panose="020B0503030403020204" pitchFamily="34" charset="0"/>
              </a:rPr>
              <a:t>magasin spécialisé Biocoop à Bron (69) et une moyenne surface E.Leclerc à Clisson (44)</a:t>
            </a:r>
            <a:r>
              <a:rPr lang="fr-FR" dirty="0">
                <a:solidFill>
                  <a:schemeClr val="accent6">
                    <a:lumMod val="75000"/>
                  </a:schemeClr>
                </a:solidFill>
                <a:latin typeface="Myriad Pro" panose="020B0503030403020204" pitchFamily="34" charset="0"/>
              </a:rPr>
              <a:t>.</a:t>
            </a:r>
          </a:p>
          <a:p>
            <a:pPr algn="just"/>
            <a:endParaRPr lang="fr-FR" b="1" dirty="0">
              <a:solidFill>
                <a:schemeClr val="accent3">
                  <a:lumMod val="75000"/>
                </a:schemeClr>
              </a:solidFill>
              <a:latin typeface="Myriad Pro" panose="020B0503030403020204" pitchFamily="34" charset="0"/>
            </a:endParaRPr>
          </a:p>
          <a:p>
            <a:pPr algn="just"/>
            <a:r>
              <a:rPr lang="fr-FR" b="1" dirty="0">
                <a:solidFill>
                  <a:schemeClr val="accent6">
                    <a:lumMod val="75000"/>
                  </a:schemeClr>
                </a:solidFill>
                <a:latin typeface="Myriad Pro" panose="020B0503030403020204" pitchFamily="34" charset="0"/>
              </a:rPr>
              <a:t>165 observations ont été réalisées. </a:t>
            </a:r>
            <a:r>
              <a:rPr lang="fr-FR" dirty="0">
                <a:latin typeface="Myriad Pro" panose="020B0503030403020204" pitchFamily="34" charset="0"/>
              </a:rPr>
              <a:t>Celles-ci portaient sur le comportement en magasin des enfants, leur relation avec leurs parents ainsi que des notes complémentaires sur le temps passé en magasin, les rayons visités, etc.</a:t>
            </a:r>
          </a:p>
          <a:p>
            <a:pPr marL="285750" indent="-285750" algn="just">
              <a:buFont typeface="Arial" pitchFamily="34" charset="0"/>
              <a:buChar char="•"/>
            </a:pPr>
            <a:endParaRPr lang="fr-FR" dirty="0">
              <a:latin typeface="Myriad Pro" panose="020B0503030403020204" pitchFamily="34" charset="0"/>
            </a:endParaRPr>
          </a:p>
          <a:p>
            <a:pPr algn="just"/>
            <a:r>
              <a:rPr lang="fr-FR" dirty="0">
                <a:latin typeface="Myriad Pro" panose="020B0503030403020204" pitchFamily="34" charset="0"/>
              </a:rPr>
              <a:t>En complément de ces observations, </a:t>
            </a:r>
            <a:r>
              <a:rPr lang="fr-FR" b="1" dirty="0">
                <a:solidFill>
                  <a:schemeClr val="accent6">
                    <a:lumMod val="75000"/>
                  </a:schemeClr>
                </a:solidFill>
                <a:latin typeface="Myriad Pro" panose="020B0503030403020204" pitchFamily="34" charset="0"/>
              </a:rPr>
              <a:t>45 familles </a:t>
            </a:r>
            <a:r>
              <a:rPr lang="fr-FR" dirty="0">
                <a:latin typeface="Myriad Pro" panose="020B0503030403020204" pitchFamily="34" charset="0"/>
              </a:rPr>
              <a:t>ont été interrogées en sortie de magasin. Ces entretiens, de 5 à 15 minutes, visaient à comprendre les motivations de consommation, la vision du magasin par les familles, le ressenti des enfants concernant le magasin et les produits BIO, l’opinion des parents concernant les actions à effectuer pour mieux sensibiliser leurs enfants.</a:t>
            </a:r>
          </a:p>
        </p:txBody>
      </p:sp>
      <p:sp>
        <p:nvSpPr>
          <p:cNvPr id="4" name="Rectangle 3">
            <a:extLst>
              <a:ext uri="{FF2B5EF4-FFF2-40B4-BE49-F238E27FC236}">
                <a16:creationId xmlns="" xmlns:a16="http://schemas.microsoft.com/office/drawing/2014/main" id="{F9DDF5D9-A6FB-49AE-BB9F-EE63E1AA64DD}"/>
              </a:ext>
            </a:extLst>
          </p:cNvPr>
          <p:cNvSpPr/>
          <p:nvPr/>
        </p:nvSpPr>
        <p:spPr>
          <a:xfrm>
            <a:off x="2466296" y="848906"/>
            <a:ext cx="4211409" cy="707886"/>
          </a:xfrm>
          <a:prstGeom prst="rect">
            <a:avLst/>
          </a:prstGeom>
        </p:spPr>
        <p:txBody>
          <a:bodyPr wrap="none">
            <a:spAutoFit/>
          </a:bodyPr>
          <a:lstStyle/>
          <a:p>
            <a:pPr algn="just"/>
            <a:r>
              <a:rPr lang="fr-FR" sz="4000" dirty="0">
                <a:solidFill>
                  <a:schemeClr val="accent6">
                    <a:lumMod val="75000"/>
                  </a:schemeClr>
                </a:solidFill>
                <a:latin typeface="Letter Gothic Std" pitchFamily="49" charset="0"/>
                <a:cs typeface="Prototype" panose="02000400000000000000" pitchFamily="2" charset="0"/>
              </a:rPr>
              <a:t>ETHNOGRAPHIQUE</a:t>
            </a:r>
          </a:p>
        </p:txBody>
      </p:sp>
      <p:pic>
        <p:nvPicPr>
          <p:cNvPr id="9" name="Image 8" descr="Une image contenant bâtiment, plancher, intérieur, terrain&#10;&#10;Description générée avec un niveau de confiance très élevé">
            <a:extLst>
              <a:ext uri="{FF2B5EF4-FFF2-40B4-BE49-F238E27FC236}">
                <a16:creationId xmlns="" xmlns:a16="http://schemas.microsoft.com/office/drawing/2014/main" id="{4F8B4BCA-04DA-4F69-AD7F-D6B3816AD9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2" y="1559416"/>
            <a:ext cx="3060000" cy="2295000"/>
          </a:xfrm>
          <a:prstGeom prst="rect">
            <a:avLst/>
          </a:prstGeom>
          <a:ln>
            <a:noFill/>
          </a:ln>
          <a:effectLst>
            <a:outerShdw blurRad="292100" dist="139700" dir="2700000" algn="tl" rotWithShape="0">
              <a:srgbClr val="333333">
                <a:alpha val="65000"/>
              </a:srgbClr>
            </a:outerShdw>
          </a:effectLst>
        </p:spPr>
      </p:pic>
      <p:pic>
        <p:nvPicPr>
          <p:cNvPr id="11" name="Image 10" descr="Une image contenant ciel, route, extérieur, rue&#10;&#10;Description générée avec un niveau de confiance très élevé">
            <a:extLst>
              <a:ext uri="{FF2B5EF4-FFF2-40B4-BE49-F238E27FC236}">
                <a16:creationId xmlns="" xmlns:a16="http://schemas.microsoft.com/office/drawing/2014/main" id="{8BC73FF2-4449-418B-9F2F-C506A64F48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4207728"/>
            <a:ext cx="3060000" cy="2034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25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22886</TotalTime>
  <Words>744</Words>
  <Application>Microsoft Macintosh PowerPoint</Application>
  <PresentationFormat>Présentation à l'écran (4:3)</PresentationFormat>
  <Paragraphs>134</Paragraphs>
  <Slides>13</Slides>
  <Notes>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vt:i4>
      </vt:variant>
    </vt:vector>
  </HeadingPairs>
  <TitlesOfParts>
    <vt:vector size="25" baseType="lpstr">
      <vt:lpstr>Aharoni</vt:lpstr>
      <vt:lpstr>Arial</vt:lpstr>
      <vt:lpstr>Calibri</vt:lpstr>
      <vt:lpstr>Lato</vt:lpstr>
      <vt:lpstr>Lato Light</vt:lpstr>
      <vt:lpstr>Letter Gothic Std</vt:lpstr>
      <vt:lpstr>Myriad Pro</vt:lpstr>
      <vt:lpstr>Prototype</vt:lpstr>
      <vt:lpstr>SimSun</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CCI de Maine et Loire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Banach</dc:creator>
  <cp:lastModifiedBy>Utilisateur de Microsoft Office</cp:lastModifiedBy>
  <cp:revision>1098</cp:revision>
  <cp:lastPrinted>2017-12-22T14:34:17Z</cp:lastPrinted>
  <dcterms:created xsi:type="dcterms:W3CDTF">2016-05-31T09:23:19Z</dcterms:created>
  <dcterms:modified xsi:type="dcterms:W3CDTF">2018-08-28T08:02:16Z</dcterms:modified>
</cp:coreProperties>
</file>