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401" r:id="rId3"/>
    <p:sldId id="400" r:id="rId4"/>
    <p:sldId id="402" r:id="rId5"/>
    <p:sldId id="403" r:id="rId6"/>
    <p:sldId id="404" r:id="rId7"/>
    <p:sldId id="405" r:id="rId8"/>
    <p:sldId id="406" r:id="rId9"/>
    <p:sldId id="379" r:id="rId10"/>
    <p:sldId id="407" r:id="rId11"/>
    <p:sldId id="408" r:id="rId12"/>
    <p:sldId id="409" r:id="rId13"/>
    <p:sldId id="410" r:id="rId14"/>
    <p:sldId id="411" r:id="rId15"/>
    <p:sldId id="412" r:id="rId16"/>
    <p:sldId id="413" r:id="rId17"/>
    <p:sldId id="414" r:id="rId18"/>
    <p:sldId id="415" r:id="rId19"/>
    <p:sldId id="416" r:id="rId20"/>
    <p:sldId id="380" r:id="rId21"/>
    <p:sldId id="342" r:id="rId22"/>
    <p:sldId id="417" r:id="rId23"/>
    <p:sldId id="418" r:id="rId24"/>
    <p:sldId id="419" r:id="rId25"/>
    <p:sldId id="420" r:id="rId26"/>
    <p:sldId id="421" r:id="rId27"/>
    <p:sldId id="422" r:id="rId28"/>
    <p:sldId id="423" r:id="rId29"/>
    <p:sldId id="381" r:id="rId30"/>
    <p:sldId id="424" r:id="rId31"/>
    <p:sldId id="425" r:id="rId32"/>
    <p:sldId id="426" r:id="rId33"/>
    <p:sldId id="427" r:id="rId34"/>
    <p:sldId id="428" r:id="rId35"/>
    <p:sldId id="429" r:id="rId36"/>
    <p:sldId id="430" r:id="rId37"/>
    <p:sldId id="431" r:id="rId38"/>
    <p:sldId id="382" r:id="rId39"/>
    <p:sldId id="384" r:id="rId40"/>
  </p:sldIdLst>
  <p:sldSz cx="9144000" cy="6858000" type="screen4x3"/>
  <p:notesSz cx="6735763" cy="9866313"/>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133"/>
    <a:srgbClr val="ED7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6"/>
    <p:restoredTop sz="77500"/>
  </p:normalViewPr>
  <p:slideViewPr>
    <p:cSldViewPr snapToGrid="0" snapToObjects="1">
      <p:cViewPr varScale="1">
        <p:scale>
          <a:sx n="67" d="100"/>
          <a:sy n="67" d="100"/>
        </p:scale>
        <p:origin x="186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ocuments\D&#233;placement\2018-02-12-17\Statistiques%202017\Stats%20&#224;%20fin%20d&#233;cembre%202017\Stats%20r&#233;partition%20circuits%20de%20distribution%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fr-FR" sz="1800" dirty="0">
                <a:latin typeface="Gunny Rewritten" panose="03080400000000000000" pitchFamily="66" charset="-128"/>
                <a:ea typeface="Gunny Rewritten" panose="03080400000000000000" pitchFamily="66" charset="-128"/>
              </a:rPr>
              <a:t>Répartition des produits par circuit de distribution 2017</a:t>
            </a:r>
          </a:p>
          <a:p>
            <a:pPr algn="ctr">
              <a:defRPr/>
            </a:pPr>
            <a:r>
              <a:rPr lang="fr-FR" sz="1400" b="0" dirty="0">
                <a:latin typeface="Gunny Rewritten" panose="03080400000000000000" pitchFamily="66" charset="-128"/>
                <a:ea typeface="Gunny Rewritten" panose="03080400000000000000" pitchFamily="66" charset="-128"/>
              </a:rPr>
              <a:t>Sur la base de 5062 produits</a:t>
            </a:r>
            <a:r>
              <a:rPr lang="fr-FR" sz="1400" b="0" baseline="0" dirty="0">
                <a:latin typeface="Gunny Rewritten" panose="03080400000000000000" pitchFamily="66" charset="-128"/>
                <a:ea typeface="Gunny Rewritten" panose="03080400000000000000" pitchFamily="66" charset="-128"/>
              </a:rPr>
              <a:t> enregistrés sur cosmébio.org</a:t>
            </a:r>
            <a:endParaRPr lang="fr-FR" sz="1400" b="0" dirty="0">
              <a:latin typeface="Gunny Rewritten" panose="03080400000000000000" pitchFamily="66" charset="-128"/>
              <a:ea typeface="Gunny Rewritten" panose="03080400000000000000" pitchFamily="66" charset="-128"/>
            </a:endParaRPr>
          </a:p>
        </c:rich>
      </c:tx>
      <c:layout>
        <c:manualLayout>
          <c:xMode val="edge"/>
          <c:yMode val="edge"/>
          <c:x val="0.16071546764527"/>
          <c:y val="0.00760409766666825"/>
        </c:manualLayout>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Feuil1!$A$3:$A$13</c:f>
              <c:strCache>
                <c:ptCount val="11"/>
                <c:pt idx="0">
                  <c:v>Magasins spécialisés </c:v>
                </c:pt>
                <c:pt idx="1">
                  <c:v>VPC </c:v>
                </c:pt>
                <c:pt idx="2">
                  <c:v>Instituts</c:v>
                </c:pt>
                <c:pt idx="3">
                  <c:v>Pharmacies</c:v>
                </c:pt>
                <c:pt idx="4">
                  <c:v>Parapharmacies </c:v>
                </c:pt>
                <c:pt idx="5">
                  <c:v>GMS </c:v>
                </c:pt>
                <c:pt idx="6">
                  <c:v>Salons de coiffure</c:v>
                </c:pt>
                <c:pt idx="7">
                  <c:v>Hôtellerie</c:v>
                </c:pt>
                <c:pt idx="8">
                  <c:v>Magasins sélectifs</c:v>
                </c:pt>
                <c:pt idx="9">
                  <c:v>Vente à domicile</c:v>
                </c:pt>
                <c:pt idx="10">
                  <c:v>Autres </c:v>
                </c:pt>
              </c:strCache>
            </c:strRef>
          </c:cat>
          <c:val>
            <c:numRef>
              <c:f>Feuil1!$B$3:$B$13</c:f>
              <c:numCache>
                <c:formatCode>0.00%</c:formatCode>
                <c:ptCount val="11"/>
                <c:pt idx="0">
                  <c:v>0.2406</c:v>
                </c:pt>
                <c:pt idx="1">
                  <c:v>0.1979</c:v>
                </c:pt>
                <c:pt idx="2">
                  <c:v>0.1101</c:v>
                </c:pt>
                <c:pt idx="3">
                  <c:v>0.1321</c:v>
                </c:pt>
                <c:pt idx="4">
                  <c:v>0.1282</c:v>
                </c:pt>
                <c:pt idx="5">
                  <c:v>0.0484</c:v>
                </c:pt>
                <c:pt idx="6">
                  <c:v>0.013</c:v>
                </c:pt>
                <c:pt idx="7">
                  <c:v>0.0068</c:v>
                </c:pt>
                <c:pt idx="8">
                  <c:v>0.0422</c:v>
                </c:pt>
                <c:pt idx="9">
                  <c:v>0.017</c:v>
                </c:pt>
                <c:pt idx="10">
                  <c:v>0.0637</c:v>
                </c:pt>
              </c:numCache>
            </c:numRef>
          </c:val>
          <c:extLst xmlns:c16r2="http://schemas.microsoft.com/office/drawing/2015/06/chart">
            <c:ext xmlns:c16="http://schemas.microsoft.com/office/drawing/2014/chart" uri="{C3380CC4-5D6E-409C-BE32-E72D297353CC}">
              <c16:uniqueId val="{00000000-F9D0-4F81-8489-121F05F5D81C}"/>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43715329502731"/>
          <c:y val="0.327710874375997"/>
          <c:w val="0.256330995734908"/>
          <c:h val="0.531308476146364"/>
        </c:manualLayout>
      </c:layout>
      <c:overlay val="0"/>
      <c:spPr>
        <a:ln w="12700">
          <a:solidFill>
            <a:schemeClr val="accent1"/>
          </a:solidFill>
        </a:ln>
      </c:spPr>
      <c:txPr>
        <a:bodyPr/>
        <a:lstStyle/>
        <a:p>
          <a:pPr rtl="0">
            <a:defRPr/>
          </a:pPr>
          <a:endParaRPr lang="fr-FR"/>
        </a:p>
      </c:txPr>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b="1" dirty="0">
              <a:latin typeface="Lato Gras" charset="0"/>
            </a:endParaRPr>
          </a:p>
        </p:txBody>
      </p:sp>
      <p:sp>
        <p:nvSpPr>
          <p:cNvPr id="3" name="Espace réservé de la date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D792D81-CAF4-47E1-A485-004DE0CB3977}" type="datetime1">
              <a:rPr lang="fr-FR" b="1">
                <a:latin typeface="Lato Gras" charset="0"/>
              </a:rPr>
              <a:pPr>
                <a:defRPr/>
              </a:pPr>
              <a:t>11/04/2018</a:t>
            </a:fld>
            <a:endParaRPr lang="fr-FR" b="1" dirty="0">
              <a:latin typeface="Lato Gras" charset="0"/>
            </a:endParaRPr>
          </a:p>
        </p:txBody>
      </p:sp>
      <p:sp>
        <p:nvSpPr>
          <p:cNvPr id="4" name="Espace réservé du pied de page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b="1" dirty="0">
              <a:latin typeface="Lato Gras" charset="0"/>
            </a:endParaRPr>
          </a:p>
        </p:txBody>
      </p:sp>
      <p:sp>
        <p:nvSpPr>
          <p:cNvPr id="5" name="Espace réservé du numéro de diapositive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4F1FB31-1362-4A75-8E34-D09C551B7CAF}" type="slidenum">
              <a:rPr lang="fr-FR" b="1">
                <a:latin typeface="Lato Gras" charset="0"/>
              </a:rPr>
              <a:pPr>
                <a:defRPr/>
              </a:pPr>
              <a:t>‹#›</a:t>
            </a:fld>
            <a:endParaRPr lang="fr-FR" b="1" dirty="0">
              <a:latin typeface="Lato Gras" charset="0"/>
            </a:endParaRPr>
          </a:p>
        </p:txBody>
      </p:sp>
    </p:spTree>
    <p:extLst>
      <p:ext uri="{BB962C8B-B14F-4D97-AF65-F5344CB8AC3E}">
        <p14:creationId xmlns:p14="http://schemas.microsoft.com/office/powerpoint/2010/main" val="938094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b="1" i="0">
                <a:latin typeface="Lato Gras" charset="0"/>
                <a:cs typeface="+mn-cs"/>
              </a:defRPr>
            </a:lvl1pPr>
          </a:lstStyle>
          <a:p>
            <a:pPr>
              <a:defRPr/>
            </a:pPr>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b="1" i="0" smtClean="0">
                <a:latin typeface="Lato Gras" charset="0"/>
                <a:cs typeface="+mn-cs"/>
              </a:defRPr>
            </a:lvl1pPr>
          </a:lstStyle>
          <a:p>
            <a:pPr>
              <a:defRPr/>
            </a:pPr>
            <a:fld id="{699069F3-6619-4D1A-A626-0B082312A04C}" type="datetime1">
              <a:rPr lang="fr-FR" smtClean="0"/>
              <a:pPr>
                <a:defRPr/>
              </a:pPr>
              <a:t>11/04/2018</a:t>
            </a:fld>
            <a:endParaRPr lang="fr-FR" dirty="0"/>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b="1" i="0">
                <a:latin typeface="Lato Gras" charset="0"/>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b="1" i="0" smtClean="0">
                <a:latin typeface="Lato Gras" charset="0"/>
                <a:cs typeface="+mn-cs"/>
              </a:defRPr>
            </a:lvl1pPr>
          </a:lstStyle>
          <a:p>
            <a:pPr>
              <a:defRPr/>
            </a:pPr>
            <a:fld id="{2CCA1B6E-D3BF-48C8-B487-CB7C6E09A6BA}" type="slidenum">
              <a:rPr lang="fr-FR" smtClean="0"/>
              <a:pPr>
                <a:defRPr/>
              </a:pPr>
              <a:t>‹#›</a:t>
            </a:fld>
            <a:endParaRPr lang="fr-FR" dirty="0"/>
          </a:p>
        </p:txBody>
      </p:sp>
    </p:spTree>
    <p:extLst>
      <p:ext uri="{BB962C8B-B14F-4D97-AF65-F5344CB8AC3E}">
        <p14:creationId xmlns:p14="http://schemas.microsoft.com/office/powerpoint/2010/main" val="59547878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b="1" i="0" kern="1200">
        <a:solidFill>
          <a:schemeClr val="tx1"/>
        </a:solidFill>
        <a:latin typeface="Lato Gras" charset="0"/>
        <a:ea typeface="+mn-ea"/>
        <a:cs typeface="+mn-cs"/>
      </a:defRPr>
    </a:lvl1pPr>
    <a:lvl2pPr marL="457200" algn="l" defTabSz="457200" rtl="0" fontAlgn="base">
      <a:spcBef>
        <a:spcPct val="30000"/>
      </a:spcBef>
      <a:spcAft>
        <a:spcPct val="0"/>
      </a:spcAft>
      <a:defRPr sz="1200" b="1" i="0" kern="1200">
        <a:solidFill>
          <a:schemeClr val="tx1"/>
        </a:solidFill>
        <a:latin typeface="Lato Gras" charset="0"/>
        <a:ea typeface="+mn-ea"/>
        <a:cs typeface="+mn-cs"/>
      </a:defRPr>
    </a:lvl2pPr>
    <a:lvl3pPr marL="914400" algn="l" defTabSz="457200" rtl="0" fontAlgn="base">
      <a:spcBef>
        <a:spcPct val="30000"/>
      </a:spcBef>
      <a:spcAft>
        <a:spcPct val="0"/>
      </a:spcAft>
      <a:defRPr sz="1200" b="1" i="0" kern="1200">
        <a:solidFill>
          <a:schemeClr val="tx1"/>
        </a:solidFill>
        <a:latin typeface="Lato Gras" charset="0"/>
        <a:ea typeface="+mn-ea"/>
        <a:cs typeface="+mn-cs"/>
      </a:defRPr>
    </a:lvl3pPr>
    <a:lvl4pPr marL="1371600" algn="l" defTabSz="457200" rtl="0" fontAlgn="base">
      <a:spcBef>
        <a:spcPct val="30000"/>
      </a:spcBef>
      <a:spcAft>
        <a:spcPct val="0"/>
      </a:spcAft>
      <a:defRPr sz="1200" b="1" i="0" kern="1200">
        <a:solidFill>
          <a:schemeClr val="tx1"/>
        </a:solidFill>
        <a:latin typeface="Lato Gras" charset="0"/>
        <a:ea typeface="+mn-ea"/>
        <a:cs typeface="+mn-cs"/>
      </a:defRPr>
    </a:lvl4pPr>
    <a:lvl5pPr marL="1828800" algn="l" defTabSz="457200" rtl="0" fontAlgn="base">
      <a:spcBef>
        <a:spcPct val="30000"/>
      </a:spcBef>
      <a:spcAft>
        <a:spcPct val="0"/>
      </a:spcAft>
      <a:defRPr sz="1200" b="1" i="0" kern="1200">
        <a:solidFill>
          <a:schemeClr val="tx1"/>
        </a:solidFill>
        <a:latin typeface="Lato Gras"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lsa-conso.fr/symphony-iri-group-inc/iri/"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lsa-conso.fr/henkel/" TargetMode="External"/><Relationship Id="rId4" Type="http://schemas.openxmlformats.org/officeDocument/2006/relationships/hyperlink" Target="https://www.lsa-conso.fr/symphony-iri-group-inc/iri/" TargetMode="External"/><Relationship Id="rId5" Type="http://schemas.openxmlformats.org/officeDocument/2006/relationships/hyperlink" Target="https://www.lsa-conso.fr/cosmebio/" TargetMode="External"/><Relationship Id="rId6" Type="http://schemas.openxmlformats.org/officeDocument/2006/relationships/hyperlink" Target="https://www.lsa-conso.fr/bio/"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1</a:t>
            </a:fld>
            <a:endParaRPr lang="fr-FR" dirty="0"/>
          </a:p>
        </p:txBody>
      </p:sp>
    </p:spTree>
    <p:extLst>
      <p:ext uri="{BB962C8B-B14F-4D97-AF65-F5344CB8AC3E}">
        <p14:creationId xmlns:p14="http://schemas.microsoft.com/office/powerpoint/2010/main" val="290895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Lato Gras" charset="0"/>
                <a:ea typeface="+mn-ea"/>
                <a:cs typeface="+mn-cs"/>
              </a:rPr>
              <a:t>En 2025, dans un contexte</a:t>
            </a:r>
            <a:r>
              <a:rPr lang="fr-FR" sz="1200" b="1" i="0" kern="1200" baseline="0" dirty="0" smtClean="0">
                <a:solidFill>
                  <a:schemeClr val="tx1"/>
                </a:solidFill>
                <a:effectLst/>
                <a:latin typeface="Lato Gras" charset="0"/>
                <a:ea typeface="+mn-ea"/>
                <a:cs typeface="+mn-cs"/>
              </a:rPr>
              <a:t> de crises sanitaires graves sur le secteur de la cosmétique conventionnelles qui vient en rupture du scénario tendanciel, les consommateurs se tournent vers des produits plus sains pour leur peau.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Lato Gras" charset="0"/>
                <a:ea typeface="+mn-ea"/>
                <a:cs typeface="+mn-cs"/>
              </a:rPr>
              <a:t>S’y ajoute une prise de conscience en faveur de l’environnement qui favorise la cosmétique bio, plus respectueuse de l’être humain et de la planète. Ces crises ont engendré une réglementation cosmos rigoureuse qui s’intègrerait même dans le règlement européen.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baseline="0" dirty="0" smtClean="0">
                <a:solidFill>
                  <a:schemeClr val="tx1"/>
                </a:solidFill>
                <a:effectLst/>
                <a:latin typeface="Lato Gras" charset="0"/>
                <a:ea typeface="+mn-ea"/>
                <a:cs typeface="+mn-cs"/>
              </a:rPr>
              <a:t>Le bio devient une référence auprès des consommateurs et des médias et cette montée en puissance de la cosmétique bio s’appuie sur une filière en forte croissance, invitée à accompagner une transition écologique impérative</a:t>
            </a:r>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10</a:t>
            </a:fld>
            <a:endParaRPr lang="fr-FR"/>
          </a:p>
        </p:txBody>
      </p:sp>
    </p:spTree>
    <p:extLst>
      <p:ext uri="{BB962C8B-B14F-4D97-AF65-F5344CB8AC3E}">
        <p14:creationId xmlns:p14="http://schemas.microsoft.com/office/powerpoint/2010/main" val="70066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Crises sanitaires : </a:t>
            </a:r>
            <a:r>
              <a:rPr lang="fr-FR" b="0" dirty="0"/>
              <a:t>Publication Que Choisir en février 2016 – actualisation février</a:t>
            </a:r>
            <a:r>
              <a:rPr lang="fr-FR" b="0" baseline="0" dirty="0"/>
              <a:t> 2017</a:t>
            </a:r>
          </a:p>
          <a:p>
            <a:endParaRPr lang="fr-FR" b="0" baseline="0" dirty="0"/>
          </a:p>
          <a:p>
            <a:r>
              <a:rPr lang="fr-FR" b="1" baseline="0" dirty="0"/>
              <a:t>Substances indésirables : </a:t>
            </a:r>
          </a:p>
          <a:p>
            <a:r>
              <a:rPr lang="fr-FR" b="0" baseline="0" dirty="0"/>
              <a:t>Ammonium/Sodium </a:t>
            </a:r>
            <a:r>
              <a:rPr lang="fr-FR" b="0" baseline="0" dirty="0" err="1"/>
              <a:t>Lauryl</a:t>
            </a:r>
            <a:r>
              <a:rPr lang="fr-FR" b="0" baseline="0" dirty="0"/>
              <a:t> Sulfate – Irritant</a:t>
            </a:r>
          </a:p>
          <a:p>
            <a:r>
              <a:rPr lang="fr-FR" b="0" baseline="0" dirty="0" err="1"/>
              <a:t>Butylparaben</a:t>
            </a:r>
            <a:r>
              <a:rPr lang="fr-FR" b="0" baseline="0" dirty="0"/>
              <a:t>,, </a:t>
            </a:r>
            <a:r>
              <a:rPr lang="fr-FR" b="0" baseline="0" dirty="0" err="1"/>
              <a:t>propylparaben</a:t>
            </a:r>
            <a:r>
              <a:rPr lang="fr-FR" b="0" baseline="0" dirty="0"/>
              <a:t> </a:t>
            </a:r>
            <a:r>
              <a:rPr lang="fr-FR" b="0" baseline="0" dirty="0" err="1"/>
              <a:t>TriclosanPerturbateurs</a:t>
            </a:r>
            <a:r>
              <a:rPr lang="fr-FR" b="0" baseline="0" dirty="0"/>
              <a:t> endocriniens</a:t>
            </a:r>
          </a:p>
          <a:p>
            <a:r>
              <a:rPr lang="fr-FR" b="0" baseline="0" dirty="0" err="1"/>
              <a:t>Phenoxyethanol</a:t>
            </a:r>
            <a:r>
              <a:rPr lang="fr-FR" b="0" baseline="0" dirty="0"/>
              <a:t> (toxique pour</a:t>
            </a:r>
          </a:p>
          <a:p>
            <a:endParaRPr lang="fr-FR" b="0" baseline="0" dirty="0"/>
          </a:p>
          <a:p>
            <a:r>
              <a:rPr lang="fr-FR" sz="1200" b="0" i="0" kern="1200" dirty="0">
                <a:solidFill>
                  <a:schemeClr val="tx1"/>
                </a:solidFill>
                <a:effectLst/>
                <a:latin typeface="Lato Gras" charset="0"/>
                <a:ea typeface="+mn-ea"/>
                <a:cs typeface="+mn-cs"/>
              </a:rPr>
              <a:t>En juin 2017, suite notamment aux articles de Que Choisir, </a:t>
            </a:r>
            <a:r>
              <a:rPr lang="fr-FR" sz="1200" b="0" i="0" u="none" strike="noStrike" kern="1200" dirty="0" err="1">
                <a:solidFill>
                  <a:schemeClr val="tx1"/>
                </a:solidFill>
                <a:effectLst/>
                <a:latin typeface="Lato Gras" charset="0"/>
                <a:ea typeface="+mn-ea"/>
                <a:cs typeface="+mn-cs"/>
                <a:hlinkClick r:id="rId3" tooltip="Découvrez avec LSA des informations sur L'entreprise Iri "/>
              </a:rPr>
              <a:t>Iri</a:t>
            </a:r>
            <a:r>
              <a:rPr lang="fr-FR" sz="1200" b="0" i="0" kern="1200" dirty="0">
                <a:solidFill>
                  <a:schemeClr val="tx1"/>
                </a:solidFill>
                <a:effectLst/>
                <a:latin typeface="Lato Gras" charset="0"/>
                <a:ea typeface="+mn-ea"/>
                <a:cs typeface="+mn-cs"/>
              </a:rPr>
              <a:t> a réalisé une étude pour mesurer leur impact sur les acheteurs d’hygiène-beauté. </a:t>
            </a:r>
            <a:r>
              <a:rPr lang="fr-FR" sz="1200" b="1" i="0" kern="1200" dirty="0">
                <a:solidFill>
                  <a:schemeClr val="tx1"/>
                </a:solidFill>
                <a:effectLst/>
                <a:latin typeface="Lato Gras" charset="0"/>
                <a:ea typeface="+mn-ea"/>
                <a:cs typeface="+mn-cs"/>
              </a:rPr>
              <a:t>37 % d’entre eux avaient lu ou entendu parler des dernières publications. 72 % des clients exposés ont modifié leur façon d’acheter de l’hygiène-beauté</a:t>
            </a:r>
            <a:r>
              <a:rPr lang="fr-FR" sz="1200" b="0" i="0" kern="1200" dirty="0">
                <a:solidFill>
                  <a:schemeClr val="tx1"/>
                </a:solidFill>
                <a:effectLst/>
                <a:latin typeface="Lato Gras" charset="0"/>
                <a:ea typeface="+mn-ea"/>
                <a:cs typeface="+mn-cs"/>
              </a:rPr>
              <a:t>. « Et surtout, selon cette étude, dans </a:t>
            </a:r>
            <a:r>
              <a:rPr lang="fr-FR" sz="1200" b="1" i="0" kern="1200" dirty="0">
                <a:solidFill>
                  <a:schemeClr val="tx1"/>
                </a:solidFill>
                <a:effectLst/>
                <a:latin typeface="Lato Gras" charset="0"/>
                <a:ea typeface="+mn-ea"/>
                <a:cs typeface="+mn-cs"/>
              </a:rPr>
              <a:t>41 % des cas, l’impact est négatif sur les ventes d’hygiène-beauté en hypermarchés et supermarchés. 46 % des consommateurs exposés déclarent acheter plus de produits bio et naturels</a:t>
            </a:r>
            <a:r>
              <a:rPr lang="fr-FR" sz="1200" b="0" i="0" kern="1200" dirty="0">
                <a:solidFill>
                  <a:schemeClr val="tx1"/>
                </a:solidFill>
                <a:effectLst/>
                <a:latin typeface="Lato Gras" charset="0"/>
                <a:ea typeface="+mn-ea"/>
                <a:cs typeface="+mn-cs"/>
              </a:rPr>
              <a:t> », rapporte Delphine </a:t>
            </a:r>
            <a:r>
              <a:rPr lang="fr-FR" sz="1200" b="0" i="0" kern="1200" dirty="0" err="1">
                <a:solidFill>
                  <a:schemeClr val="tx1"/>
                </a:solidFill>
                <a:effectLst/>
                <a:latin typeface="Lato Gras" charset="0"/>
                <a:ea typeface="+mn-ea"/>
                <a:cs typeface="+mn-cs"/>
              </a:rPr>
              <a:t>Eldin</a:t>
            </a:r>
            <a:r>
              <a:rPr lang="fr-FR" sz="1200" b="0" i="0" kern="1200" dirty="0">
                <a:solidFill>
                  <a:schemeClr val="tx1"/>
                </a:solidFill>
                <a:effectLst/>
                <a:latin typeface="Lato Gras" charset="0"/>
                <a:ea typeface="+mn-ea"/>
                <a:cs typeface="+mn-cs"/>
              </a:rPr>
              <a:t>.</a:t>
            </a:r>
            <a:r>
              <a:rPr lang="fr-FR" b="0" baseline="0" dirty="0"/>
              <a:t> le foie)</a:t>
            </a:r>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11</a:t>
            </a:fld>
            <a:endParaRPr lang="fr-FR"/>
          </a:p>
        </p:txBody>
      </p:sp>
    </p:spTree>
    <p:extLst>
      <p:ext uri="{BB962C8B-B14F-4D97-AF65-F5344CB8AC3E}">
        <p14:creationId xmlns:p14="http://schemas.microsoft.com/office/powerpoint/2010/main" val="10753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Lato Gras" charset="0"/>
                <a:ea typeface="+mn-ea"/>
                <a:cs typeface="+mn-cs"/>
              </a:rPr>
              <a:t>Cela explique en partie la chute des ventes de l’hygiène-beauté conventionnelle en grandes et moyennes surfaces et l’explosion des cosmétiques certifiés bio. </a:t>
            </a:r>
          </a:p>
          <a:p>
            <a:r>
              <a:rPr lang="fr-FR" sz="1200" b="0" i="0" kern="1200" dirty="0">
                <a:solidFill>
                  <a:schemeClr val="tx1"/>
                </a:solidFill>
                <a:effectLst/>
                <a:latin typeface="Lato Gras" charset="0"/>
                <a:ea typeface="+mn-ea"/>
                <a:cs typeface="+mn-cs"/>
              </a:rPr>
              <a:t>Selon </a:t>
            </a:r>
            <a:r>
              <a:rPr lang="fr-FR" sz="1200" b="0" i="0" kern="1200" dirty="0" err="1">
                <a:solidFill>
                  <a:schemeClr val="tx1"/>
                </a:solidFill>
                <a:effectLst/>
                <a:latin typeface="Lato Gras" charset="0"/>
                <a:ea typeface="+mn-ea"/>
                <a:cs typeface="+mn-cs"/>
              </a:rPr>
              <a:t>Iri</a:t>
            </a:r>
            <a:r>
              <a:rPr lang="fr-FR" sz="1200" b="0" i="0" kern="1200" dirty="0">
                <a:solidFill>
                  <a:schemeClr val="tx1"/>
                </a:solidFill>
                <a:effectLst/>
                <a:latin typeface="Lato Gras" charset="0"/>
                <a:ea typeface="+mn-ea"/>
                <a:cs typeface="+mn-cs"/>
              </a:rPr>
              <a:t>, en CAM au 26 novembre 2017, tous circuits GSA, le conventionnel était </a:t>
            </a:r>
            <a:r>
              <a:rPr lang="fr-FR" sz="1200" b="1" i="0" kern="1200" dirty="0">
                <a:solidFill>
                  <a:schemeClr val="tx1"/>
                </a:solidFill>
                <a:effectLst/>
                <a:latin typeface="Lato Gras" charset="0"/>
                <a:ea typeface="+mn-ea"/>
                <a:cs typeface="+mn-cs"/>
              </a:rPr>
              <a:t>en recul de 2,6 % </a:t>
            </a:r>
            <a:r>
              <a:rPr lang="fr-FR" sz="1200" b="0" i="0" kern="1200" dirty="0">
                <a:solidFill>
                  <a:schemeClr val="tx1"/>
                </a:solidFill>
                <a:effectLst/>
                <a:latin typeface="Lato Gras" charset="0"/>
                <a:ea typeface="+mn-ea"/>
                <a:cs typeface="+mn-cs"/>
              </a:rPr>
              <a:t>alors que </a:t>
            </a:r>
            <a:r>
              <a:rPr lang="fr-FR" sz="1200" b="1" i="0" kern="1200" dirty="0">
                <a:solidFill>
                  <a:schemeClr val="tx1"/>
                </a:solidFill>
                <a:effectLst/>
                <a:latin typeface="Lato Gras" charset="0"/>
                <a:ea typeface="+mn-ea"/>
                <a:cs typeface="+mn-cs"/>
              </a:rPr>
              <a:t>le bio est en hausse de 25,9 %. </a:t>
            </a:r>
            <a:r>
              <a:rPr lang="fr-FR" sz="1200" b="0" i="0" kern="1200" dirty="0">
                <a:solidFill>
                  <a:schemeClr val="tx1"/>
                </a:solidFill>
                <a:effectLst/>
                <a:latin typeface="Lato Gras" charset="0"/>
                <a:ea typeface="+mn-ea"/>
                <a:cs typeface="+mn-cs"/>
              </a:rPr>
              <a:t>« Le poids du bio reste faible (1,3 % du chiffre d’affaires de l’hygiène-beauté au global). En 2017</a:t>
            </a:r>
          </a:p>
          <a:p>
            <a:r>
              <a:rPr lang="fr-FR" sz="1200" b="0" i="0" kern="1200" dirty="0">
                <a:solidFill>
                  <a:schemeClr val="tx1"/>
                </a:solidFill>
                <a:effectLst/>
                <a:latin typeface="Lato Gras" charset="0"/>
                <a:ea typeface="+mn-ea"/>
                <a:cs typeface="+mn-cs"/>
              </a:rPr>
              <a:t>-6,7% en 2017 sur les produits de rasages</a:t>
            </a:r>
          </a:p>
          <a:p>
            <a:r>
              <a:rPr lang="fr-FR" sz="1200" b="0" i="0" kern="1200" dirty="0">
                <a:solidFill>
                  <a:schemeClr val="tx1"/>
                </a:solidFill>
                <a:effectLst/>
                <a:latin typeface="Lato Gras" charset="0"/>
                <a:ea typeface="+mn-ea"/>
                <a:cs typeface="+mn-cs"/>
              </a:rPr>
              <a:t>-5,5% sur les déodorants</a:t>
            </a:r>
          </a:p>
          <a:p>
            <a:r>
              <a:rPr lang="fr-FR" sz="1200" b="0" i="0" kern="1200" dirty="0">
                <a:solidFill>
                  <a:schemeClr val="tx1"/>
                </a:solidFill>
                <a:effectLst/>
                <a:latin typeface="Lato Gras" charset="0"/>
                <a:ea typeface="+mn-ea"/>
                <a:cs typeface="+mn-cs"/>
              </a:rPr>
              <a:t>-2,4% shampoing et gel douche</a:t>
            </a:r>
          </a:p>
          <a:p>
            <a:endParaRPr lang="fr-FR" sz="1200" b="0" i="0" kern="1200" dirty="0">
              <a:solidFill>
                <a:schemeClr val="tx1"/>
              </a:solidFill>
              <a:effectLst/>
              <a:latin typeface="Lato Gras" charset="0"/>
              <a:ea typeface="+mn-ea"/>
              <a:cs typeface="+mn-cs"/>
            </a:endParaRPr>
          </a:p>
          <a:p>
            <a:endParaRPr lang="fr-FR" sz="1200" b="1" i="0" kern="1200" dirty="0">
              <a:solidFill>
                <a:schemeClr val="tx1"/>
              </a:solidFill>
              <a:effectLst/>
              <a:latin typeface="Lato Gras" charset="0"/>
              <a:ea typeface="+mn-ea"/>
              <a:cs typeface="+mn-cs"/>
            </a:endParaRPr>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12</a:t>
            </a:fld>
            <a:endParaRPr lang="fr-FR"/>
          </a:p>
        </p:txBody>
      </p:sp>
    </p:spTree>
    <p:extLst>
      <p:ext uri="{BB962C8B-B14F-4D97-AF65-F5344CB8AC3E}">
        <p14:creationId xmlns:p14="http://schemas.microsoft.com/office/powerpoint/2010/main" val="101776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a:solidFill>
                  <a:schemeClr val="tx1"/>
                </a:solidFill>
                <a:latin typeface="Lato Gras" charset="0"/>
                <a:ea typeface="+mn-ea"/>
                <a:cs typeface="+mn-cs"/>
              </a:rPr>
              <a:t>Des Français qui défendent une consommation responsable et engagée – Baromètre Agence bio 2017</a:t>
            </a:r>
          </a:p>
          <a:p>
            <a:r>
              <a:rPr lang="fr-FR" sz="1200" b="0" i="0" u="none" strike="noStrike" kern="1200" baseline="0" dirty="0">
                <a:solidFill>
                  <a:schemeClr val="tx1"/>
                </a:solidFill>
                <a:latin typeface="Lato Gras" charset="0"/>
                <a:ea typeface="+mn-ea"/>
                <a:cs typeface="+mn-cs"/>
              </a:rPr>
              <a:t>Les Français sont de plus en plus engagés dans la consommation responsable avec l’achat de produits durables et respectueux de l’environnement,</a:t>
            </a:r>
          </a:p>
          <a:p>
            <a:r>
              <a:rPr lang="fr-FR" sz="1200" b="0" i="0" u="none" strike="noStrike" kern="1200" baseline="0" dirty="0">
                <a:solidFill>
                  <a:schemeClr val="tx1"/>
                </a:solidFill>
                <a:latin typeface="Lato Gras" charset="0"/>
                <a:ea typeface="+mn-ea"/>
                <a:cs typeface="+mn-cs"/>
              </a:rPr>
              <a:t>que 94% déclarent privilégier. Ces convictions se transforment en actes avec de plus en plus fréquemment, des achats de produits</a:t>
            </a:r>
          </a:p>
          <a:p>
            <a:r>
              <a:rPr lang="fr-FR" sz="1200" b="0" i="0" u="none" strike="noStrike" kern="1200" baseline="0" dirty="0">
                <a:solidFill>
                  <a:schemeClr val="tx1"/>
                </a:solidFill>
                <a:latin typeface="Lato Gras" charset="0"/>
                <a:ea typeface="+mn-ea"/>
                <a:cs typeface="+mn-cs"/>
              </a:rPr>
              <a:t>alimentaires bio et locaux mais aussi des produits d’entretien, cosmétiques, de jardinage ou de textile biologiques.</a:t>
            </a:r>
            <a:endParaRPr lang="fr-FR" b="0"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13</a:t>
            </a:fld>
            <a:endParaRPr lang="fr-FR"/>
          </a:p>
        </p:txBody>
      </p:sp>
    </p:spTree>
    <p:extLst>
      <p:ext uri="{BB962C8B-B14F-4D97-AF65-F5344CB8AC3E}">
        <p14:creationId xmlns:p14="http://schemas.microsoft.com/office/powerpoint/2010/main" val="209040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Passage</a:t>
            </a:r>
            <a:r>
              <a:rPr lang="fr-FR" baseline="0" dirty="0"/>
              <a:t> </a:t>
            </a:r>
            <a:r>
              <a:rPr lang="fr-FR" dirty="0"/>
              <a:t>10 à 20% mini d’ingrédients</a:t>
            </a:r>
            <a:r>
              <a:rPr lang="fr-FR" baseline="0" dirty="0"/>
              <a:t> </a:t>
            </a:r>
            <a:r>
              <a:rPr lang="fr-FR" baseline="0" dirty="0" smtClean="0"/>
              <a:t>bio sur le total du produit.</a:t>
            </a:r>
          </a:p>
          <a:p>
            <a:r>
              <a:rPr lang="fr-FR" baseline="0" dirty="0" smtClean="0"/>
              <a:t>Liste positive </a:t>
            </a:r>
            <a:r>
              <a:rPr lang="fr-FR" baseline="0" dirty="0" err="1" smtClean="0"/>
              <a:t>petrochimie</a:t>
            </a:r>
            <a:r>
              <a:rPr lang="fr-FR" baseline="0" dirty="0" smtClean="0"/>
              <a:t> avec max</a:t>
            </a:r>
            <a:r>
              <a:rPr lang="fr-FR" dirty="0" smtClean="0"/>
              <a:t> </a:t>
            </a:r>
            <a:endParaRPr lang="fr-FR" b="0"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14</a:t>
            </a:fld>
            <a:endParaRPr lang="fr-FR"/>
          </a:p>
        </p:txBody>
      </p:sp>
    </p:spTree>
    <p:extLst>
      <p:ext uri="{BB962C8B-B14F-4D97-AF65-F5344CB8AC3E}">
        <p14:creationId xmlns:p14="http://schemas.microsoft.com/office/powerpoint/2010/main" val="915198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Base</a:t>
            </a:r>
            <a:r>
              <a:rPr lang="fr-FR" baseline="0" dirty="0"/>
              <a:t> 12000 répondants</a:t>
            </a:r>
          </a:p>
          <a:p>
            <a:r>
              <a:rPr lang="fr-FR" dirty="0"/>
              <a:t>La naturalité et l’économie, principales motivations des adeptes du fait-maison.</a:t>
            </a: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15</a:t>
            </a:fld>
            <a:endParaRPr lang="fr-FR" dirty="0"/>
          </a:p>
        </p:txBody>
      </p:sp>
    </p:spTree>
    <p:extLst>
      <p:ext uri="{BB962C8B-B14F-4D97-AF65-F5344CB8AC3E}">
        <p14:creationId xmlns:p14="http://schemas.microsoft.com/office/powerpoint/2010/main" val="121478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avait</a:t>
            </a:r>
            <a:r>
              <a:rPr lang="fr-FR" baseline="0" dirty="0"/>
              <a:t> noté en 2014 que la cosmétique bio ne trouvait des réseaux de distributions.. Qu’en est il en 2018 ?</a:t>
            </a:r>
            <a:endParaRPr lang="fr-FR" dirty="0"/>
          </a:p>
          <a:p>
            <a:r>
              <a:rPr lang="fr-FR" dirty="0"/>
              <a:t>Nouveaux acteurs</a:t>
            </a:r>
          </a:p>
          <a:p>
            <a:endParaRPr lang="fr-FR" dirty="0"/>
          </a:p>
          <a:p>
            <a:r>
              <a:rPr lang="fr-FR" b="0" dirty="0" smtClean="0"/>
              <a:t>Parfums </a:t>
            </a:r>
            <a:r>
              <a:rPr lang="fr-FR" b="0" dirty="0"/>
              <a:t>par Nature (l’ancienne division parfums de Laurence Dumont) a créé une marque bio, </a:t>
            </a:r>
            <a:r>
              <a:rPr lang="fr-FR" b="1" dirty="0"/>
              <a:t>Pur Eden</a:t>
            </a:r>
            <a:r>
              <a:rPr lang="fr-FR" b="0" dirty="0"/>
              <a:t>. Les premiers produits, des eaux de Cologne, ont été dévoilés en </a:t>
            </a:r>
            <a:r>
              <a:rPr lang="fr-FR" b="1" dirty="0"/>
              <a:t>décembre 2017 chez Monoprix</a:t>
            </a:r>
            <a:r>
              <a:rPr lang="fr-FR" b="0" dirty="0"/>
              <a:t>. « Nos jus sont bio, </a:t>
            </a:r>
            <a:r>
              <a:rPr lang="fr-FR" b="0" dirty="0" err="1"/>
              <a:t>végans</a:t>
            </a:r>
            <a:r>
              <a:rPr lang="fr-FR" b="0" dirty="0"/>
              <a:t>, non testés sur les animaux et ne contiennent pas de substance controversée, rappelle Aurélie </a:t>
            </a:r>
            <a:r>
              <a:rPr lang="fr-FR" b="0" dirty="0" err="1"/>
              <a:t>Badie</a:t>
            </a:r>
            <a:r>
              <a:rPr lang="fr-FR" b="0" dirty="0"/>
              <a:t>, chef de produit senior chez Parfums par Nature. Nous commençons avec les Cologne mais nous développerons ­aussi des eaux de parfum. » La demande croissante du bio permet aussi l’émergence de nouveaux acteurs. </a:t>
            </a:r>
          </a:p>
          <a:p>
            <a:r>
              <a:rPr lang="fr-FR" b="0" dirty="0"/>
              <a:t>Citons également </a:t>
            </a:r>
            <a:r>
              <a:rPr lang="fr-FR" b="1" dirty="0"/>
              <a:t>Charlotte </a:t>
            </a:r>
            <a:r>
              <a:rPr lang="fr-FR" b="1" dirty="0" err="1"/>
              <a:t>Family</a:t>
            </a:r>
            <a:r>
              <a:rPr lang="fr-FR" b="1" dirty="0"/>
              <a:t> et Charlotte Baby bio</a:t>
            </a:r>
            <a:r>
              <a:rPr lang="fr-FR" b="0" dirty="0"/>
              <a:t>. Des marques créées par Benjamin </a:t>
            </a:r>
            <a:r>
              <a:rPr lang="fr-FR" b="0" dirty="0" err="1"/>
              <a:t>Aiach</a:t>
            </a:r>
            <a:r>
              <a:rPr lang="fr-FR" b="0" dirty="0"/>
              <a:t>, à l’origine des cosmétiques bio Marylou, qui cartonnent en réseau spécialisé, et par son associé, Stéphane </a:t>
            </a:r>
            <a:r>
              <a:rPr lang="fr-FR" b="0" dirty="0" err="1"/>
              <a:t>Bittoun</a:t>
            </a:r>
            <a:r>
              <a:rPr lang="fr-FR" b="0" dirty="0"/>
              <a:t>. « Nous nous sommes lancés il y a moins de deux ans avec </a:t>
            </a:r>
            <a:r>
              <a:rPr lang="fr-FR" b="0" dirty="0" err="1"/>
              <a:t>Franprix</a:t>
            </a:r>
            <a:r>
              <a:rPr lang="fr-FR" b="0" dirty="0"/>
              <a:t>, qui nous a réellement soutenus. Maintenant, nous sommes présents dans quelque 1 500 points de vente, toutes ­enseignes confondues », explique Benjamin </a:t>
            </a:r>
            <a:r>
              <a:rPr lang="fr-FR" b="0" dirty="0" err="1"/>
              <a:t>Aiach</a:t>
            </a:r>
            <a:r>
              <a:rPr lang="fr-FR" b="0" dirty="0"/>
              <a:t>. Tous ces lancements devraient aider au développement du segment bio en hygiène-beauté qui, malgré des croissances exceptionnelles, reste encore une niche.</a:t>
            </a:r>
          </a:p>
          <a:p>
            <a:r>
              <a:rPr lang="fr-FR" sz="1200" b="0" i="0" kern="1200" dirty="0">
                <a:solidFill>
                  <a:schemeClr val="tx1"/>
                </a:solidFill>
                <a:effectLst/>
                <a:latin typeface="Lato Gras" charset="0"/>
                <a:ea typeface="+mn-ea"/>
                <a:cs typeface="+mn-cs"/>
              </a:rPr>
              <a:t>Le bio gagne aussi du terrain sur d’autres segments. Energie Fruit (</a:t>
            </a:r>
            <a:r>
              <a:rPr lang="fr-FR" sz="1200" b="0" i="0" kern="1200" dirty="0" err="1">
                <a:solidFill>
                  <a:schemeClr val="tx1"/>
                </a:solidFill>
                <a:effectLst/>
                <a:latin typeface="Lato Gras" charset="0"/>
                <a:ea typeface="+mn-ea"/>
                <a:cs typeface="+mn-cs"/>
              </a:rPr>
              <a:t>Bloomup</a:t>
            </a:r>
            <a:r>
              <a:rPr lang="fr-FR" sz="1200" b="0" i="0" kern="1200" dirty="0">
                <a:solidFill>
                  <a:schemeClr val="tx1"/>
                </a:solidFill>
                <a:effectLst/>
                <a:latin typeface="Lato Gras" charset="0"/>
                <a:ea typeface="+mn-ea"/>
                <a:cs typeface="+mn-cs"/>
              </a:rPr>
              <a:t>) a lancé en avril sa gamme de crèmes de douche </a:t>
            </a:r>
          </a:p>
          <a:p>
            <a:endParaRPr lang="fr-FR" sz="1200" b="0" i="0" kern="1200" dirty="0">
              <a:solidFill>
                <a:schemeClr val="tx1"/>
              </a:solidFill>
              <a:effectLst/>
              <a:latin typeface="Lato Gras" charset="0"/>
              <a:ea typeface="+mn-ea"/>
              <a:cs typeface="+mn-cs"/>
            </a:endParaRPr>
          </a:p>
          <a:p>
            <a:r>
              <a:rPr lang="fr-FR" sz="1200" b="1" i="0" kern="1200" dirty="0">
                <a:solidFill>
                  <a:schemeClr val="tx1"/>
                </a:solidFill>
                <a:effectLst/>
                <a:latin typeface="Lato Gras" charset="0"/>
                <a:ea typeface="+mn-ea"/>
                <a:cs typeface="+mn-cs"/>
              </a:rPr>
              <a:t>MAELLYA</a:t>
            </a:r>
          </a:p>
          <a:p>
            <a:r>
              <a:rPr lang="fr-FR" sz="1200" b="1" i="0" kern="1200" dirty="0">
                <a:solidFill>
                  <a:schemeClr val="tx1"/>
                </a:solidFill>
                <a:effectLst/>
                <a:latin typeface="Lato Gras" charset="0"/>
                <a:ea typeface="+mn-ea"/>
                <a:cs typeface="+mn-cs"/>
              </a:rPr>
              <a:t>Son innovation phare</a:t>
            </a:r>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 Des gels </a:t>
            </a:r>
            <a:r>
              <a:rPr lang="fr-FR" sz="1200" b="0" i="0" kern="1200" dirty="0" err="1">
                <a:solidFill>
                  <a:schemeClr val="tx1"/>
                </a:solidFill>
                <a:effectLst/>
                <a:latin typeface="Lato Gras" charset="0"/>
                <a:ea typeface="+mn-ea"/>
                <a:cs typeface="+mn-cs"/>
              </a:rPr>
              <a:t>lavants</a:t>
            </a:r>
            <a:r>
              <a:rPr lang="fr-FR" sz="1200" b="0" i="0" kern="1200" dirty="0">
                <a:solidFill>
                  <a:schemeClr val="tx1"/>
                </a:solidFill>
                <a:effectLst/>
                <a:latin typeface="Lato Gras" charset="0"/>
                <a:ea typeface="+mn-ea"/>
                <a:cs typeface="+mn-cs"/>
              </a:rPr>
              <a:t> pour les mains</a:t>
            </a:r>
          </a:p>
          <a:p>
            <a:r>
              <a:rPr lang="fr-FR" sz="1200" b="0" i="0" kern="1200" dirty="0">
                <a:solidFill>
                  <a:schemeClr val="tx1"/>
                </a:solidFill>
                <a:effectLst/>
                <a:latin typeface="Lato Gras" charset="0"/>
                <a:ea typeface="+mn-ea"/>
                <a:cs typeface="+mn-cs"/>
              </a:rPr>
              <a:t>Après s’être fait une place en GMS avec des sprays aériens et multiplié son chiffre d’affaires par trois, </a:t>
            </a:r>
            <a:r>
              <a:rPr lang="fr-FR" sz="1200" b="0" i="0" kern="1200" dirty="0" err="1">
                <a:solidFill>
                  <a:schemeClr val="tx1"/>
                </a:solidFill>
                <a:effectLst/>
                <a:latin typeface="Lato Gras" charset="0"/>
                <a:ea typeface="+mn-ea"/>
                <a:cs typeface="+mn-cs"/>
              </a:rPr>
              <a:t>Maëllya</a:t>
            </a:r>
            <a:r>
              <a:rPr lang="fr-FR" sz="1200" b="0" i="0" kern="1200" dirty="0">
                <a:solidFill>
                  <a:schemeClr val="tx1"/>
                </a:solidFill>
                <a:effectLst/>
                <a:latin typeface="Lato Gras" charset="0"/>
                <a:ea typeface="+mn-ea"/>
                <a:cs typeface="+mn-cs"/>
              </a:rPr>
              <a:t> se diversifie. Elle propose aussi des soins pour le corps depuis 2016. Cette année, elle sort deux produits </a:t>
            </a:r>
            <a:r>
              <a:rPr lang="fr-FR" sz="1200" b="0" i="0" kern="1200" dirty="0" err="1">
                <a:solidFill>
                  <a:schemeClr val="tx1"/>
                </a:solidFill>
                <a:effectLst/>
                <a:latin typeface="Lato Gras" charset="0"/>
                <a:ea typeface="+mn-ea"/>
                <a:cs typeface="+mn-cs"/>
              </a:rPr>
              <a:t>lavants</a:t>
            </a:r>
            <a:r>
              <a:rPr lang="fr-FR" sz="1200" b="0" i="0" kern="1200" dirty="0">
                <a:solidFill>
                  <a:schemeClr val="tx1"/>
                </a:solidFill>
                <a:effectLst/>
                <a:latin typeface="Lato Gras" charset="0"/>
                <a:ea typeface="+mn-ea"/>
                <a:cs typeface="+mn-cs"/>
              </a:rPr>
              <a:t> pour les mains aux formules originales liant </a:t>
            </a:r>
            <a:r>
              <a:rPr lang="fr-FR" sz="1200" b="0" i="0" kern="1200" dirty="0" err="1">
                <a:solidFill>
                  <a:schemeClr val="tx1"/>
                </a:solidFill>
                <a:effectLst/>
                <a:latin typeface="Lato Gras" charset="0"/>
                <a:ea typeface="+mn-ea"/>
                <a:cs typeface="+mn-cs"/>
              </a:rPr>
              <a:t>aloe</a:t>
            </a:r>
            <a:r>
              <a:rPr lang="fr-FR" sz="1200" b="0" i="0" kern="1200" dirty="0">
                <a:solidFill>
                  <a:schemeClr val="tx1"/>
                </a:solidFill>
                <a:effectLst/>
                <a:latin typeface="Lato Gras" charset="0"/>
                <a:ea typeface="+mn-ea"/>
                <a:cs typeface="+mn-cs"/>
              </a:rPr>
              <a:t> </a:t>
            </a:r>
            <a:r>
              <a:rPr lang="fr-FR" sz="1200" b="0" i="0" kern="1200" dirty="0" err="1">
                <a:solidFill>
                  <a:schemeClr val="tx1"/>
                </a:solidFill>
                <a:effectLst/>
                <a:latin typeface="Lato Gras" charset="0"/>
                <a:ea typeface="+mn-ea"/>
                <a:cs typeface="+mn-cs"/>
              </a:rPr>
              <a:t>vera</a:t>
            </a:r>
            <a:r>
              <a:rPr lang="fr-FR" sz="1200" b="0" i="0" kern="1200" dirty="0">
                <a:solidFill>
                  <a:schemeClr val="tx1"/>
                </a:solidFill>
                <a:effectLst/>
                <a:latin typeface="Lato Gras" charset="0"/>
                <a:ea typeface="+mn-ea"/>
                <a:cs typeface="+mn-cs"/>
              </a:rPr>
              <a:t> et huiles essentielles bio, rechargeables.</a:t>
            </a:r>
          </a:p>
          <a:p>
            <a:endParaRPr lang="fr-FR" sz="1200" b="1" i="0" kern="1200" dirty="0">
              <a:solidFill>
                <a:schemeClr val="tx1"/>
              </a:solidFill>
              <a:effectLst/>
              <a:latin typeface="Lato Gras" charset="0"/>
              <a:ea typeface="+mn-ea"/>
              <a:cs typeface="+mn-cs"/>
            </a:endParaRPr>
          </a:p>
          <a:p>
            <a:r>
              <a:rPr lang="fr-FR" sz="1200" b="1" i="0" kern="1200" dirty="0">
                <a:solidFill>
                  <a:schemeClr val="tx1"/>
                </a:solidFill>
                <a:effectLst/>
                <a:latin typeface="Lato Gras" charset="0"/>
                <a:ea typeface="+mn-ea"/>
                <a:cs typeface="+mn-cs"/>
              </a:rPr>
              <a:t>Laboratoires BIOCOS</a:t>
            </a:r>
          </a:p>
          <a:p>
            <a:r>
              <a:rPr lang="fr-FR" sz="1200" b="1" i="0" kern="1200" dirty="0">
                <a:solidFill>
                  <a:schemeClr val="tx1"/>
                </a:solidFill>
                <a:effectLst/>
                <a:latin typeface="Lato Gras" charset="0"/>
                <a:ea typeface="+mn-ea"/>
                <a:cs typeface="+mn-cs"/>
              </a:rPr>
              <a:t>Son innovation phare</a:t>
            </a:r>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La Crème solaire bio </a:t>
            </a:r>
            <a:r>
              <a:rPr lang="fr-FR" sz="1200" b="0" i="0" kern="1200" dirty="0" err="1">
                <a:solidFill>
                  <a:schemeClr val="tx1"/>
                </a:solidFill>
                <a:effectLst/>
                <a:latin typeface="Lato Gras" charset="0"/>
                <a:ea typeface="+mn-ea"/>
                <a:cs typeface="+mn-cs"/>
              </a:rPr>
              <a:t>Lovea</a:t>
            </a:r>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Précurseurs dans le domaine des solaires bio dans le circuit de la GMS en 2007, les Laboratoires </a:t>
            </a:r>
            <a:r>
              <a:rPr lang="fr-FR" sz="1200" b="0" i="0" kern="1200" dirty="0" err="1">
                <a:solidFill>
                  <a:schemeClr val="tx1"/>
                </a:solidFill>
                <a:effectLst/>
                <a:latin typeface="Lato Gras" charset="0"/>
                <a:ea typeface="+mn-ea"/>
                <a:cs typeface="+mn-cs"/>
              </a:rPr>
              <a:t>Biocos</a:t>
            </a:r>
            <a:r>
              <a:rPr lang="fr-FR" sz="1200" b="0" i="0" kern="1200" dirty="0">
                <a:solidFill>
                  <a:schemeClr val="tx1"/>
                </a:solidFill>
                <a:effectLst/>
                <a:latin typeface="Lato Gras" charset="0"/>
                <a:ea typeface="+mn-ea"/>
                <a:cs typeface="+mn-cs"/>
              </a:rPr>
              <a:t>, sous leur marque </a:t>
            </a:r>
            <a:r>
              <a:rPr lang="fr-FR" sz="1200" b="0" i="0" kern="1200" dirty="0" err="1">
                <a:solidFill>
                  <a:schemeClr val="tx1"/>
                </a:solidFill>
                <a:effectLst/>
                <a:latin typeface="Lato Gras" charset="0"/>
                <a:ea typeface="+mn-ea"/>
                <a:cs typeface="+mn-cs"/>
              </a:rPr>
              <a:t>Lovea</a:t>
            </a:r>
            <a:r>
              <a:rPr lang="fr-FR" sz="1200" b="0" i="0" kern="1200" dirty="0">
                <a:solidFill>
                  <a:schemeClr val="tx1"/>
                </a:solidFill>
                <a:effectLst/>
                <a:latin typeface="Lato Gras" charset="0"/>
                <a:ea typeface="+mn-ea"/>
                <a:cs typeface="+mn-cs"/>
              </a:rPr>
              <a:t>, ont complété leur gamme cette année avec une crème pour le visage d’indice SPF 50 +. L’entreprise du Sud-Ouest possède deux laboratoires de R &amp; D, un au siège et un sur son site de production à Nancy. Un long travail de recherche lui a permis de mettre au point une formule bio avec un indice de protection aussi élevé et qui reste agréable à appliquer.</a:t>
            </a:r>
          </a:p>
          <a:p>
            <a:endParaRPr lang="fr-FR" sz="1200" b="0" i="0" kern="1200" dirty="0">
              <a:solidFill>
                <a:schemeClr val="tx1"/>
              </a:solidFill>
              <a:effectLst/>
              <a:latin typeface="Lato Gras" charset="0"/>
              <a:ea typeface="+mn-ea"/>
              <a:cs typeface="+mn-cs"/>
            </a:endParaRPr>
          </a:p>
          <a:p>
            <a:endParaRPr lang="fr-FR" b="0"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16</a:t>
            </a:fld>
            <a:endParaRPr lang="fr-FR" dirty="0"/>
          </a:p>
        </p:txBody>
      </p:sp>
    </p:spTree>
    <p:extLst>
      <p:ext uri="{BB962C8B-B14F-4D97-AF65-F5344CB8AC3E}">
        <p14:creationId xmlns:p14="http://schemas.microsoft.com/office/powerpoint/2010/main" val="523771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tendances</a:t>
            </a:r>
            <a:r>
              <a:rPr lang="fr-FR" baseline="0" dirty="0"/>
              <a:t> qui </a:t>
            </a:r>
            <a:r>
              <a:rPr lang="fr-FR" baseline="0" dirty="0" err="1"/>
              <a:t>emergent</a:t>
            </a:r>
            <a:r>
              <a:rPr lang="fr-FR" baseline="0" dirty="0"/>
              <a:t> autour des petits acteurs et de l’innovation bio.</a:t>
            </a:r>
            <a:endParaRPr lang="fr-FR" dirty="0"/>
          </a:p>
          <a:p>
            <a:endParaRPr lang="fr-FR" dirty="0"/>
          </a:p>
          <a:p>
            <a:r>
              <a:rPr lang="fr-FR" dirty="0"/>
              <a:t>Nouveaux acteurs</a:t>
            </a:r>
          </a:p>
          <a:p>
            <a:endParaRPr lang="fr-FR" dirty="0"/>
          </a:p>
          <a:p>
            <a:r>
              <a:rPr lang="fr-FR" b="0" dirty="0"/>
              <a:t>Il n’y a pas que les grandes marques qui investissent sur le bio. Les PME-ETI, actrices historiques de l’hygiène-beauté, ont bien l’intention de prendre une part du gâteau. </a:t>
            </a:r>
          </a:p>
          <a:p>
            <a:r>
              <a:rPr lang="fr-FR" b="0" dirty="0"/>
              <a:t>Parfums par Nature (l’ancienne division parfums de Laurence Dumont) a créé une marque bio, </a:t>
            </a:r>
            <a:r>
              <a:rPr lang="fr-FR" b="1" dirty="0"/>
              <a:t>Pur Eden</a:t>
            </a:r>
            <a:r>
              <a:rPr lang="fr-FR" b="0" dirty="0"/>
              <a:t>. </a:t>
            </a:r>
            <a:r>
              <a:rPr lang="fr-FR" b="1" dirty="0"/>
              <a:t>Les premiers produits, des eaux de Cologne, ont été dévoilés en décembre 2017 chez Monoprix</a:t>
            </a:r>
            <a:r>
              <a:rPr lang="fr-FR" b="0" dirty="0"/>
              <a:t>. « Nos jus sont bio, </a:t>
            </a:r>
            <a:r>
              <a:rPr lang="fr-FR" b="0" dirty="0" err="1"/>
              <a:t>végans</a:t>
            </a:r>
            <a:r>
              <a:rPr lang="fr-FR" b="0" dirty="0"/>
              <a:t>, non testés sur les animaux et ne contiennent pas de substance controversée, rappelle Aurélie </a:t>
            </a:r>
            <a:r>
              <a:rPr lang="fr-FR" b="0" dirty="0" err="1"/>
              <a:t>Badie</a:t>
            </a:r>
            <a:r>
              <a:rPr lang="fr-FR" b="0" dirty="0"/>
              <a:t>, chef de produit senior chez Parfums par Nature. Nous commençons avec les Cologne mais nous développerons ­aussi des eaux de parfum. » La demande croissante du bio permet aussi l’émergence de nouveaux acteurs. </a:t>
            </a:r>
          </a:p>
          <a:p>
            <a:endParaRPr lang="fr-FR" b="0" dirty="0"/>
          </a:p>
          <a:p>
            <a:r>
              <a:rPr lang="fr-FR" b="0" dirty="0"/>
              <a:t>Citons également </a:t>
            </a:r>
            <a:r>
              <a:rPr lang="fr-FR" b="1" dirty="0"/>
              <a:t>Charlotte </a:t>
            </a:r>
            <a:r>
              <a:rPr lang="fr-FR" b="1" dirty="0" err="1"/>
              <a:t>Family</a:t>
            </a:r>
            <a:r>
              <a:rPr lang="fr-FR" b="1" dirty="0"/>
              <a:t> et Charlotte Baby bio</a:t>
            </a:r>
            <a:r>
              <a:rPr lang="fr-FR" b="0" dirty="0"/>
              <a:t>. Des marques créées par Benjamin </a:t>
            </a:r>
            <a:r>
              <a:rPr lang="fr-FR" b="0" dirty="0" err="1"/>
              <a:t>Aiach</a:t>
            </a:r>
            <a:r>
              <a:rPr lang="fr-FR" b="0" dirty="0"/>
              <a:t>, à l’origine des cosmétiques bio Marylou, qui cartonnent en réseau spécialisé, et par son associé, Stéphane </a:t>
            </a:r>
            <a:r>
              <a:rPr lang="fr-FR" b="0" dirty="0" err="1"/>
              <a:t>Bittoun</a:t>
            </a:r>
            <a:r>
              <a:rPr lang="fr-FR" b="0" dirty="0"/>
              <a:t>. « Nous nous sommes lancés il y a moins de deux ans </a:t>
            </a:r>
            <a:r>
              <a:rPr lang="fr-FR" b="1" dirty="0"/>
              <a:t>avec </a:t>
            </a:r>
            <a:r>
              <a:rPr lang="fr-FR" b="1" dirty="0" err="1"/>
              <a:t>Franprix</a:t>
            </a:r>
            <a:r>
              <a:rPr lang="fr-FR" b="0" dirty="0"/>
              <a:t>, qui nous a réellement soutenus. Maintenant, nous sommes présents dans quelque 1 500 points de vente, toutes ­enseignes confondues », explique Benjamin </a:t>
            </a:r>
            <a:r>
              <a:rPr lang="fr-FR" b="0" dirty="0" err="1"/>
              <a:t>Aiach</a:t>
            </a:r>
            <a:r>
              <a:rPr lang="fr-FR" b="0" dirty="0"/>
              <a:t>. Tous ces lancements devraient aider au développement du segment bio en hygiène-beauté qui, malgré des croissances exceptionnelles, reste encore une niche.</a:t>
            </a:r>
          </a:p>
          <a:p>
            <a:r>
              <a:rPr lang="fr-FR" sz="1200" b="0" i="0" kern="1200" dirty="0">
                <a:solidFill>
                  <a:schemeClr val="tx1"/>
                </a:solidFill>
                <a:effectLst/>
                <a:latin typeface="Lato Gras" charset="0"/>
                <a:ea typeface="+mn-ea"/>
                <a:cs typeface="+mn-cs"/>
              </a:rPr>
              <a:t>Le bio gagne aussi du terrain sur d’autres segments. Energie Fruit (</a:t>
            </a:r>
            <a:r>
              <a:rPr lang="fr-FR" sz="1200" b="0" i="0" kern="1200" dirty="0" err="1">
                <a:solidFill>
                  <a:schemeClr val="tx1"/>
                </a:solidFill>
                <a:effectLst/>
                <a:latin typeface="Lato Gras" charset="0"/>
                <a:ea typeface="+mn-ea"/>
                <a:cs typeface="+mn-cs"/>
              </a:rPr>
              <a:t>Bloomup</a:t>
            </a:r>
            <a:r>
              <a:rPr lang="fr-FR" sz="1200" b="0" i="0" kern="1200" dirty="0">
                <a:solidFill>
                  <a:schemeClr val="tx1"/>
                </a:solidFill>
                <a:effectLst/>
                <a:latin typeface="Lato Gras" charset="0"/>
                <a:ea typeface="+mn-ea"/>
                <a:cs typeface="+mn-cs"/>
              </a:rPr>
              <a:t>) a lancé en avril sa gamme de crèmes de douche </a:t>
            </a:r>
          </a:p>
          <a:p>
            <a:endParaRPr lang="fr-FR" sz="1200" b="0" i="0" kern="1200" dirty="0">
              <a:solidFill>
                <a:schemeClr val="tx1"/>
              </a:solidFill>
              <a:effectLst/>
              <a:latin typeface="Lato Gras" charset="0"/>
              <a:ea typeface="+mn-ea"/>
              <a:cs typeface="+mn-cs"/>
            </a:endParaRPr>
          </a:p>
          <a:p>
            <a:r>
              <a:rPr lang="fr-FR" sz="1200" b="1" i="0" kern="1200" dirty="0">
                <a:solidFill>
                  <a:schemeClr val="tx1"/>
                </a:solidFill>
                <a:effectLst/>
                <a:latin typeface="Lato Gras" charset="0"/>
                <a:ea typeface="+mn-ea"/>
                <a:cs typeface="+mn-cs"/>
              </a:rPr>
              <a:t>MAELLYA</a:t>
            </a:r>
          </a:p>
          <a:p>
            <a:r>
              <a:rPr lang="fr-FR" sz="1200" b="1" i="0" kern="1200" dirty="0">
                <a:solidFill>
                  <a:schemeClr val="tx1"/>
                </a:solidFill>
                <a:effectLst/>
                <a:latin typeface="Lato Gras" charset="0"/>
                <a:ea typeface="+mn-ea"/>
                <a:cs typeface="+mn-cs"/>
              </a:rPr>
              <a:t>Son innovation phare</a:t>
            </a:r>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 Des gels </a:t>
            </a:r>
            <a:r>
              <a:rPr lang="fr-FR" sz="1200" b="0" i="0" kern="1200" dirty="0" err="1">
                <a:solidFill>
                  <a:schemeClr val="tx1"/>
                </a:solidFill>
                <a:effectLst/>
                <a:latin typeface="Lato Gras" charset="0"/>
                <a:ea typeface="+mn-ea"/>
                <a:cs typeface="+mn-cs"/>
              </a:rPr>
              <a:t>lavants</a:t>
            </a:r>
            <a:r>
              <a:rPr lang="fr-FR" sz="1200" b="0" i="0" kern="1200" dirty="0">
                <a:solidFill>
                  <a:schemeClr val="tx1"/>
                </a:solidFill>
                <a:effectLst/>
                <a:latin typeface="Lato Gras" charset="0"/>
                <a:ea typeface="+mn-ea"/>
                <a:cs typeface="+mn-cs"/>
              </a:rPr>
              <a:t> pour les mains</a:t>
            </a:r>
          </a:p>
          <a:p>
            <a:r>
              <a:rPr lang="fr-FR" sz="1200" b="0" i="0" kern="1200" dirty="0">
                <a:solidFill>
                  <a:schemeClr val="tx1"/>
                </a:solidFill>
                <a:effectLst/>
                <a:latin typeface="Lato Gras" charset="0"/>
                <a:ea typeface="+mn-ea"/>
                <a:cs typeface="+mn-cs"/>
              </a:rPr>
              <a:t>Après s’être fait une place en GMS avec des sprays aériens et multiplié son chiffre d’affaires par trois, </a:t>
            </a:r>
            <a:r>
              <a:rPr lang="fr-FR" sz="1200" b="0" i="0" kern="1200" dirty="0" err="1">
                <a:solidFill>
                  <a:schemeClr val="tx1"/>
                </a:solidFill>
                <a:effectLst/>
                <a:latin typeface="Lato Gras" charset="0"/>
                <a:ea typeface="+mn-ea"/>
                <a:cs typeface="+mn-cs"/>
              </a:rPr>
              <a:t>Maëllya</a:t>
            </a:r>
            <a:r>
              <a:rPr lang="fr-FR" sz="1200" b="0" i="0" kern="1200" dirty="0">
                <a:solidFill>
                  <a:schemeClr val="tx1"/>
                </a:solidFill>
                <a:effectLst/>
                <a:latin typeface="Lato Gras" charset="0"/>
                <a:ea typeface="+mn-ea"/>
                <a:cs typeface="+mn-cs"/>
              </a:rPr>
              <a:t> se diversifie. Elle propose aussi des soins pour le corps depuis 2016. Cette année, elle sort deux produits </a:t>
            </a:r>
            <a:r>
              <a:rPr lang="fr-FR" sz="1200" b="0" i="0" kern="1200" dirty="0" err="1">
                <a:solidFill>
                  <a:schemeClr val="tx1"/>
                </a:solidFill>
                <a:effectLst/>
                <a:latin typeface="Lato Gras" charset="0"/>
                <a:ea typeface="+mn-ea"/>
                <a:cs typeface="+mn-cs"/>
              </a:rPr>
              <a:t>lavants</a:t>
            </a:r>
            <a:r>
              <a:rPr lang="fr-FR" sz="1200" b="0" i="0" kern="1200" dirty="0">
                <a:solidFill>
                  <a:schemeClr val="tx1"/>
                </a:solidFill>
                <a:effectLst/>
                <a:latin typeface="Lato Gras" charset="0"/>
                <a:ea typeface="+mn-ea"/>
                <a:cs typeface="+mn-cs"/>
              </a:rPr>
              <a:t> pour les mains aux formules originales liant </a:t>
            </a:r>
            <a:r>
              <a:rPr lang="fr-FR" sz="1200" b="0" i="0" kern="1200" dirty="0" err="1">
                <a:solidFill>
                  <a:schemeClr val="tx1"/>
                </a:solidFill>
                <a:effectLst/>
                <a:latin typeface="Lato Gras" charset="0"/>
                <a:ea typeface="+mn-ea"/>
                <a:cs typeface="+mn-cs"/>
              </a:rPr>
              <a:t>aloe</a:t>
            </a:r>
            <a:r>
              <a:rPr lang="fr-FR" sz="1200" b="0" i="0" kern="1200" dirty="0">
                <a:solidFill>
                  <a:schemeClr val="tx1"/>
                </a:solidFill>
                <a:effectLst/>
                <a:latin typeface="Lato Gras" charset="0"/>
                <a:ea typeface="+mn-ea"/>
                <a:cs typeface="+mn-cs"/>
              </a:rPr>
              <a:t> </a:t>
            </a:r>
            <a:r>
              <a:rPr lang="fr-FR" sz="1200" b="0" i="0" kern="1200" dirty="0" err="1">
                <a:solidFill>
                  <a:schemeClr val="tx1"/>
                </a:solidFill>
                <a:effectLst/>
                <a:latin typeface="Lato Gras" charset="0"/>
                <a:ea typeface="+mn-ea"/>
                <a:cs typeface="+mn-cs"/>
              </a:rPr>
              <a:t>vera</a:t>
            </a:r>
            <a:r>
              <a:rPr lang="fr-FR" sz="1200" b="0" i="0" kern="1200" dirty="0">
                <a:solidFill>
                  <a:schemeClr val="tx1"/>
                </a:solidFill>
                <a:effectLst/>
                <a:latin typeface="Lato Gras" charset="0"/>
                <a:ea typeface="+mn-ea"/>
                <a:cs typeface="+mn-cs"/>
              </a:rPr>
              <a:t> et huiles essentielles bio, rechargeables.</a:t>
            </a:r>
          </a:p>
          <a:p>
            <a:endParaRPr lang="fr-FR" sz="1200" b="1" i="0" kern="1200" dirty="0">
              <a:solidFill>
                <a:schemeClr val="tx1"/>
              </a:solidFill>
              <a:effectLst/>
              <a:latin typeface="Lato Gras" charset="0"/>
              <a:ea typeface="+mn-ea"/>
              <a:cs typeface="+mn-cs"/>
            </a:endParaRPr>
          </a:p>
          <a:p>
            <a:r>
              <a:rPr lang="fr-FR" sz="1200" b="1" i="0" kern="1200" dirty="0">
                <a:solidFill>
                  <a:schemeClr val="tx1"/>
                </a:solidFill>
                <a:effectLst/>
                <a:latin typeface="Lato Gras" charset="0"/>
                <a:ea typeface="+mn-ea"/>
                <a:cs typeface="+mn-cs"/>
              </a:rPr>
              <a:t>Laboratoires BIOCOS</a:t>
            </a:r>
          </a:p>
          <a:p>
            <a:r>
              <a:rPr lang="fr-FR" sz="1200" b="1" i="0" kern="1200" dirty="0">
                <a:solidFill>
                  <a:schemeClr val="tx1"/>
                </a:solidFill>
                <a:effectLst/>
                <a:latin typeface="Lato Gras" charset="0"/>
                <a:ea typeface="+mn-ea"/>
                <a:cs typeface="+mn-cs"/>
              </a:rPr>
              <a:t>Son innovation phare</a:t>
            </a:r>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La Crème solaire bio </a:t>
            </a:r>
            <a:r>
              <a:rPr lang="fr-FR" sz="1200" b="0" i="0" kern="1200" dirty="0" err="1">
                <a:solidFill>
                  <a:schemeClr val="tx1"/>
                </a:solidFill>
                <a:effectLst/>
                <a:latin typeface="Lato Gras" charset="0"/>
                <a:ea typeface="+mn-ea"/>
                <a:cs typeface="+mn-cs"/>
              </a:rPr>
              <a:t>Lovea</a:t>
            </a:r>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Précurseurs dans le domaine des solaires bio dans le circuit de la GMS en 2007, les Laboratoires </a:t>
            </a:r>
            <a:r>
              <a:rPr lang="fr-FR" sz="1200" b="0" i="0" kern="1200" dirty="0" err="1">
                <a:solidFill>
                  <a:schemeClr val="tx1"/>
                </a:solidFill>
                <a:effectLst/>
                <a:latin typeface="Lato Gras" charset="0"/>
                <a:ea typeface="+mn-ea"/>
                <a:cs typeface="+mn-cs"/>
              </a:rPr>
              <a:t>Biocos</a:t>
            </a:r>
            <a:r>
              <a:rPr lang="fr-FR" sz="1200" b="0" i="0" kern="1200" dirty="0">
                <a:solidFill>
                  <a:schemeClr val="tx1"/>
                </a:solidFill>
                <a:effectLst/>
                <a:latin typeface="Lato Gras" charset="0"/>
                <a:ea typeface="+mn-ea"/>
                <a:cs typeface="+mn-cs"/>
              </a:rPr>
              <a:t>, sous leur marque </a:t>
            </a:r>
            <a:r>
              <a:rPr lang="fr-FR" sz="1200" b="0" i="0" kern="1200" dirty="0" err="1">
                <a:solidFill>
                  <a:schemeClr val="tx1"/>
                </a:solidFill>
                <a:effectLst/>
                <a:latin typeface="Lato Gras" charset="0"/>
                <a:ea typeface="+mn-ea"/>
                <a:cs typeface="+mn-cs"/>
              </a:rPr>
              <a:t>Lovea</a:t>
            </a:r>
            <a:r>
              <a:rPr lang="fr-FR" sz="1200" b="0" i="0" kern="1200" dirty="0">
                <a:solidFill>
                  <a:schemeClr val="tx1"/>
                </a:solidFill>
                <a:effectLst/>
                <a:latin typeface="Lato Gras" charset="0"/>
                <a:ea typeface="+mn-ea"/>
                <a:cs typeface="+mn-cs"/>
              </a:rPr>
              <a:t>, ont complété leur gamme cette année avec une crème pour le visage d’indice SPF 50 +. L’entreprise du Sud-Ouest possède deux laboratoires de R &amp; D, un au siège et un sur son site de production à Nancy. Un long travail de recherche lui a permis de mettre au point une formule bio avec un indice de protection aussi élevé et qui reste agréable à appliquer.</a:t>
            </a:r>
          </a:p>
          <a:p>
            <a:endParaRPr lang="fr-FR" sz="1200" b="0" i="0" kern="1200" dirty="0">
              <a:solidFill>
                <a:schemeClr val="tx1"/>
              </a:solidFill>
              <a:effectLst/>
              <a:latin typeface="Lato Gras" charset="0"/>
              <a:ea typeface="+mn-ea"/>
              <a:cs typeface="+mn-cs"/>
            </a:endParaRPr>
          </a:p>
          <a:p>
            <a:endParaRPr lang="fr-FR" b="0"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17</a:t>
            </a:fld>
            <a:endParaRPr lang="fr-FR" dirty="0"/>
          </a:p>
        </p:txBody>
      </p:sp>
    </p:spTree>
    <p:extLst>
      <p:ext uri="{BB962C8B-B14F-4D97-AF65-F5344CB8AC3E}">
        <p14:creationId xmlns:p14="http://schemas.microsoft.com/office/powerpoint/2010/main" val="33752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Filière équitable de beurre de karité depuis les années 80 =&gt; objectif</a:t>
            </a:r>
            <a:r>
              <a:rPr lang="fr-FR" baseline="0" dirty="0" smtClean="0"/>
              <a:t> 100% beurre biologique et équitable en 2018</a:t>
            </a:r>
            <a:endParaRPr lang="fr-FR"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18</a:t>
            </a:fld>
            <a:endParaRPr lang="fr-FR" dirty="0"/>
          </a:p>
        </p:txBody>
      </p:sp>
    </p:spTree>
    <p:extLst>
      <p:ext uri="{BB962C8B-B14F-4D97-AF65-F5344CB8AC3E}">
        <p14:creationId xmlns:p14="http://schemas.microsoft.com/office/powerpoint/2010/main" val="34607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19</a:t>
            </a:fld>
            <a:endParaRPr lang="fr-FR" dirty="0"/>
          </a:p>
        </p:txBody>
      </p:sp>
    </p:spTree>
    <p:extLst>
      <p:ext uri="{BB962C8B-B14F-4D97-AF65-F5344CB8AC3E}">
        <p14:creationId xmlns:p14="http://schemas.microsoft.com/office/powerpoint/2010/main" val="6558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p:txBody>
          <a:bodyPr/>
          <a:lstStyle/>
          <a:p>
            <a:r>
              <a:rPr lang="fr-FR" dirty="0"/>
              <a:t>Scénarios</a:t>
            </a:r>
            <a:r>
              <a:rPr lang="fr-FR" baseline="0" dirty="0"/>
              <a:t> qui étaient le résultat des travaux d’un groupe d’experts qui ont travaillé sur des variables (méthode de l’analyse morphologique), portant sur la production, transformation, distribution, consommation et le contexte extérieur, ensuite assemblée en micro-scénarios et scénarios</a:t>
            </a:r>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pPr/>
              <a:t>2</a:t>
            </a:fld>
            <a:endParaRPr lang="fr-FR"/>
          </a:p>
        </p:txBody>
      </p:sp>
    </p:spTree>
    <p:extLst>
      <p:ext uri="{BB962C8B-B14F-4D97-AF65-F5344CB8AC3E}">
        <p14:creationId xmlns:p14="http://schemas.microsoft.com/office/powerpoint/2010/main" val="63907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20</a:t>
            </a:fld>
            <a:endParaRPr lang="fr-FR" dirty="0"/>
          </a:p>
        </p:txBody>
      </p:sp>
    </p:spTree>
    <p:extLst>
      <p:ext uri="{BB962C8B-B14F-4D97-AF65-F5344CB8AC3E}">
        <p14:creationId xmlns:p14="http://schemas.microsoft.com/office/powerpoint/2010/main" val="1796908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a:solidFill>
                  <a:schemeClr val="tx1"/>
                </a:solidFill>
                <a:effectLst/>
                <a:latin typeface="Lato Gras" charset="0"/>
                <a:ea typeface="+mn-ea"/>
                <a:cs typeface="+mn-cs"/>
              </a:rPr>
              <a:t>Scénario 3 : Bio-Libéral. La cosmétique bio à la conquête des marchés</a:t>
            </a:r>
          </a:p>
          <a:p>
            <a:r>
              <a:rPr lang="fr-FR" sz="1200" b="1" i="0" kern="1200" dirty="0">
                <a:solidFill>
                  <a:schemeClr val="tx1"/>
                </a:solidFill>
                <a:effectLst/>
                <a:latin typeface="Lato Gras" charset="0"/>
                <a:ea typeface="+mn-ea"/>
                <a:cs typeface="+mn-cs"/>
              </a:rPr>
              <a:t> </a:t>
            </a:r>
          </a:p>
          <a:p>
            <a:r>
              <a:rPr lang="fr-FR" sz="1200" b="1" i="0" kern="1200" dirty="0">
                <a:solidFill>
                  <a:schemeClr val="tx1"/>
                </a:solidFill>
                <a:effectLst/>
                <a:latin typeface="Lato Gras" charset="0"/>
                <a:ea typeface="+mn-ea"/>
                <a:cs typeface="+mn-cs"/>
              </a:rPr>
              <a:t>Résumé du scénario initial 2014</a:t>
            </a:r>
          </a:p>
          <a:p>
            <a:r>
              <a:rPr lang="fr-FR" sz="1200" b="1" i="0" kern="1200" dirty="0">
                <a:solidFill>
                  <a:schemeClr val="tx1"/>
                </a:solidFill>
                <a:effectLst/>
                <a:latin typeface="Lato Gras" charset="0"/>
                <a:ea typeface="+mn-ea"/>
                <a:cs typeface="+mn-cs"/>
              </a:rPr>
              <a:t> </a:t>
            </a:r>
          </a:p>
          <a:p>
            <a:r>
              <a:rPr lang="fr-FR" sz="1200" b="1" i="0" kern="1200" dirty="0">
                <a:solidFill>
                  <a:schemeClr val="tx1"/>
                </a:solidFill>
                <a:effectLst/>
                <a:latin typeface="Lato Gras" charset="0"/>
                <a:ea typeface="+mn-ea"/>
                <a:cs typeface="+mn-cs"/>
              </a:rPr>
              <a:t>Ce scénario s’inscrit dans un contexte de crises sanitaires et environnementales, les consommateurs se tournent alors vers la cosmétique Bio. Les acteurs communiquent haut et fort et font preuve d’une proactivité importante. La réglementation est progressive et lente et les démarches privées se multiplient, troublant d’avantage l’image des cosmétiques Bio. La concentration des acteurs est générale tant au niveau des producteurs que des transformateurs et des marques</a:t>
            </a:r>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21</a:t>
            </a:fld>
            <a:endParaRPr lang="fr-FR"/>
          </a:p>
        </p:txBody>
      </p:sp>
    </p:spTree>
    <p:extLst>
      <p:ext uri="{BB962C8B-B14F-4D97-AF65-F5344CB8AC3E}">
        <p14:creationId xmlns:p14="http://schemas.microsoft.com/office/powerpoint/2010/main" val="175186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L’UE n’a pas légiféré pour définir un standard public en cosmétique bio ,</a:t>
            </a:r>
            <a:r>
              <a:rPr lang="fr-FR" sz="1200" kern="1200" baseline="0" dirty="0">
                <a:solidFill>
                  <a:schemeClr val="tx1"/>
                </a:solidFill>
                <a:effectLst/>
                <a:latin typeface="+mn-lt"/>
                <a:ea typeface="+mn-ea"/>
                <a:cs typeface="+mn-cs"/>
              </a:rPr>
              <a:t> contrairement à l’alimentaire, ce qui favorise les démarches privées bio +</a:t>
            </a:r>
            <a:r>
              <a:rPr lang="fr-FR" sz="1200" kern="1200" dirty="0">
                <a:solidFill>
                  <a:schemeClr val="tx1"/>
                </a:solidFill>
                <a:effectLst/>
                <a:latin typeface="+mn-lt"/>
                <a:ea typeface="+mn-ea"/>
                <a:cs typeface="+mn-cs"/>
              </a:rPr>
              <a:t> et les cahiers des charges</a:t>
            </a:r>
            <a:r>
              <a:rPr lang="fr-FR" sz="1200" kern="1200" baseline="0" dirty="0">
                <a:solidFill>
                  <a:schemeClr val="tx1"/>
                </a:solidFill>
                <a:effectLst/>
                <a:latin typeface="+mn-lt"/>
                <a:ea typeface="+mn-ea"/>
                <a:cs typeface="+mn-cs"/>
              </a:rPr>
              <a:t> avec des exigences hétérogènes (made in France, clean label, </a:t>
            </a:r>
            <a:r>
              <a:rPr lang="fr-FR" sz="1200" kern="1200" baseline="0" dirty="0" err="1">
                <a:solidFill>
                  <a:schemeClr val="tx1"/>
                </a:solidFill>
                <a:effectLst/>
                <a:latin typeface="+mn-lt"/>
                <a:ea typeface="+mn-ea"/>
                <a:cs typeface="+mn-cs"/>
              </a:rPr>
              <a:t>etc</a:t>
            </a:r>
            <a:r>
              <a:rPr lang="fr-FR"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Concentration : </a:t>
            </a:r>
            <a:r>
              <a:rPr lang="fr-FR" sz="1200" kern="1200" baseline="0" dirty="0" err="1">
                <a:solidFill>
                  <a:schemeClr val="tx1"/>
                </a:solidFill>
                <a:effectLst/>
                <a:latin typeface="+mn-lt"/>
                <a:ea typeface="+mn-ea"/>
                <a:cs typeface="+mn-cs"/>
              </a:rPr>
              <a:t>L’oréal</a:t>
            </a:r>
            <a:r>
              <a:rPr lang="fr-FR" sz="1200" kern="1200" baseline="0" dirty="0">
                <a:solidFill>
                  <a:schemeClr val="tx1"/>
                </a:solidFill>
                <a:effectLst/>
                <a:latin typeface="+mn-lt"/>
                <a:ea typeface="+mn-ea"/>
                <a:cs typeface="+mn-cs"/>
              </a:rPr>
              <a:t> a racheté </a:t>
            </a:r>
            <a:r>
              <a:rPr lang="fr-FR" sz="1200" kern="1200" baseline="0" dirty="0" err="1">
                <a:solidFill>
                  <a:schemeClr val="tx1"/>
                </a:solidFill>
                <a:effectLst/>
                <a:latin typeface="+mn-lt"/>
                <a:ea typeface="+mn-ea"/>
                <a:cs typeface="+mn-cs"/>
              </a:rPr>
              <a:t>Sanoflore</a:t>
            </a:r>
            <a:r>
              <a:rPr lang="fr-FR" sz="1200" kern="1200" baseline="0" dirty="0">
                <a:solidFill>
                  <a:schemeClr val="tx1"/>
                </a:solidFill>
                <a:effectLst/>
                <a:latin typeface="+mn-lt"/>
                <a:ea typeface="+mn-ea"/>
                <a:cs typeface="+mn-cs"/>
              </a:rPr>
              <a:t>, l’occitane </a:t>
            </a:r>
            <a:r>
              <a:rPr lang="fr-FR" sz="1200" kern="1200" baseline="0" dirty="0" err="1">
                <a:solidFill>
                  <a:schemeClr val="tx1"/>
                </a:solidFill>
                <a:effectLst/>
                <a:latin typeface="+mn-lt"/>
                <a:ea typeface="+mn-ea"/>
                <a:cs typeface="+mn-cs"/>
              </a:rPr>
              <a:t>melvita</a:t>
            </a:r>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22</a:t>
            </a:fld>
            <a:endParaRPr lang="fr-FR"/>
          </a:p>
        </p:txBody>
      </p:sp>
    </p:spTree>
    <p:extLst>
      <p:ext uri="{BB962C8B-B14F-4D97-AF65-F5344CB8AC3E}">
        <p14:creationId xmlns:p14="http://schemas.microsoft.com/office/powerpoint/2010/main" val="29234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L’UE n’a pas légiféré pour définir un standard public en cosmétique bio ,</a:t>
            </a:r>
            <a:r>
              <a:rPr lang="fr-FR" sz="1200" kern="1200" baseline="0" dirty="0">
                <a:solidFill>
                  <a:schemeClr val="tx1"/>
                </a:solidFill>
                <a:effectLst/>
                <a:latin typeface="+mn-lt"/>
                <a:ea typeface="+mn-ea"/>
                <a:cs typeface="+mn-cs"/>
              </a:rPr>
              <a:t> contrairement à l’alimentaire, ce qui favorise les démarches privées bio +</a:t>
            </a:r>
            <a:r>
              <a:rPr lang="fr-FR" sz="1200" kern="1200" dirty="0">
                <a:solidFill>
                  <a:schemeClr val="tx1"/>
                </a:solidFill>
                <a:effectLst/>
                <a:latin typeface="+mn-lt"/>
                <a:ea typeface="+mn-ea"/>
                <a:cs typeface="+mn-cs"/>
              </a:rPr>
              <a:t> et les cahiers des charges</a:t>
            </a:r>
            <a:r>
              <a:rPr lang="fr-FR" sz="1200" kern="1200" baseline="0" dirty="0">
                <a:solidFill>
                  <a:schemeClr val="tx1"/>
                </a:solidFill>
                <a:effectLst/>
                <a:latin typeface="+mn-lt"/>
                <a:ea typeface="+mn-ea"/>
                <a:cs typeface="+mn-cs"/>
              </a:rPr>
              <a:t> avec des exigences hétérogènes (made in France, clean label, </a:t>
            </a:r>
            <a:r>
              <a:rPr lang="fr-FR" sz="1200" kern="1200" baseline="0" dirty="0" err="1">
                <a:solidFill>
                  <a:schemeClr val="tx1"/>
                </a:solidFill>
                <a:effectLst/>
                <a:latin typeface="+mn-lt"/>
                <a:ea typeface="+mn-ea"/>
                <a:cs typeface="+mn-cs"/>
              </a:rPr>
              <a:t>etc</a:t>
            </a:r>
            <a:r>
              <a:rPr lang="fr-FR"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Concentration : </a:t>
            </a:r>
            <a:r>
              <a:rPr lang="fr-FR" sz="1200" kern="1200" baseline="0" dirty="0" err="1">
                <a:solidFill>
                  <a:schemeClr val="tx1"/>
                </a:solidFill>
                <a:effectLst/>
                <a:latin typeface="+mn-lt"/>
                <a:ea typeface="+mn-ea"/>
                <a:cs typeface="+mn-cs"/>
              </a:rPr>
              <a:t>L’oréal</a:t>
            </a:r>
            <a:r>
              <a:rPr lang="fr-FR" sz="1200" kern="1200" baseline="0" dirty="0">
                <a:solidFill>
                  <a:schemeClr val="tx1"/>
                </a:solidFill>
                <a:effectLst/>
                <a:latin typeface="+mn-lt"/>
                <a:ea typeface="+mn-ea"/>
                <a:cs typeface="+mn-cs"/>
              </a:rPr>
              <a:t> a racheté </a:t>
            </a:r>
            <a:r>
              <a:rPr lang="fr-FR" sz="1200" kern="1200" baseline="0" dirty="0" err="1">
                <a:solidFill>
                  <a:schemeClr val="tx1"/>
                </a:solidFill>
                <a:effectLst/>
                <a:latin typeface="+mn-lt"/>
                <a:ea typeface="+mn-ea"/>
                <a:cs typeface="+mn-cs"/>
              </a:rPr>
              <a:t>Sanoflore</a:t>
            </a:r>
            <a:r>
              <a:rPr lang="fr-FR" sz="1200" kern="1200" baseline="0" dirty="0">
                <a:solidFill>
                  <a:schemeClr val="tx1"/>
                </a:solidFill>
                <a:effectLst/>
                <a:latin typeface="+mn-lt"/>
                <a:ea typeface="+mn-ea"/>
                <a:cs typeface="+mn-cs"/>
              </a:rPr>
              <a:t>, l’occitane </a:t>
            </a:r>
            <a:r>
              <a:rPr lang="fr-FR" sz="1200" kern="1200" baseline="0" dirty="0" err="1">
                <a:solidFill>
                  <a:schemeClr val="tx1"/>
                </a:solidFill>
                <a:effectLst/>
                <a:latin typeface="+mn-lt"/>
                <a:ea typeface="+mn-ea"/>
                <a:cs typeface="+mn-cs"/>
              </a:rPr>
              <a:t>melvita</a:t>
            </a:r>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24</a:t>
            </a:fld>
            <a:endParaRPr lang="fr-FR"/>
          </a:p>
        </p:txBody>
      </p:sp>
    </p:spTree>
    <p:extLst>
      <p:ext uri="{BB962C8B-B14F-4D97-AF65-F5344CB8AC3E}">
        <p14:creationId xmlns:p14="http://schemas.microsoft.com/office/powerpoint/2010/main" val="1918963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29</a:t>
            </a:fld>
            <a:endParaRPr lang="fr-FR" dirty="0"/>
          </a:p>
        </p:txBody>
      </p:sp>
    </p:spTree>
    <p:extLst>
      <p:ext uri="{BB962C8B-B14F-4D97-AF65-F5344CB8AC3E}">
        <p14:creationId xmlns:p14="http://schemas.microsoft.com/office/powerpoint/2010/main" val="2858907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Lato Gras" charset="0"/>
                <a:ea typeface="+mn-ea"/>
                <a:cs typeface="+mn-cs"/>
              </a:rPr>
              <a:t>Scénario 4 : Bio-Suspect. Crise de confiance envers la cosmétique bio </a:t>
            </a:r>
          </a:p>
          <a:p>
            <a:r>
              <a:rPr lang="fr-FR" sz="1200" b="1" i="0" kern="1200" dirty="0" smtClean="0">
                <a:solidFill>
                  <a:schemeClr val="tx1"/>
                </a:solidFill>
                <a:effectLst/>
                <a:latin typeface="Lato Gras" charset="0"/>
                <a:ea typeface="+mn-ea"/>
                <a:cs typeface="+mn-cs"/>
              </a:rPr>
              <a:t>Résumé du scénario initial 2014</a:t>
            </a:r>
          </a:p>
          <a:p>
            <a:r>
              <a:rPr lang="fr-FR" sz="1200" b="1" i="0" kern="1200" dirty="0" smtClean="0">
                <a:solidFill>
                  <a:schemeClr val="tx1"/>
                </a:solidFill>
                <a:effectLst/>
                <a:latin typeface="Lato Gras" charset="0"/>
                <a:ea typeface="+mn-ea"/>
                <a:cs typeface="+mn-cs"/>
              </a:rPr>
              <a:t>Ce scénario s’appuie sur une filière Bio trop vulnérable et désorganisée pour faire face à une crise sanitaire (allergies diverses par exemple).</a:t>
            </a:r>
          </a:p>
          <a:p>
            <a:r>
              <a:rPr lang="fr-FR" sz="1200" b="1" i="0" kern="1200" dirty="0" smtClean="0">
                <a:solidFill>
                  <a:schemeClr val="tx1"/>
                </a:solidFill>
                <a:effectLst/>
                <a:latin typeface="Lato Gras" charset="0"/>
                <a:ea typeface="+mn-ea"/>
                <a:cs typeface="+mn-cs"/>
              </a:rPr>
              <a:t>Cette dernière est amplifiée par des campagnes de dénigrement orchestrées par le conventionnel et relayées par les médias. </a:t>
            </a:r>
          </a:p>
          <a:p>
            <a:r>
              <a:rPr lang="fr-FR" sz="1200" b="1" i="0" kern="1200" dirty="0" smtClean="0">
                <a:solidFill>
                  <a:schemeClr val="tx1"/>
                </a:solidFill>
                <a:effectLst/>
                <a:latin typeface="Lato Gras" charset="0"/>
                <a:ea typeface="+mn-ea"/>
                <a:cs typeface="+mn-cs"/>
              </a:rPr>
              <a:t>La confiance des consommateurs s’effondre. Le Bio devient presque un facteur de risque supplémentaire. Aucune réglementation forte n’a abouti, suite aux dissensions entre industriels et associations interprofessionnelles. Les crises financière font chuter les aides publiques, contribuant encore à réduire le nombre d’agriculteurs Bio. La concurrence mondiale s’intensifie </a:t>
            </a:r>
            <a:r>
              <a:rPr lang="fr-FR" sz="1200" b="1" i="0" kern="1200" dirty="0" err="1" smtClean="0">
                <a:solidFill>
                  <a:schemeClr val="tx1"/>
                </a:solidFill>
                <a:effectLst/>
                <a:latin typeface="Lato Gras" charset="0"/>
                <a:ea typeface="+mn-ea"/>
                <a:cs typeface="+mn-cs"/>
              </a:rPr>
              <a:t>intègrant</a:t>
            </a:r>
            <a:r>
              <a:rPr lang="fr-FR" sz="1200" b="1" i="0" kern="1200" dirty="0" smtClean="0">
                <a:solidFill>
                  <a:schemeClr val="tx1"/>
                </a:solidFill>
                <a:effectLst/>
                <a:latin typeface="Lato Gras" charset="0"/>
                <a:ea typeface="+mn-ea"/>
                <a:cs typeface="+mn-cs"/>
              </a:rPr>
              <a:t> la RSE et proposant des produits naturels assis sur des normes reconnues. La distribution est morcelée. Le Bio n’a pas convaincu la distribution spécialisée, sélective ou les pharmacies. Les grandes marques se désengagent. Ne restent que quelques entreprises pionnières à l’efficacité reconnue. </a:t>
            </a:r>
          </a:p>
          <a:p>
            <a:r>
              <a:rPr lang="fr-FR" sz="1200" b="1" i="0" kern="1200" dirty="0" smtClean="0">
                <a:solidFill>
                  <a:schemeClr val="tx1"/>
                </a:solidFill>
                <a:effectLst/>
                <a:latin typeface="Lato Gras" charset="0"/>
                <a:ea typeface="+mn-ea"/>
                <a:cs typeface="+mn-cs"/>
              </a:rPr>
              <a:t>Une multitude de petites entreprises sans notoriété foisonnent,</a:t>
            </a:r>
            <a:r>
              <a:rPr lang="fr-FR" sz="1200" b="1" i="0" kern="1200" baseline="0" dirty="0" smtClean="0">
                <a:solidFill>
                  <a:schemeClr val="tx1"/>
                </a:solidFill>
                <a:effectLst/>
                <a:latin typeface="Lato Gras" charset="0"/>
                <a:ea typeface="+mn-ea"/>
                <a:cs typeface="+mn-cs"/>
              </a:rPr>
              <a:t> l</a:t>
            </a:r>
            <a:r>
              <a:rPr lang="fr-FR" sz="1200" b="1" i="0" kern="1200" dirty="0" smtClean="0">
                <a:solidFill>
                  <a:schemeClr val="tx1"/>
                </a:solidFill>
                <a:effectLst/>
                <a:latin typeface="Lato Gras" charset="0"/>
                <a:ea typeface="+mn-ea"/>
                <a:cs typeface="+mn-cs"/>
              </a:rPr>
              <a:t>es acteurs de la filière Bio sont perçus comme des artisans militants désorganisés et non contraints à des normes exigeantes.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30</a:t>
            </a:fld>
            <a:endParaRPr lang="fr-FR" dirty="0"/>
          </a:p>
        </p:txBody>
      </p:sp>
    </p:spTree>
    <p:extLst>
      <p:ext uri="{BB962C8B-B14F-4D97-AF65-F5344CB8AC3E}">
        <p14:creationId xmlns:p14="http://schemas.microsoft.com/office/powerpoint/2010/main" val="1826065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fr-FR" sz="1200" dirty="0">
                <a:latin typeface="DINPro-Medium"/>
              </a:rPr>
              <a:t>Qu’en est il de toutes ces hypothèses</a:t>
            </a:r>
            <a:r>
              <a:rPr lang="fr-FR" sz="1200" baseline="0" dirty="0">
                <a:latin typeface="DINPro-Medium"/>
              </a:rPr>
              <a:t> ?</a:t>
            </a:r>
            <a:endParaRPr lang="fr-FR" sz="1200" dirty="0">
              <a:latin typeface="DINPro-Medium"/>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fr-FR" sz="1200" dirty="0">
              <a:latin typeface="DINPro-Medium"/>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fr-FR" sz="1200" dirty="0">
              <a:latin typeface="DINPro-Medium"/>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fr-FR" sz="1200" dirty="0">
              <a:latin typeface="DINPro-Medium"/>
            </a:endParaRPr>
          </a:p>
          <a:p>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31</a:t>
            </a:fld>
            <a:endParaRPr lang="fr-FR"/>
          </a:p>
        </p:txBody>
      </p:sp>
    </p:spTree>
    <p:extLst>
      <p:ext uri="{BB962C8B-B14F-4D97-AF65-F5344CB8AC3E}">
        <p14:creationId xmlns:p14="http://schemas.microsoft.com/office/powerpoint/2010/main" val="442434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Lato Gras" charset="0"/>
                <a:ea typeface="+mn-ea"/>
                <a:cs typeface="+mn-cs"/>
              </a:rPr>
              <a:t>C</a:t>
            </a:r>
          </a:p>
          <a:p>
            <a:r>
              <a:rPr lang="fr-FR" sz="1200" b="0" i="0" kern="1200" dirty="0" smtClean="0">
                <a:solidFill>
                  <a:schemeClr val="tx1"/>
                </a:solidFill>
                <a:effectLst/>
                <a:latin typeface="Lato Gras" charset="0"/>
                <a:ea typeface="+mn-ea"/>
                <a:cs typeface="+mn-cs"/>
              </a:rPr>
              <a:t>83% des femmes ont confiance au produits bio</a:t>
            </a:r>
          </a:p>
          <a:p>
            <a:r>
              <a:rPr lang="fr-FR" sz="1200" b="0" i="0" kern="1200" dirty="0" smtClean="0">
                <a:solidFill>
                  <a:schemeClr val="tx1"/>
                </a:solidFill>
                <a:effectLst/>
                <a:latin typeface="Lato Gras" charset="0"/>
                <a:ea typeface="+mn-ea"/>
                <a:cs typeface="+mn-cs"/>
              </a:rPr>
              <a:t>75% des</a:t>
            </a:r>
            <a:r>
              <a:rPr lang="fr-FR" sz="1200" b="0" i="0" kern="1200" baseline="0" dirty="0" smtClean="0">
                <a:solidFill>
                  <a:schemeClr val="tx1"/>
                </a:solidFill>
                <a:effectLst/>
                <a:latin typeface="Lato Gras" charset="0"/>
                <a:ea typeface="+mn-ea"/>
                <a:cs typeface="+mn-cs"/>
              </a:rPr>
              <a:t> femmes ont adopté ou ont l’intention d’adopter les produits bio.</a:t>
            </a:r>
          </a:p>
          <a:p>
            <a:r>
              <a:rPr lang="fr-FR" sz="1200" b="0" i="0" kern="1200" dirty="0" smtClean="0">
                <a:solidFill>
                  <a:schemeClr val="tx1"/>
                </a:solidFill>
                <a:effectLst/>
                <a:latin typeface="Lato Gras" charset="0"/>
                <a:ea typeface="+mn-ea"/>
                <a:cs typeface="+mn-cs"/>
              </a:rPr>
              <a:t>Cette </a:t>
            </a:r>
            <a:r>
              <a:rPr lang="fr-FR" sz="1200" b="0" i="0" kern="1200" dirty="0">
                <a:solidFill>
                  <a:schemeClr val="tx1"/>
                </a:solidFill>
                <a:effectLst/>
                <a:latin typeface="Lato Gras" charset="0"/>
                <a:ea typeface="+mn-ea"/>
                <a:cs typeface="+mn-cs"/>
              </a:rPr>
              <a:t>étude a été réalisée en ligne, du </a:t>
            </a:r>
            <a:r>
              <a:rPr lang="fr-FR" sz="1200" b="1" i="0" kern="1200" dirty="0">
                <a:solidFill>
                  <a:schemeClr val="tx1"/>
                </a:solidFill>
                <a:effectLst/>
                <a:latin typeface="Lato Gras" charset="0"/>
                <a:ea typeface="+mn-ea"/>
                <a:cs typeface="+mn-cs"/>
              </a:rPr>
              <a:t>19 au 27 juillet 2017, </a:t>
            </a:r>
            <a:r>
              <a:rPr lang="fr-FR" sz="1200" b="0" i="0" kern="1200" dirty="0">
                <a:solidFill>
                  <a:schemeClr val="tx1"/>
                </a:solidFill>
                <a:effectLst/>
                <a:latin typeface="Lato Gras" charset="0"/>
                <a:ea typeface="+mn-ea"/>
                <a:cs typeface="+mn-cs"/>
              </a:rPr>
              <a:t>auprès d’un échantillon de </a:t>
            </a:r>
            <a:r>
              <a:rPr lang="fr-FR" sz="1200" b="1" i="0" kern="1200" dirty="0">
                <a:solidFill>
                  <a:schemeClr val="tx1"/>
                </a:solidFill>
                <a:effectLst/>
                <a:latin typeface="Lato Gras" charset="0"/>
                <a:ea typeface="+mn-ea"/>
                <a:cs typeface="+mn-cs"/>
              </a:rPr>
              <a:t>1.022 femmes</a:t>
            </a:r>
            <a:r>
              <a:rPr lang="fr-FR" sz="1200" b="0" i="0" kern="1200" dirty="0">
                <a:solidFill>
                  <a:schemeClr val="tx1"/>
                </a:solidFill>
                <a:effectLst/>
                <a:latin typeface="Lato Gras" charset="0"/>
                <a:ea typeface="+mn-ea"/>
                <a:cs typeface="+mn-cs"/>
              </a:rPr>
              <a:t>, représentatif de la population des femmes françaises âgées de 18 ans et plus.</a:t>
            </a:r>
            <a:endParaRPr lang="fr-FR" sz="1200" b="1" i="0" kern="1200" dirty="0">
              <a:solidFill>
                <a:schemeClr val="tx1"/>
              </a:solidFill>
              <a:effectLst/>
              <a:latin typeface="Lato Gras" charset="0"/>
              <a:ea typeface="+mn-ea"/>
              <a:cs typeface="+mn-cs"/>
            </a:endParaRPr>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32</a:t>
            </a:fld>
            <a:endParaRPr lang="fr-FR"/>
          </a:p>
        </p:txBody>
      </p:sp>
    </p:spTree>
    <p:extLst>
      <p:ext uri="{BB962C8B-B14F-4D97-AF65-F5344CB8AC3E}">
        <p14:creationId xmlns:p14="http://schemas.microsoft.com/office/powerpoint/2010/main" val="51979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Lato Gras" charset="0"/>
                <a:ea typeface="+mn-ea"/>
                <a:cs typeface="+mn-cs"/>
              </a:rPr>
              <a:t>Nous parlions d’un secteur</a:t>
            </a:r>
            <a:r>
              <a:rPr lang="fr-FR" sz="1200" b="0" i="0" kern="1200" baseline="0" dirty="0">
                <a:solidFill>
                  <a:schemeClr val="tx1"/>
                </a:solidFill>
                <a:effectLst/>
                <a:latin typeface="Lato Gras" charset="0"/>
                <a:ea typeface="+mn-ea"/>
                <a:cs typeface="+mn-cs"/>
              </a:rPr>
              <a:t> vulnérable et désorganisé.</a:t>
            </a:r>
            <a:endParaRPr lang="fr-FR" sz="1200" b="0" i="0" kern="1200" dirty="0">
              <a:solidFill>
                <a:schemeClr val="tx1"/>
              </a:solidFill>
              <a:effectLst/>
              <a:latin typeface="Lato Gras" charset="0"/>
              <a:ea typeface="+mn-ea"/>
              <a:cs typeface="+mn-cs"/>
            </a:endParaRPr>
          </a:p>
          <a:p>
            <a:endParaRPr lang="fr-FR" sz="1200" b="0" i="0" kern="1200" dirty="0">
              <a:solidFill>
                <a:schemeClr val="tx1"/>
              </a:solidFill>
              <a:effectLst/>
              <a:latin typeface="Lato Gras" charset="0"/>
              <a:ea typeface="+mn-ea"/>
              <a:cs typeface="+mn-cs"/>
            </a:endParaRPr>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33</a:t>
            </a:fld>
            <a:endParaRPr lang="fr-FR"/>
          </a:p>
        </p:txBody>
      </p:sp>
    </p:spTree>
    <p:extLst>
      <p:ext uri="{BB962C8B-B14F-4D97-AF65-F5344CB8AC3E}">
        <p14:creationId xmlns:p14="http://schemas.microsoft.com/office/powerpoint/2010/main" val="1570609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FFC000"/>
              </a:solidFill>
            </a:endParaRP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34</a:t>
            </a:fld>
            <a:endParaRPr lang="fr-FR" dirty="0"/>
          </a:p>
        </p:txBody>
      </p:sp>
    </p:spTree>
    <p:extLst>
      <p:ext uri="{BB962C8B-B14F-4D97-AF65-F5344CB8AC3E}">
        <p14:creationId xmlns:p14="http://schemas.microsoft.com/office/powerpoint/2010/main" val="38185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spcBef>
                <a:spcPts val="700"/>
              </a:spcBef>
              <a:buNone/>
              <a:defRPr sz="1800" b="0" i="0" u="none" strike="noStrike" kern="0" cap="none" spc="0" baseline="0">
                <a:solidFill>
                  <a:srgbClr val="000000"/>
                </a:solidFill>
                <a:uFillTx/>
              </a:defRPr>
            </a:pPr>
            <a:r>
              <a:rPr lang="fr-FR" sz="1400" b="1" kern="0" dirty="0">
                <a:solidFill>
                  <a:srgbClr val="000000"/>
                </a:solidFill>
                <a:latin typeface="Lato Gras" charset="0"/>
                <a:ea typeface="Lato Gras" charset="0"/>
                <a:cs typeface="Lato Gras" charset="0"/>
              </a:rPr>
              <a:t>Le marché bio qui continue à se développer à plus grande échelle</a:t>
            </a:r>
            <a:r>
              <a:rPr lang="fr-FR" sz="1400" b="1" kern="0" baseline="0" dirty="0">
                <a:solidFill>
                  <a:srgbClr val="000000"/>
                </a:solidFill>
                <a:latin typeface="Lato Gras" charset="0"/>
                <a:ea typeface="Lato Gras" charset="0"/>
                <a:cs typeface="Lato Gras" charset="0"/>
              </a:rPr>
              <a:t> </a:t>
            </a:r>
            <a:r>
              <a:rPr lang="fr-FR" sz="1400" b="1" kern="0" dirty="0">
                <a:solidFill>
                  <a:srgbClr val="000000"/>
                </a:solidFill>
                <a:latin typeface="Lato Gras" charset="0"/>
                <a:ea typeface="Lato Gras" charset="0"/>
                <a:cs typeface="Lato Gras" charset="0"/>
              </a:rPr>
              <a:t>« Le gâteau « bio » grossit et tout le monde prend sa part »</a:t>
            </a:r>
          </a:p>
          <a:p>
            <a:pPr marL="0" lvl="1" indent="0" algn="just">
              <a:spcBef>
                <a:spcPts val="700"/>
              </a:spcBef>
              <a:buNone/>
              <a:defRPr sz="1800" b="0" i="0" u="none" strike="noStrike" kern="0" cap="none" spc="0" baseline="0">
                <a:solidFill>
                  <a:srgbClr val="000000"/>
                </a:solidFill>
                <a:uFillTx/>
              </a:defRPr>
            </a:pPr>
            <a:r>
              <a:rPr lang="fr-FR" sz="1400" b="1" kern="0" dirty="0">
                <a:solidFill>
                  <a:srgbClr val="000000"/>
                </a:solidFill>
                <a:latin typeface="Lato Gras" charset="0"/>
                <a:ea typeface="Lato Gras" charset="0"/>
                <a:cs typeface="Lato Gras" charset="0"/>
              </a:rPr>
              <a:t>Demande des consommateurs toujours aussi importante	vers</a:t>
            </a:r>
            <a:r>
              <a:rPr lang="fr-FR" sz="1400" b="1" kern="0" baseline="0" dirty="0">
                <a:solidFill>
                  <a:srgbClr val="000000"/>
                </a:solidFill>
                <a:latin typeface="Lato Gras" charset="0"/>
                <a:ea typeface="Lato Gras" charset="0"/>
                <a:cs typeface="Lato Gras" charset="0"/>
              </a:rPr>
              <a:t> le bio, mais aussi le </a:t>
            </a:r>
            <a:r>
              <a:rPr lang="fr-FR" sz="1400" b="1" kern="0" baseline="0" dirty="0" err="1">
                <a:solidFill>
                  <a:srgbClr val="000000"/>
                </a:solidFill>
                <a:latin typeface="Lato Gras" charset="0"/>
                <a:ea typeface="Lato Gras" charset="0"/>
                <a:cs typeface="Lato Gras" charset="0"/>
              </a:rPr>
              <a:t>vegan</a:t>
            </a:r>
            <a:r>
              <a:rPr lang="fr-FR" sz="1400" b="1" kern="0" baseline="0" dirty="0">
                <a:solidFill>
                  <a:srgbClr val="000000"/>
                </a:solidFill>
                <a:latin typeface="Lato Gras" charset="0"/>
                <a:ea typeface="Lato Gras" charset="0"/>
                <a:cs typeface="Lato Gras" charset="0"/>
              </a:rPr>
              <a:t> et le cru et le sans allergène influent sur notre marché</a:t>
            </a:r>
            <a:endParaRPr lang="fr-FR" sz="1400" b="1" kern="0" dirty="0">
              <a:solidFill>
                <a:srgbClr val="000000"/>
              </a:solidFill>
              <a:latin typeface="Lato Gras" charset="0"/>
              <a:ea typeface="Lato Gras" charset="0"/>
              <a:cs typeface="Lato Gras" charset="0"/>
            </a:endParaRPr>
          </a:p>
          <a:p>
            <a:pPr marL="0" indent="0" algn="just">
              <a:spcBef>
                <a:spcPts val="700"/>
              </a:spcBef>
              <a:buNone/>
              <a:defRPr sz="1800" b="0" i="0" u="none" strike="noStrike" kern="0" cap="none" spc="0" baseline="0">
                <a:solidFill>
                  <a:srgbClr val="000000"/>
                </a:solidFill>
                <a:uFillTx/>
              </a:defRPr>
            </a:pPr>
            <a:r>
              <a:rPr lang="fr-FR" sz="1400" b="1" kern="0" dirty="0">
                <a:solidFill>
                  <a:srgbClr val="000000"/>
                </a:solidFill>
                <a:latin typeface="Lato Gras" charset="0"/>
                <a:ea typeface="Lato Gras" charset="0"/>
                <a:cs typeface="Lato Gras" charset="0"/>
              </a:rPr>
              <a:t>Comment</a:t>
            </a:r>
            <a:r>
              <a:rPr lang="fr-FR" sz="1400" b="1" kern="0" baseline="0" dirty="0">
                <a:solidFill>
                  <a:srgbClr val="000000"/>
                </a:solidFill>
                <a:latin typeface="Lato Gras" charset="0"/>
                <a:ea typeface="Lato Gras" charset="0"/>
                <a:cs typeface="Lato Gras" charset="0"/>
              </a:rPr>
              <a:t> la stratégie de </a:t>
            </a:r>
            <a:r>
              <a:rPr lang="fr-FR" sz="1400" b="1" kern="0" baseline="0" dirty="0" err="1">
                <a:solidFill>
                  <a:srgbClr val="000000"/>
                </a:solidFill>
                <a:latin typeface="Lato Gras" charset="0"/>
                <a:ea typeface="Lato Gras" charset="0"/>
                <a:cs typeface="Lato Gras" charset="0"/>
              </a:rPr>
              <a:t>dvpt</a:t>
            </a:r>
            <a:r>
              <a:rPr lang="fr-FR" sz="1400" b="1" kern="0" baseline="0" dirty="0">
                <a:solidFill>
                  <a:srgbClr val="000000"/>
                </a:solidFill>
                <a:latin typeface="Lato Gras" charset="0"/>
                <a:ea typeface="Lato Gras" charset="0"/>
                <a:cs typeface="Lato Gras" charset="0"/>
              </a:rPr>
              <a:t> du Bio par l’agro-industrie et la GMS influera sur la marché</a:t>
            </a:r>
          </a:p>
          <a:p>
            <a:pPr marL="0" indent="0" algn="just">
              <a:spcBef>
                <a:spcPts val="700"/>
              </a:spcBef>
              <a:buNone/>
              <a:defRPr sz="1800" b="0" i="0" u="none" strike="noStrike" kern="0" cap="none" spc="0" baseline="0">
                <a:solidFill>
                  <a:srgbClr val="000000"/>
                </a:solidFill>
                <a:uFillTx/>
              </a:defRPr>
            </a:pPr>
            <a:r>
              <a:rPr lang="fr-FR" sz="1400" b="1" kern="0" dirty="0">
                <a:solidFill>
                  <a:srgbClr val="000000"/>
                </a:solidFill>
                <a:latin typeface="Lato Gras" charset="0"/>
                <a:ea typeface="Lato Gras" charset="0"/>
                <a:cs typeface="Lato Gras" charset="0"/>
              </a:rPr>
              <a:t>Le bio continue son développement par les tendances « </a:t>
            </a:r>
            <a:r>
              <a:rPr lang="fr-FR" sz="1400" b="1" kern="0" dirty="0" err="1">
                <a:solidFill>
                  <a:srgbClr val="000000"/>
                </a:solidFill>
                <a:latin typeface="Lato Gras" charset="0"/>
                <a:ea typeface="Lato Gras" charset="0"/>
                <a:cs typeface="Lato Gras" charset="0"/>
              </a:rPr>
              <a:t>vegan</a:t>
            </a:r>
            <a:r>
              <a:rPr lang="fr-FR" sz="1400" b="1" kern="0" dirty="0">
                <a:solidFill>
                  <a:srgbClr val="000000"/>
                </a:solidFill>
                <a:latin typeface="Lato Gras" charset="0"/>
                <a:ea typeface="Lato Gras" charset="0"/>
                <a:cs typeface="Lato Gras" charset="0"/>
              </a:rPr>
              <a:t>, sans gluten, cru, </a:t>
            </a:r>
            <a:r>
              <a:rPr lang="fr-FR" sz="1400" b="1" kern="0" dirty="0" err="1">
                <a:solidFill>
                  <a:srgbClr val="000000"/>
                </a:solidFill>
                <a:latin typeface="Lato Gras" charset="0"/>
                <a:ea typeface="Lato Gras" charset="0"/>
                <a:cs typeface="Lato Gras" charset="0"/>
              </a:rPr>
              <a:t>flexitarien</a:t>
            </a:r>
            <a:r>
              <a:rPr lang="fr-FR" sz="1400" b="1" kern="0" dirty="0">
                <a:solidFill>
                  <a:srgbClr val="000000"/>
                </a:solidFill>
                <a:latin typeface="Lato Gras" charset="0"/>
                <a:ea typeface="Lato Gras" charset="0"/>
                <a:cs typeface="Lato Gras" charset="0"/>
              </a:rPr>
              <a:t>) et l’alimentation durable</a:t>
            </a:r>
          </a:p>
          <a:p>
            <a:r>
              <a:rPr lang="fr-FR" dirty="0"/>
              <a:t>Quels scandales</a:t>
            </a:r>
            <a:r>
              <a:rPr lang="fr-FR" baseline="0" dirty="0"/>
              <a:t> poussent le bio et quels </a:t>
            </a:r>
            <a:r>
              <a:rPr lang="fr-FR" baseline="0" dirty="0" err="1"/>
              <a:t>scandals</a:t>
            </a:r>
            <a:r>
              <a:rPr lang="fr-FR" baseline="0" dirty="0"/>
              <a:t> peuvent nous faire reculer ?</a:t>
            </a:r>
            <a:endParaRPr lang="fr-FR" dirty="0"/>
          </a:p>
          <a:p>
            <a:r>
              <a:rPr lang="fr-FR" dirty="0"/>
              <a:t>Quels</a:t>
            </a:r>
            <a:r>
              <a:rPr lang="fr-FR" baseline="0" dirty="0"/>
              <a:t> effets de la financiarisation du secteur ? </a:t>
            </a:r>
            <a:endParaRPr lang="fr-FR" dirty="0"/>
          </a:p>
          <a:p>
            <a:pPr lvl="1" algn="just">
              <a:spcBef>
                <a:spcPts val="700"/>
              </a:spcBef>
              <a:buFontTx/>
              <a:buChar char="-"/>
              <a:defRPr sz="1800" b="0" i="0" u="none" strike="noStrike" kern="0" cap="none" spc="0" baseline="0">
                <a:solidFill>
                  <a:srgbClr val="000000"/>
                </a:solidFill>
                <a:uFillTx/>
              </a:defRPr>
            </a:pPr>
            <a:endParaRPr lang="fr-FR" sz="1400" b="1" kern="0" dirty="0">
              <a:solidFill>
                <a:srgbClr val="000000"/>
              </a:solidFill>
              <a:latin typeface="Lato Gras" charset="0"/>
              <a:ea typeface="Lato Gras" charset="0"/>
              <a:cs typeface="Lato Gras"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a:t>
            </a:fld>
            <a:endParaRPr lang="fr-FR" dirty="0"/>
          </a:p>
        </p:txBody>
      </p:sp>
    </p:spTree>
    <p:extLst>
      <p:ext uri="{BB962C8B-B14F-4D97-AF65-F5344CB8AC3E}">
        <p14:creationId xmlns:p14="http://schemas.microsoft.com/office/powerpoint/2010/main" val="707890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Lato Gras" charset="0"/>
                <a:ea typeface="+mn-ea"/>
                <a:cs typeface="+mn-cs"/>
              </a:rPr>
              <a:t>A l’occasion de la publication du 1er Livre blanc sur l’économie circulaire dans le secteur cosmétique, la FEBEA a recensé 120 bonnes pratiques, qui ont été développées pour minimiser l’impact environnemental lié à la fabrication des produits cosmétiques.</a:t>
            </a:r>
          </a:p>
          <a:p>
            <a:r>
              <a:rPr lang="fr-FR" sz="1200" b="0" i="0" kern="1200" dirty="0" smtClean="0">
                <a:solidFill>
                  <a:schemeClr val="tx1"/>
                </a:solidFill>
                <a:effectLst/>
                <a:latin typeface="Lato Gras" charset="0"/>
                <a:ea typeface="+mn-ea"/>
                <a:cs typeface="+mn-cs"/>
              </a:rPr>
              <a:t>Ce </a:t>
            </a:r>
            <a:r>
              <a:rPr lang="fr-FR" sz="1200" b="1" i="0" kern="1200" dirty="0" smtClean="0">
                <a:solidFill>
                  <a:schemeClr val="tx1"/>
                </a:solidFill>
                <a:effectLst/>
                <a:latin typeface="Lato Gras" charset="0"/>
                <a:ea typeface="+mn-ea"/>
                <a:cs typeface="+mn-cs"/>
              </a:rPr>
              <a:t>Livre blanc, pensé comme un outil de partage des bonnes pratiques</a:t>
            </a:r>
            <a:r>
              <a:rPr lang="fr-FR" sz="1200" b="0" i="0" kern="1200" dirty="0" smtClean="0">
                <a:solidFill>
                  <a:schemeClr val="tx1"/>
                </a:solidFill>
                <a:effectLst/>
                <a:latin typeface="Lato Gras" charset="0"/>
                <a:ea typeface="+mn-ea"/>
                <a:cs typeface="+mn-cs"/>
              </a:rPr>
              <a:t>, témoigne du chemin parcouru pour favoriser l’</a:t>
            </a:r>
            <a:r>
              <a:rPr lang="fr-FR" sz="1200" b="0" i="0" kern="1200" dirty="0" err="1" smtClean="0">
                <a:solidFill>
                  <a:schemeClr val="tx1"/>
                </a:solidFill>
                <a:effectLst/>
                <a:latin typeface="Lato Gras" charset="0"/>
                <a:ea typeface="+mn-ea"/>
                <a:cs typeface="+mn-cs"/>
              </a:rPr>
              <a:t>éco-conception</a:t>
            </a:r>
            <a:r>
              <a:rPr lang="fr-FR" sz="1200" b="0" i="0" kern="1200" dirty="0" smtClean="0">
                <a:solidFill>
                  <a:schemeClr val="tx1"/>
                </a:solidFill>
                <a:effectLst/>
                <a:latin typeface="Lato Gras" charset="0"/>
                <a:ea typeface="+mn-ea"/>
                <a:cs typeface="+mn-cs"/>
              </a:rPr>
              <a:t> des formules et des emballages, optimiser les processus et améliorer la gestion des déchets industriels et promouvoir une consommation responsable.</a:t>
            </a:r>
            <a:endParaRPr lang="fr-FR"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35</a:t>
            </a:fld>
            <a:endParaRPr lang="fr-FR" dirty="0"/>
          </a:p>
        </p:txBody>
      </p:sp>
    </p:spTree>
    <p:extLst>
      <p:ext uri="{BB962C8B-B14F-4D97-AF65-F5344CB8AC3E}">
        <p14:creationId xmlns:p14="http://schemas.microsoft.com/office/powerpoint/2010/main" val="1385791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36</a:t>
            </a:fld>
            <a:endParaRPr lang="fr-FR" dirty="0"/>
          </a:p>
        </p:txBody>
      </p:sp>
    </p:spTree>
    <p:extLst>
      <p:ext uri="{BB962C8B-B14F-4D97-AF65-F5344CB8AC3E}">
        <p14:creationId xmlns:p14="http://schemas.microsoft.com/office/powerpoint/2010/main" val="2079156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Lato Gras" charset="0"/>
                <a:ea typeface="+mn-ea"/>
                <a:cs typeface="+mn-cs"/>
              </a:rPr>
              <a:t>Entre 2007</a:t>
            </a:r>
          </a:p>
          <a:p>
            <a:r>
              <a:rPr lang="fr-FR" sz="1200" b="0" i="0" kern="1200" dirty="0">
                <a:solidFill>
                  <a:schemeClr val="tx1"/>
                </a:solidFill>
                <a:effectLst/>
                <a:latin typeface="Lato Gras" charset="0"/>
                <a:ea typeface="+mn-ea"/>
                <a:cs typeface="+mn-cs"/>
              </a:rPr>
              <a:t>Les grandes marques, à l’instar </a:t>
            </a:r>
            <a:r>
              <a:rPr lang="fr-FR" sz="1200" b="1" i="0" kern="1200" dirty="0">
                <a:solidFill>
                  <a:schemeClr val="tx1"/>
                </a:solidFill>
                <a:effectLst/>
                <a:latin typeface="Lato Gras" charset="0"/>
                <a:ea typeface="+mn-ea"/>
                <a:cs typeface="+mn-cs"/>
              </a:rPr>
              <a:t>d’</a:t>
            </a:r>
            <a:r>
              <a:rPr lang="fr-FR" sz="1200" b="1" i="0" kern="1200" dirty="0" err="1">
                <a:solidFill>
                  <a:schemeClr val="tx1"/>
                </a:solidFill>
                <a:effectLst/>
                <a:latin typeface="Lato Gras" charset="0"/>
                <a:ea typeface="+mn-ea"/>
                <a:cs typeface="+mn-cs"/>
              </a:rPr>
              <a:t>Ushuaïa</a:t>
            </a:r>
            <a:r>
              <a:rPr lang="fr-FR" sz="1200" b="1" i="0" kern="1200" dirty="0">
                <a:solidFill>
                  <a:schemeClr val="tx1"/>
                </a:solidFill>
                <a:effectLst/>
                <a:latin typeface="Lato Gras" charset="0"/>
                <a:ea typeface="+mn-ea"/>
                <a:cs typeface="+mn-cs"/>
              </a:rPr>
              <a:t> (L’Oréal) ou de </a:t>
            </a:r>
            <a:r>
              <a:rPr lang="fr-FR" sz="1200" b="1" i="0" kern="1200" dirty="0" err="1">
                <a:solidFill>
                  <a:schemeClr val="tx1"/>
                </a:solidFill>
                <a:effectLst/>
                <a:latin typeface="Lato Gras" charset="0"/>
                <a:ea typeface="+mn-ea"/>
                <a:cs typeface="+mn-cs"/>
              </a:rPr>
              <a:t>Vademecum</a:t>
            </a:r>
            <a:r>
              <a:rPr lang="fr-FR" sz="1200" b="1" i="0" kern="1200" dirty="0">
                <a:solidFill>
                  <a:schemeClr val="tx1"/>
                </a:solidFill>
                <a:effectLst/>
                <a:latin typeface="Lato Gras" charset="0"/>
                <a:ea typeface="+mn-ea"/>
                <a:cs typeface="+mn-cs"/>
              </a:rPr>
              <a:t> (</a:t>
            </a:r>
            <a:r>
              <a:rPr lang="fr-FR" sz="1200" b="1" i="0" u="none" strike="noStrike" kern="1200" dirty="0">
                <a:solidFill>
                  <a:schemeClr val="tx1"/>
                </a:solidFill>
                <a:effectLst/>
                <a:latin typeface="Lato Gras" charset="0"/>
                <a:ea typeface="+mn-ea"/>
                <a:cs typeface="+mn-cs"/>
                <a:hlinkClick r:id="rId3" tooltip="Henkel : Toutes les actualités de l'enseigne sur LSA Conso"/>
              </a:rPr>
              <a:t>Henkel</a:t>
            </a:r>
            <a:r>
              <a:rPr lang="fr-FR" sz="1200" b="1" i="0" kern="1200" dirty="0">
                <a:solidFill>
                  <a:schemeClr val="tx1"/>
                </a:solidFill>
                <a:effectLst/>
                <a:latin typeface="Lato Gras" charset="0"/>
                <a:ea typeface="+mn-ea"/>
                <a:cs typeface="+mn-cs"/>
              </a:rPr>
              <a:t>), </a:t>
            </a:r>
            <a:r>
              <a:rPr lang="fr-FR" sz="1200" b="0" i="0" kern="1200" dirty="0">
                <a:solidFill>
                  <a:schemeClr val="tx1"/>
                </a:solidFill>
                <a:effectLst/>
                <a:latin typeface="Lato Gras" charset="0"/>
                <a:ea typeface="+mn-ea"/>
                <a:cs typeface="+mn-cs"/>
              </a:rPr>
              <a:t>qui avaient gardé des références certifiées bio, se sont aperçues que les rotations sur ces produits augmentaient fortement. « En avril 2017, les ventes de notre dentifrice bio en CAM étaient en progression de 20 % et, en novembre, leur croissance était montée à 30 % », explique Charlotte Le </a:t>
            </a:r>
            <a:r>
              <a:rPr lang="fr-FR" sz="1200" b="0" i="0" kern="1200" dirty="0" err="1">
                <a:solidFill>
                  <a:schemeClr val="tx1"/>
                </a:solidFill>
                <a:effectLst/>
                <a:latin typeface="Lato Gras" charset="0"/>
                <a:ea typeface="+mn-ea"/>
                <a:cs typeface="+mn-cs"/>
              </a:rPr>
              <a:t>Buhan</a:t>
            </a:r>
            <a:r>
              <a:rPr lang="fr-FR" sz="1200" b="0" i="0" kern="1200" dirty="0">
                <a:solidFill>
                  <a:schemeClr val="tx1"/>
                </a:solidFill>
                <a:effectLst/>
                <a:latin typeface="Lato Gras" charset="0"/>
                <a:ea typeface="+mn-ea"/>
                <a:cs typeface="+mn-cs"/>
              </a:rPr>
              <a:t>, chef de groupe dentaire chez Henkel Beauty Care.</a:t>
            </a:r>
          </a:p>
          <a:p>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Même son de cloche chez </a:t>
            </a:r>
            <a:r>
              <a:rPr lang="fr-FR" sz="1200" b="0" i="0" kern="1200" dirty="0" err="1">
                <a:solidFill>
                  <a:schemeClr val="tx1"/>
                </a:solidFill>
                <a:effectLst/>
                <a:latin typeface="Lato Gras" charset="0"/>
                <a:ea typeface="+mn-ea"/>
                <a:cs typeface="+mn-cs"/>
              </a:rPr>
              <a:t>Ushuaïa</a:t>
            </a:r>
            <a:r>
              <a:rPr lang="fr-FR" sz="1200" b="0" i="0" kern="1200" dirty="0">
                <a:solidFill>
                  <a:schemeClr val="tx1"/>
                </a:solidFill>
                <a:effectLst/>
                <a:latin typeface="Lato Gras" charset="0"/>
                <a:ea typeface="+mn-ea"/>
                <a:cs typeface="+mn-cs"/>
              </a:rPr>
              <a:t> : « Nos déodorants à bille bio sont en croissance de 5,3% en volume et de 1,5% en valeur, selon </a:t>
            </a:r>
            <a:r>
              <a:rPr lang="fr-FR" sz="1200" b="0" i="0" u="none" strike="noStrike" kern="1200" dirty="0" err="1">
                <a:solidFill>
                  <a:schemeClr val="tx1"/>
                </a:solidFill>
                <a:effectLst/>
                <a:latin typeface="Lato Gras" charset="0"/>
                <a:ea typeface="+mn-ea"/>
                <a:cs typeface="+mn-cs"/>
                <a:hlinkClick r:id="rId4" tooltip="Découvrez avec LSA des informations sur L'entreprise Iri "/>
              </a:rPr>
              <a:t>Iri</a:t>
            </a:r>
            <a:r>
              <a:rPr lang="fr-FR" sz="1200" b="0" i="0" kern="1200" dirty="0">
                <a:solidFill>
                  <a:schemeClr val="tx1"/>
                </a:solidFill>
                <a:effectLst/>
                <a:latin typeface="Lato Gras" charset="0"/>
                <a:ea typeface="+mn-ea"/>
                <a:cs typeface="+mn-cs"/>
              </a:rPr>
              <a:t>, en CAD à P12 2017, alors que le marché est à - 2 % en volume et -2,9% en valeur », constate </a:t>
            </a:r>
            <a:r>
              <a:rPr lang="fr-FR" sz="1200" b="0" i="0" kern="1200" dirty="0" err="1">
                <a:solidFill>
                  <a:schemeClr val="tx1"/>
                </a:solidFill>
                <a:effectLst/>
                <a:latin typeface="Lato Gras" charset="0"/>
                <a:ea typeface="+mn-ea"/>
                <a:cs typeface="+mn-cs"/>
              </a:rPr>
              <a:t>Jovana</a:t>
            </a:r>
            <a:r>
              <a:rPr lang="fr-FR" sz="1200" b="0" i="0" kern="1200" dirty="0">
                <a:solidFill>
                  <a:schemeClr val="tx1"/>
                </a:solidFill>
                <a:effectLst/>
                <a:latin typeface="Lato Gras" charset="0"/>
                <a:ea typeface="+mn-ea"/>
                <a:cs typeface="+mn-cs"/>
              </a:rPr>
              <a:t> </a:t>
            </a:r>
            <a:r>
              <a:rPr lang="fr-FR" sz="1200" b="0" i="0" kern="1200" dirty="0" err="1">
                <a:solidFill>
                  <a:schemeClr val="tx1"/>
                </a:solidFill>
                <a:effectLst/>
                <a:latin typeface="Lato Gras" charset="0"/>
                <a:ea typeface="+mn-ea"/>
                <a:cs typeface="+mn-cs"/>
              </a:rPr>
              <a:t>Arsic</a:t>
            </a:r>
            <a:r>
              <a:rPr lang="fr-FR" sz="1200" b="0" i="0" kern="1200" dirty="0">
                <a:solidFill>
                  <a:schemeClr val="tx1"/>
                </a:solidFill>
                <a:effectLst/>
                <a:latin typeface="Lato Gras" charset="0"/>
                <a:ea typeface="+mn-ea"/>
                <a:cs typeface="+mn-cs"/>
              </a:rPr>
              <a:t>, directrice marketing du pôle hygiène et capillaires de L’Oréal Grand Public. </a:t>
            </a:r>
            <a:r>
              <a:rPr lang="fr-FR" sz="1200" b="0" i="0" kern="1200" dirty="0" err="1">
                <a:solidFill>
                  <a:schemeClr val="tx1"/>
                </a:solidFill>
                <a:effectLst/>
                <a:latin typeface="Lato Gras" charset="0"/>
                <a:ea typeface="+mn-ea"/>
                <a:cs typeface="+mn-cs"/>
              </a:rPr>
              <a:t>Ushuaïa</a:t>
            </a:r>
            <a:r>
              <a:rPr lang="fr-FR" sz="1200" b="0" i="0" kern="1200" dirty="0">
                <a:solidFill>
                  <a:schemeClr val="tx1"/>
                </a:solidFill>
                <a:effectLst/>
                <a:latin typeface="Lato Gras" charset="0"/>
                <a:ea typeface="+mn-ea"/>
                <a:cs typeface="+mn-cs"/>
              </a:rPr>
              <a:t> a donc décidé de revenir au bio cette année, avec </a:t>
            </a:r>
            <a:r>
              <a:rPr lang="fr-FR" sz="1200" b="1" i="0" kern="1200" dirty="0">
                <a:solidFill>
                  <a:schemeClr val="tx1"/>
                </a:solidFill>
                <a:effectLst/>
                <a:latin typeface="Lato Gras" charset="0"/>
                <a:ea typeface="+mn-ea"/>
                <a:cs typeface="+mn-cs"/>
              </a:rPr>
              <a:t>des produits douche et des déodorants à bille certifiés </a:t>
            </a:r>
            <a:r>
              <a:rPr lang="fr-FR" sz="1200" b="1" i="0" u="none" strike="noStrike" kern="1200" dirty="0" err="1">
                <a:solidFill>
                  <a:schemeClr val="tx1"/>
                </a:solidFill>
                <a:effectLst/>
                <a:latin typeface="Lato Gras" charset="0"/>
                <a:ea typeface="+mn-ea"/>
                <a:cs typeface="+mn-cs"/>
                <a:hlinkClick r:id="rId5" tooltip="Cosmebio : Actus de l'association professionnelle de cosmétique écologique"/>
              </a:rPr>
              <a:t>Cosmebio</a:t>
            </a:r>
            <a:r>
              <a:rPr lang="fr-FR" sz="1200" b="0" i="0" kern="1200" dirty="0">
                <a:solidFill>
                  <a:schemeClr val="tx1"/>
                </a:solidFill>
                <a:effectLst/>
                <a:latin typeface="Lato Gras" charset="0"/>
                <a:ea typeface="+mn-ea"/>
                <a:cs typeface="+mn-cs"/>
              </a:rPr>
              <a:t>. Ils seront en magasins en mai. Dans le même esprit, </a:t>
            </a:r>
            <a:r>
              <a:rPr lang="fr-FR" sz="1200" b="1" i="0" kern="1200" dirty="0" err="1">
                <a:solidFill>
                  <a:schemeClr val="tx1"/>
                </a:solidFill>
                <a:effectLst/>
                <a:latin typeface="Lato Gras" charset="0"/>
                <a:ea typeface="+mn-ea"/>
                <a:cs typeface="+mn-cs"/>
              </a:rPr>
              <a:t>Vademecum</a:t>
            </a:r>
            <a:r>
              <a:rPr lang="fr-FR" sz="1200" b="1" i="0" kern="1200" dirty="0">
                <a:solidFill>
                  <a:schemeClr val="tx1"/>
                </a:solidFill>
                <a:effectLst/>
                <a:latin typeface="Lato Gras" charset="0"/>
                <a:ea typeface="+mn-ea"/>
                <a:cs typeface="+mn-cs"/>
              </a:rPr>
              <a:t> renforce son offre avec une deuxième référence de dentifrice bio</a:t>
            </a:r>
            <a:r>
              <a:rPr lang="fr-FR" sz="1200" b="0" i="0" kern="1200" dirty="0">
                <a:solidFill>
                  <a:schemeClr val="tx1"/>
                </a:solidFill>
                <a:effectLst/>
                <a:latin typeface="Lato Gras" charset="0"/>
                <a:ea typeface="+mn-ea"/>
                <a:cs typeface="+mn-cs"/>
              </a:rPr>
              <a:t>, « et surtout, le premier bain de bouche certifiée bio, souligne Charlotte Le </a:t>
            </a:r>
            <a:r>
              <a:rPr lang="fr-FR" sz="1200" b="0" i="0" kern="1200" dirty="0" err="1">
                <a:solidFill>
                  <a:schemeClr val="tx1"/>
                </a:solidFill>
                <a:effectLst/>
                <a:latin typeface="Lato Gras" charset="0"/>
                <a:ea typeface="+mn-ea"/>
                <a:cs typeface="+mn-cs"/>
              </a:rPr>
              <a:t>Buhan</a:t>
            </a:r>
            <a:r>
              <a:rPr lang="fr-FR" sz="1200" b="0" i="0" kern="1200" dirty="0">
                <a:solidFill>
                  <a:schemeClr val="tx1"/>
                </a:solidFill>
                <a:effectLst/>
                <a:latin typeface="Lato Gras" charset="0"/>
                <a:ea typeface="+mn-ea"/>
                <a:cs typeface="+mn-cs"/>
              </a:rPr>
              <a:t>. Ces produits arriveront en magasin en juillet. »</a:t>
            </a:r>
          </a:p>
          <a:p>
            <a:r>
              <a:rPr lang="fr-FR" sz="1200" b="0" i="0" kern="1200" dirty="0">
                <a:solidFill>
                  <a:schemeClr val="tx1"/>
                </a:solidFill>
                <a:effectLst/>
                <a:latin typeface="Lato Gras" charset="0"/>
                <a:ea typeface="+mn-ea"/>
                <a:cs typeface="+mn-cs"/>
              </a:rPr>
              <a:t> et 2009, nombre de marques se sont lancées sur le </a:t>
            </a:r>
            <a:r>
              <a:rPr lang="fr-FR" sz="1200" b="0" i="0" u="none" strike="noStrike" kern="1200" dirty="0">
                <a:solidFill>
                  <a:schemeClr val="tx1"/>
                </a:solidFill>
                <a:effectLst/>
                <a:latin typeface="Lato Gras" charset="0"/>
                <a:ea typeface="+mn-ea"/>
                <a:cs typeface="+mn-cs"/>
                <a:hlinkClick r:id="rId6" tooltip="Produits nutritionnels Bio, marchés Bio... toutes les actualités sur les filières du Bio en France et en Europe."/>
              </a:rPr>
              <a:t>bio</a:t>
            </a:r>
            <a:r>
              <a:rPr lang="fr-FR" sz="1200" b="0" i="0" kern="1200" dirty="0">
                <a:solidFill>
                  <a:schemeClr val="tx1"/>
                </a:solidFill>
                <a:effectLst/>
                <a:latin typeface="Lato Gras" charset="0"/>
                <a:ea typeface="+mn-ea"/>
                <a:cs typeface="+mn-cs"/>
              </a:rPr>
              <a:t> en grandes et moyennes surfaces (GMS) et se sont cassé la figure. Le marché à l’époque ne s’est pas développé mais, depuis deux ans, la tendance a changé. </a:t>
            </a:r>
            <a:endParaRPr lang="fr-FR" sz="1200" b="1" i="0" kern="1200" dirty="0">
              <a:solidFill>
                <a:schemeClr val="tx1"/>
              </a:solidFill>
              <a:effectLst/>
              <a:latin typeface="Lato Gras" charset="0"/>
              <a:ea typeface="+mn-ea"/>
              <a:cs typeface="+mn-cs"/>
            </a:endParaRPr>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37</a:t>
            </a:fld>
            <a:endParaRPr lang="fr-FR"/>
          </a:p>
        </p:txBody>
      </p:sp>
    </p:spTree>
    <p:extLst>
      <p:ext uri="{BB962C8B-B14F-4D97-AF65-F5344CB8AC3E}">
        <p14:creationId xmlns:p14="http://schemas.microsoft.com/office/powerpoint/2010/main" val="2145970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38</a:t>
            </a:fld>
            <a:endParaRPr lang="fr-FR" dirty="0"/>
          </a:p>
        </p:txBody>
      </p:sp>
    </p:spTree>
    <p:extLst>
      <p:ext uri="{BB962C8B-B14F-4D97-AF65-F5344CB8AC3E}">
        <p14:creationId xmlns:p14="http://schemas.microsoft.com/office/powerpoint/2010/main" val="2827824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Arial" charset="0"/>
              <a:buChar char="•"/>
            </a:pPr>
            <a:r>
              <a:rPr lang="fr-FR" sz="1200" dirty="0"/>
              <a:t>Travail sur la formulation et la R et D.</a:t>
            </a:r>
          </a:p>
          <a:p>
            <a:pPr marL="285750" indent="-285750">
              <a:buFont typeface="Arial" charset="0"/>
              <a:buChar char="•"/>
            </a:pPr>
            <a:r>
              <a:rPr lang="fr-FR" sz="1200" dirty="0"/>
              <a:t>Ingrédients polémique</a:t>
            </a:r>
          </a:p>
          <a:p>
            <a:pPr marL="285750" indent="-285750">
              <a:buFont typeface="Arial" charset="0"/>
              <a:buChar char="•"/>
            </a:pPr>
            <a:r>
              <a:rPr lang="fr-FR" sz="1200" dirty="0"/>
              <a:t>Confirmer l’efficacité des produits</a:t>
            </a:r>
          </a:p>
          <a:p>
            <a:pPr marL="285750" indent="-285750">
              <a:buFont typeface="Arial" charset="0"/>
              <a:buChar char="•"/>
            </a:pPr>
            <a:r>
              <a:rPr lang="fr-FR" sz="1200" dirty="0"/>
              <a:t>Développer le bio dans tous les réseaux de distribution</a:t>
            </a:r>
          </a:p>
          <a:p>
            <a:pPr marL="285750" indent="-285750">
              <a:buFont typeface="Arial" charset="0"/>
              <a:buChar char="•"/>
            </a:pPr>
            <a:r>
              <a:rPr lang="fr-FR" sz="1200" dirty="0"/>
              <a:t>Développer la pédagogie auprès des jeunes via les RS</a:t>
            </a:r>
          </a:p>
          <a:p>
            <a:pPr marL="285750" indent="-285750">
              <a:buFont typeface="Arial" charset="0"/>
              <a:buChar char="•"/>
            </a:pPr>
            <a:endParaRPr lang="fr-FR" sz="1200"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39</a:t>
            </a:fld>
            <a:endParaRPr lang="fr-FR" dirty="0"/>
          </a:p>
        </p:txBody>
      </p:sp>
    </p:spTree>
    <p:extLst>
      <p:ext uri="{BB962C8B-B14F-4D97-AF65-F5344CB8AC3E}">
        <p14:creationId xmlns:p14="http://schemas.microsoft.com/office/powerpoint/2010/main" val="31533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Lato Gras" charset="0"/>
                <a:ea typeface="+mn-ea"/>
                <a:cs typeface="+mn-cs"/>
              </a:rPr>
              <a:t>Scénario 1 : Bio-émergent. Le Bio en extension sous contrainte d’identité et de distribution adaptée, en compétition économique et réglementaire avec le conventionnel.</a:t>
            </a:r>
          </a:p>
          <a:p>
            <a:r>
              <a:rPr lang="fr-FR" sz="1200" b="1" i="0" kern="1200" dirty="0" smtClean="0">
                <a:solidFill>
                  <a:schemeClr val="tx1"/>
                </a:solidFill>
                <a:effectLst/>
                <a:latin typeface="Lato Gras" charset="0"/>
                <a:ea typeface="+mn-ea"/>
                <a:cs typeface="+mn-cs"/>
              </a:rPr>
              <a:t> </a:t>
            </a:r>
          </a:p>
          <a:p>
            <a:r>
              <a:rPr lang="fr-FR" sz="1200" b="1" i="0" kern="1200" dirty="0" smtClean="0">
                <a:solidFill>
                  <a:schemeClr val="tx1"/>
                </a:solidFill>
                <a:effectLst/>
                <a:latin typeface="Lato Gras" charset="0"/>
                <a:ea typeface="+mn-ea"/>
                <a:cs typeface="+mn-cs"/>
              </a:rPr>
              <a:t>Résumé du scénario initial 2014</a:t>
            </a:r>
          </a:p>
          <a:p>
            <a:r>
              <a:rPr lang="fr-FR" sz="1200" b="1" i="0" kern="1200" dirty="0" smtClean="0">
                <a:solidFill>
                  <a:schemeClr val="tx1"/>
                </a:solidFill>
                <a:effectLst/>
                <a:latin typeface="Lato Gras" charset="0"/>
                <a:ea typeface="+mn-ea"/>
                <a:cs typeface="+mn-cs"/>
              </a:rPr>
              <a:t> </a:t>
            </a:r>
          </a:p>
          <a:p>
            <a:r>
              <a:rPr lang="fr-FR" sz="1200" b="1" i="0" kern="1200" dirty="0" smtClean="0">
                <a:solidFill>
                  <a:schemeClr val="tx1"/>
                </a:solidFill>
                <a:effectLst/>
                <a:latin typeface="Lato Gras" charset="0"/>
                <a:ea typeface="+mn-ea"/>
                <a:cs typeface="+mn-cs"/>
              </a:rPr>
              <a:t>En 2025, le développement de la cosmétique Bio s’appuie sur un multitude de cahiers des charges et de labels privés parfois peu exigeants dans un contexte de réglementation faible. </a:t>
            </a:r>
          </a:p>
          <a:p>
            <a:r>
              <a:rPr lang="fr-FR" sz="1200" b="1" i="0" kern="1200" dirty="0" smtClean="0">
                <a:solidFill>
                  <a:schemeClr val="tx1"/>
                </a:solidFill>
                <a:effectLst/>
                <a:latin typeface="Lato Gras" charset="0"/>
                <a:ea typeface="+mn-ea"/>
                <a:cs typeface="+mn-cs"/>
              </a:rPr>
              <a:t>La diversité des acteurs innovants et autonomes entraîne une confusion pour le consommateur d’autant plus forte que le conventionnel « naturel » ou « clean label » s’approprie les valeurs du Bio. </a:t>
            </a:r>
          </a:p>
          <a:p>
            <a:r>
              <a:rPr lang="fr-FR" sz="1200" b="1" i="0" kern="1200" dirty="0" smtClean="0">
                <a:solidFill>
                  <a:schemeClr val="tx1"/>
                </a:solidFill>
                <a:effectLst/>
                <a:latin typeface="Lato Gras" charset="0"/>
                <a:ea typeface="+mn-ea"/>
                <a:cs typeface="+mn-cs"/>
              </a:rPr>
              <a:t>L’offre Bio est à plusieurs vitesses avec des produits importés de pays à bas coûts n’offrant pas la même traçabilité, des marques de distributeurs (MDD), des produits de proximité et du haut de gamme. Les cosmétiques Bio peinent à s’inscrire dans les différents réseaux de distributions traditionnels. La distribution alternative semble très prometteuse car créatrice d’une relation privilégiée et transparente.</a:t>
            </a:r>
          </a:p>
          <a:p>
            <a:r>
              <a:rPr lang="fr-FR" sz="1200" b="1" i="0" kern="1200" dirty="0" smtClean="0">
                <a:solidFill>
                  <a:schemeClr val="tx1"/>
                </a:solidFill>
                <a:effectLst/>
                <a:latin typeface="Lato Gras" charset="0"/>
                <a:ea typeface="+mn-ea"/>
                <a:cs typeface="+mn-cs"/>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fr-FR" sz="1200" b="0" i="0" kern="1200" dirty="0" smtClean="0">
              <a:solidFill>
                <a:schemeClr val="tx1"/>
              </a:solidFill>
              <a:effectLst/>
              <a:latin typeface="Lato Gras" charset="0"/>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fr-FR" sz="1200" b="0" i="0" kern="1200" dirty="0">
              <a:solidFill>
                <a:schemeClr val="tx1"/>
              </a:solidFill>
              <a:effectLst/>
              <a:latin typeface="Lato Gras" charset="0"/>
              <a:ea typeface="+mn-ea"/>
              <a:cs typeface="+mn-cs"/>
            </a:endParaRPr>
          </a:p>
          <a:p>
            <a:endParaRPr lang="fr-FR" dirty="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4</a:t>
            </a:fld>
            <a:endParaRPr lang="fr-FR"/>
          </a:p>
        </p:txBody>
      </p:sp>
    </p:spTree>
    <p:extLst>
      <p:ext uri="{BB962C8B-B14F-4D97-AF65-F5344CB8AC3E}">
        <p14:creationId xmlns:p14="http://schemas.microsoft.com/office/powerpoint/2010/main" val="186233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Remplacer</a:t>
            </a:r>
            <a:r>
              <a:rPr lang="fr-FR" baseline="0" dirty="0"/>
              <a:t> « les tendances qui se confirment » par « les tendances qui confirment ce scénario » (Partout)</a:t>
            </a:r>
            <a:endParaRPr lang="fr-FR"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5</a:t>
            </a:fld>
            <a:endParaRPr lang="fr-FR" dirty="0"/>
          </a:p>
        </p:txBody>
      </p:sp>
    </p:spTree>
    <p:extLst>
      <p:ext uri="{BB962C8B-B14F-4D97-AF65-F5344CB8AC3E}">
        <p14:creationId xmlns:p14="http://schemas.microsoft.com/office/powerpoint/2010/main" val="25124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Seulement un tiers des femmes connait</a:t>
            </a:r>
            <a:r>
              <a:rPr lang="fr-FR" baseline="0" dirty="0"/>
              <a:t> la différence entre naturel et bio</a:t>
            </a:r>
          </a:p>
          <a:p>
            <a:endParaRPr lang="fr-FR" baseline="0" dirty="0"/>
          </a:p>
          <a:p>
            <a:pPr marL="0" marR="0" indent="0" algn="l" defTabSz="457200" rtl="0" eaLnBrk="1" fontAlgn="base" latinLnBrk="0" hangingPunct="1">
              <a:lnSpc>
                <a:spcPct val="100000"/>
              </a:lnSpc>
              <a:spcBef>
                <a:spcPct val="30000"/>
              </a:spcBef>
              <a:spcAft>
                <a:spcPct val="0"/>
              </a:spcAft>
              <a:buClrTx/>
              <a:buSzTx/>
              <a:buFontTx/>
              <a:buNone/>
              <a:tabLst/>
              <a:defRPr/>
            </a:pPr>
            <a:r>
              <a:rPr lang="fr-FR" b="0" dirty="0"/>
              <a:t>2/3 des adhérents de </a:t>
            </a:r>
            <a:r>
              <a:rPr lang="fr-FR" b="0" dirty="0" err="1"/>
              <a:t>Cosmébio</a:t>
            </a:r>
            <a:r>
              <a:rPr lang="fr-FR" b="0" dirty="0"/>
              <a:t> font moins de 500 k€ de CA</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DD981208-33F6-433B-8587-3AEDBA60DC23}" type="slidenum">
              <a:rPr lang="fr-FR" smtClean="0"/>
              <a:t>6</a:t>
            </a:fld>
            <a:endParaRPr lang="fr-FR"/>
          </a:p>
        </p:txBody>
      </p:sp>
    </p:spTree>
    <p:extLst>
      <p:ext uri="{BB962C8B-B14F-4D97-AF65-F5344CB8AC3E}">
        <p14:creationId xmlns:p14="http://schemas.microsoft.com/office/powerpoint/2010/main" val="56756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Ex </a:t>
            </a:r>
            <a:r>
              <a:rPr lang="fr-FR" sz="1200" dirty="0" err="1"/>
              <a:t>Manuka</a:t>
            </a:r>
            <a:r>
              <a:rPr lang="fr-FR" sz="1200" dirty="0"/>
              <a:t> ou Pastel de Toulouse</a:t>
            </a:r>
          </a:p>
          <a:p>
            <a:r>
              <a:rPr lang="fr-FR" dirty="0"/>
              <a:t>Pulpe de Vie : </a:t>
            </a:r>
            <a:r>
              <a:rPr lang="fr-FR" sz="1200" b="0" i="0" kern="1200" dirty="0">
                <a:solidFill>
                  <a:schemeClr val="tx1"/>
                </a:solidFill>
                <a:effectLst/>
                <a:latin typeface="Lato Gras" charset="0"/>
                <a:ea typeface="+mn-ea"/>
                <a:cs typeface="+mn-cs"/>
              </a:rPr>
              <a:t>Un cocktail de fruits aux effets </a:t>
            </a:r>
            <a:r>
              <a:rPr lang="fr-FR" sz="1200" b="0" i="0" kern="1200" dirty="0" err="1">
                <a:solidFill>
                  <a:schemeClr val="tx1"/>
                </a:solidFill>
                <a:effectLst/>
                <a:latin typeface="Lato Gras" charset="0"/>
                <a:ea typeface="+mn-ea"/>
                <a:cs typeface="+mn-cs"/>
              </a:rPr>
              <a:t>régénérants</a:t>
            </a:r>
            <a:r>
              <a:rPr lang="fr-FR" sz="1200" b="0" i="0" kern="1200" dirty="0">
                <a:solidFill>
                  <a:schemeClr val="tx1"/>
                </a:solidFill>
                <a:effectLst/>
                <a:latin typeface="Lato Gras" charset="0"/>
                <a:ea typeface="+mn-ea"/>
                <a:cs typeface="+mn-cs"/>
              </a:rPr>
              <a:t> vient enrichir sa composition : framboise, figue, cassis et huile de figue de barbarie, </a:t>
            </a:r>
            <a:r>
              <a:rPr lang="fr-FR" sz="1200" b="1" i="0" kern="1200" dirty="0">
                <a:solidFill>
                  <a:schemeClr val="tx1"/>
                </a:solidFill>
                <a:effectLst/>
                <a:latin typeface="Lato Gras" charset="0"/>
                <a:ea typeface="+mn-ea"/>
                <a:cs typeface="+mn-cs"/>
              </a:rPr>
              <a:t>tous issus de fruits frais BIO de la région méditerranéenne ! </a:t>
            </a:r>
            <a:r>
              <a:rPr lang="fr-FR" sz="1200" b="0" i="0" kern="1200" dirty="0">
                <a:solidFill>
                  <a:schemeClr val="tx1"/>
                </a:solidFill>
                <a:effectLst/>
                <a:latin typeface="Lato Gras" charset="0"/>
                <a:ea typeface="+mn-ea"/>
                <a:cs typeface="+mn-cs"/>
              </a:rPr>
              <a:t>La marque a parié sur des ingrédients produits localement, issus des stocks invendus</a:t>
            </a:r>
          </a:p>
          <a:p>
            <a:endParaRPr lang="fr-FR" sz="1200" b="0" i="0" kern="1200" dirty="0">
              <a:solidFill>
                <a:schemeClr val="tx1"/>
              </a:solidFill>
              <a:effectLst/>
              <a:latin typeface="Lato Gras" charset="0"/>
              <a:ea typeface="+mn-ea"/>
              <a:cs typeface="+mn-cs"/>
            </a:endParaRPr>
          </a:p>
          <a:p>
            <a:r>
              <a:rPr lang="fr-FR" sz="1200" b="0" i="0" kern="1200" dirty="0">
                <a:solidFill>
                  <a:schemeClr val="tx1"/>
                </a:solidFill>
                <a:effectLst/>
                <a:latin typeface="Lato Gras" charset="0"/>
                <a:ea typeface="+mn-ea"/>
                <a:cs typeface="+mn-cs"/>
              </a:rPr>
              <a:t>NB</a:t>
            </a:r>
            <a:r>
              <a:rPr lang="fr-FR" sz="1200" b="0" i="0" kern="1200" baseline="0" dirty="0">
                <a:solidFill>
                  <a:schemeClr val="tx1"/>
                </a:solidFill>
                <a:effectLst/>
                <a:latin typeface="Lato Gras" charset="0"/>
                <a:ea typeface="+mn-ea"/>
                <a:cs typeface="+mn-cs"/>
              </a:rPr>
              <a:t> : Bien mais je ne vois pas le lien avec la description du scénario. Donc à ajouter dans la description du scénario</a:t>
            </a:r>
            <a:endParaRPr lang="fr-FR" b="1"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7</a:t>
            </a:fld>
            <a:endParaRPr lang="fr-FR" dirty="0"/>
          </a:p>
        </p:txBody>
      </p:sp>
    </p:spTree>
    <p:extLst>
      <p:ext uri="{BB962C8B-B14F-4D97-AF65-F5344CB8AC3E}">
        <p14:creationId xmlns:p14="http://schemas.microsoft.com/office/powerpoint/2010/main" val="47412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8</a:t>
            </a:fld>
            <a:endParaRPr lang="fr-FR" dirty="0"/>
          </a:p>
        </p:txBody>
      </p:sp>
    </p:spTree>
    <p:extLst>
      <p:ext uri="{BB962C8B-B14F-4D97-AF65-F5344CB8AC3E}">
        <p14:creationId xmlns:p14="http://schemas.microsoft.com/office/powerpoint/2010/main" val="32751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CCA1B6E-D3BF-48C8-B487-CB7C6E09A6BA}" type="slidenum">
              <a:rPr lang="fr-FR" smtClean="0"/>
              <a:pPr>
                <a:defRPr/>
              </a:pPr>
              <a:t>9</a:t>
            </a:fld>
            <a:endParaRPr lang="fr-FR" dirty="0"/>
          </a:p>
        </p:txBody>
      </p:sp>
    </p:spTree>
    <p:extLst>
      <p:ext uri="{BB962C8B-B14F-4D97-AF65-F5344CB8AC3E}">
        <p14:creationId xmlns:p14="http://schemas.microsoft.com/office/powerpoint/2010/main" val="156461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ABARIT PAGE">
    <p:spTree>
      <p:nvGrpSpPr>
        <p:cNvPr id="1" name=""/>
        <p:cNvGrpSpPr/>
        <p:nvPr/>
      </p:nvGrpSpPr>
      <p:grpSpPr>
        <a:xfrm>
          <a:off x="0" y="0"/>
          <a:ext cx="0" cy="0"/>
          <a:chOff x="0" y="0"/>
          <a:chExt cx="0" cy="0"/>
        </a:xfrm>
      </p:grpSpPr>
      <p:pic>
        <p:nvPicPr>
          <p:cNvPr id="3" name="Image 21"/>
          <p:cNvPicPr>
            <a:picLocks noChangeAspect="1"/>
          </p:cNvPicPr>
          <p:nvPr userDrawn="1"/>
        </p:nvPicPr>
        <p:blipFill>
          <a:blip r:embed="rId2"/>
          <a:srcRect/>
          <a:stretch>
            <a:fillRect/>
          </a:stretch>
        </p:blipFill>
        <p:spPr bwMode="auto">
          <a:xfrm>
            <a:off x="998538" y="6397625"/>
            <a:ext cx="1270000" cy="254000"/>
          </a:xfrm>
          <a:prstGeom prst="rect">
            <a:avLst/>
          </a:prstGeom>
          <a:noFill/>
          <a:ln w="9525">
            <a:noFill/>
            <a:miter lim="800000"/>
            <a:headEnd/>
            <a:tailEnd/>
          </a:ln>
        </p:spPr>
      </p:pic>
      <p:sp>
        <p:nvSpPr>
          <p:cNvPr id="4" name="Espace réservé du pied de page 4"/>
          <p:cNvSpPr txBox="1">
            <a:spLocks/>
          </p:cNvSpPr>
          <p:nvPr userDrawn="1"/>
        </p:nvSpPr>
        <p:spPr>
          <a:xfrm>
            <a:off x="7724775" y="6335713"/>
            <a:ext cx="381000" cy="365125"/>
          </a:xfrm>
          <a:prstGeom prst="rect">
            <a:avLst/>
          </a:prstGeom>
        </p:spPr>
        <p:txBody>
          <a:bodyPr lIns="0" tIns="0" rIns="0" bIns="0" anchor="ctr"/>
          <a:lstStyle>
            <a:defPPr>
              <a:defRPr lang="fr-FR"/>
            </a:defPPr>
            <a:lvl1pPr marL="0" algn="l" defTabSz="457200" rtl="0" eaLnBrk="1" latinLnBrk="0" hangingPunct="1">
              <a:defRPr lang="fr-FR" sz="900" b="1" i="0" u="none" strike="noStrike" kern="1200" baseline="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b="1" i="0" dirty="0">
                <a:latin typeface="Lato Gras" charset="0"/>
              </a:rPr>
              <a:t>PAGE</a:t>
            </a:r>
            <a:endParaRPr sz="800" b="1" i="0" dirty="0">
              <a:latin typeface="Lato Gras" charset="0"/>
            </a:endParaRPr>
          </a:p>
        </p:txBody>
      </p:sp>
      <p:sp>
        <p:nvSpPr>
          <p:cNvPr id="17" name="Titre 16"/>
          <p:cNvSpPr>
            <a:spLocks noGrp="1"/>
          </p:cNvSpPr>
          <p:nvPr>
            <p:ph type="title"/>
          </p:nvPr>
        </p:nvSpPr>
        <p:spPr>
          <a:xfrm>
            <a:off x="1005840" y="10478"/>
            <a:ext cx="8138160" cy="1229042"/>
          </a:xfrm>
          <a:prstGeom prst="rect">
            <a:avLst/>
          </a:prstGeom>
        </p:spPr>
        <p:txBody>
          <a:bodyPr vert="horz" lIns="0" tIns="0" rIns="0" bIns="0" anchor="ctr" anchorCtr="0"/>
          <a:lstStyle>
            <a:lvl1pPr>
              <a:defRPr b="1"/>
            </a:lvl1pPr>
          </a:lstStyle>
          <a:p>
            <a:r>
              <a:rPr lang="fr-FR" dirty="0"/>
              <a:t>Cliquez pour modifier le style du titre</a:t>
            </a:r>
          </a:p>
        </p:txBody>
      </p:sp>
      <p:sp>
        <p:nvSpPr>
          <p:cNvPr id="5" name="Espace réservé du pied de page 4"/>
          <p:cNvSpPr>
            <a:spLocks noGrp="1"/>
          </p:cNvSpPr>
          <p:nvPr>
            <p:ph type="ftr" sz="quarter" idx="10"/>
          </p:nvPr>
        </p:nvSpPr>
        <p:spPr>
          <a:xfrm>
            <a:off x="2747963" y="6356350"/>
            <a:ext cx="2895600" cy="365125"/>
          </a:xfrm>
          <a:prstGeom prst="rect">
            <a:avLst/>
          </a:prstGeom>
        </p:spPr>
        <p:txBody>
          <a:bodyPr vert="horz" lIns="0" tIns="0" rIns="0" bIns="0" rtlCol="0" anchor="ctr"/>
          <a:lstStyle>
            <a:lvl1pPr algn="l" fontAlgn="auto">
              <a:spcBef>
                <a:spcPts val="0"/>
              </a:spcBef>
              <a:spcAft>
                <a:spcPts val="0"/>
              </a:spcAft>
              <a:defRPr lang="fr-FR" sz="800" b="0" i="0" u="none" strike="noStrike" baseline="0" dirty="0" smtClean="0">
                <a:latin typeface="+mn-lt"/>
                <a:cs typeface="+mn-cs"/>
              </a:defRPr>
            </a:lvl1pPr>
          </a:lstStyle>
          <a:p>
            <a:pPr>
              <a:defRPr/>
            </a:pPr>
            <a:r>
              <a:rPr lang="fr-FR" b="1" dirty="0">
                <a:latin typeface="Lato Gras" charset="0"/>
              </a:rPr>
              <a:t>ASSEMBLÉE GÉNÉRALE DU 27 SEPTEMBRE 2017</a:t>
            </a:r>
          </a:p>
          <a:p>
            <a:pPr>
              <a:defRPr/>
            </a:pPr>
            <a:r>
              <a:rPr lang="fr-FR" b="1" dirty="0">
                <a:latin typeface="Lato Gras" charset="0"/>
              </a:rPr>
              <a:t>© COPYRIGHT CLUSTERBIO - TOUS DROITS RÉSERVÉS</a:t>
            </a:r>
          </a:p>
        </p:txBody>
      </p:sp>
      <p:sp>
        <p:nvSpPr>
          <p:cNvPr id="6" name="Espace réservé du numéro de diapositive 5"/>
          <p:cNvSpPr>
            <a:spLocks noGrp="1"/>
          </p:cNvSpPr>
          <p:nvPr>
            <p:ph type="sldNum" sz="quarter" idx="11"/>
          </p:nvPr>
        </p:nvSpPr>
        <p:spPr>
          <a:xfrm>
            <a:off x="7843838" y="6335713"/>
            <a:ext cx="395287" cy="365125"/>
          </a:xfrm>
          <a:prstGeom prst="rect">
            <a:avLst/>
          </a:prstGeom>
        </p:spPr>
        <p:txBody>
          <a:bodyPr vert="horz" lIns="91440" tIns="45720" rIns="91440" bIns="45720" rtlCol="0" anchor="ctr"/>
          <a:lstStyle>
            <a:lvl1pPr algn="r" fontAlgn="auto">
              <a:spcBef>
                <a:spcPts val="0"/>
              </a:spcBef>
              <a:spcAft>
                <a:spcPts val="0"/>
              </a:spcAft>
              <a:defRPr sz="900" b="1" i="0" smtClean="0">
                <a:solidFill>
                  <a:schemeClr val="tx1"/>
                </a:solidFill>
                <a:latin typeface="Lato Bold"/>
                <a:cs typeface="Lato Bold"/>
              </a:defRPr>
            </a:lvl1pPr>
          </a:lstStyle>
          <a:p>
            <a:pPr>
              <a:defRPr/>
            </a:pPr>
            <a:fld id="{E1728FC6-F2EC-4B9C-908D-FB472F154C11}"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BLANCH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b="1" i="0">
                <a:latin typeface="Lato Gras" charset="0"/>
              </a:defRPr>
            </a:lvl1pPr>
            <a:lvl2pPr>
              <a:defRPr b="1" i="0">
                <a:latin typeface="Lato Gras" charset="0"/>
              </a:defRPr>
            </a:lvl2pPr>
            <a:lvl3pPr>
              <a:defRPr b="1" i="0">
                <a:latin typeface="Lato Gras" charset="0"/>
              </a:defRPr>
            </a:lvl3pPr>
            <a:lvl4pPr>
              <a:defRPr b="1" i="0">
                <a:latin typeface="Lato Gras" charset="0"/>
              </a:defRPr>
            </a:lvl4pPr>
            <a:lvl5pPr>
              <a:defRPr b="1" i="0">
                <a:latin typeface="Lato Gras"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1A1485E-1709-CA41-B76B-18C2DC8E8333}" type="datetimeFigureOut">
              <a:rPr lang="fr-FR" smtClean="0"/>
              <a:t>11/04/2018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9064730-77C1-FC42-8A13-8FE77A8009DA}" type="slidenum">
              <a:rPr lang="fr-FR" smtClean="0"/>
              <a:t>‹#›</a:t>
            </a:fld>
            <a:endParaRPr lang="fr-FR"/>
          </a:p>
        </p:txBody>
      </p:sp>
    </p:spTree>
    <p:extLst>
      <p:ext uri="{BB962C8B-B14F-4D97-AF65-F5344CB8AC3E}">
        <p14:creationId xmlns:p14="http://schemas.microsoft.com/office/powerpoint/2010/main" val="212791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767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p:hf hdr="0" dt="0"/>
  <p:txStyles>
    <p:title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image" Target="../media/image29.tiff"/><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29.tiff"/><Relationship Id="rId6" Type="http://schemas.openxmlformats.org/officeDocument/2006/relationships/image" Target="../media/image34.png"/><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29.tiff"/><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29.tiff"/><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39.tiff"/><Relationship Id="rId6" Type="http://schemas.openxmlformats.org/officeDocument/2006/relationships/image" Target="../media/image40.pn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9" Type="http://schemas.openxmlformats.org/officeDocument/2006/relationships/image" Target="../media/image46.tiff"/><Relationship Id="rId20" Type="http://schemas.openxmlformats.org/officeDocument/2006/relationships/image" Target="../media/image56.png"/><Relationship Id="rId10" Type="http://schemas.openxmlformats.org/officeDocument/2006/relationships/image" Target="../media/image47.tiff"/><Relationship Id="rId11" Type="http://schemas.openxmlformats.org/officeDocument/2006/relationships/image" Target="../media/image48.tiff"/><Relationship Id="rId12" Type="http://schemas.openxmlformats.org/officeDocument/2006/relationships/image" Target="../media/image49.tiff"/><Relationship Id="rId13" Type="http://schemas.openxmlformats.org/officeDocument/2006/relationships/image" Target="../media/image50.tiff"/><Relationship Id="rId14" Type="http://schemas.openxmlformats.org/officeDocument/2006/relationships/image" Target="../media/image51.png"/><Relationship Id="rId15" Type="http://schemas.openxmlformats.org/officeDocument/2006/relationships/image" Target="../media/image52.png"/><Relationship Id="rId16" Type="http://schemas.openxmlformats.org/officeDocument/2006/relationships/image" Target="../media/image53.tiff"/><Relationship Id="rId17" Type="http://schemas.openxmlformats.org/officeDocument/2006/relationships/image" Target="../media/image8.png"/><Relationship Id="rId18" Type="http://schemas.openxmlformats.org/officeDocument/2006/relationships/image" Target="../media/image54.png"/><Relationship Id="rId19"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29.tiff"/><Relationship Id="rId6" Type="http://schemas.openxmlformats.org/officeDocument/2006/relationships/image" Target="../media/image43.tiff"/><Relationship Id="rId7" Type="http://schemas.openxmlformats.org/officeDocument/2006/relationships/image" Target="../media/image44.tiff"/><Relationship Id="rId8" Type="http://schemas.openxmlformats.org/officeDocument/2006/relationships/image" Target="../media/image45.tiff"/></Relationships>
</file>

<file path=ppt/slides/_rels/slide17.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jpeg"/><Relationship Id="rId8" Type="http://schemas.openxmlformats.org/officeDocument/2006/relationships/image" Target="../media/image60.tiff"/><Relationship Id="rId9" Type="http://schemas.openxmlformats.org/officeDocument/2006/relationships/image" Target="../media/image61.jpeg"/><Relationship Id="rId10"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60.tiff"/><Relationship Id="rId5" Type="http://schemas.openxmlformats.org/officeDocument/2006/relationships/image" Target="../media/image8.png"/><Relationship Id="rId6"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66.tiff"/><Relationship Id="rId6" Type="http://schemas.openxmlformats.org/officeDocument/2006/relationships/image" Target="../media/image8.png"/><Relationship Id="rId7" Type="http://schemas.openxmlformats.org/officeDocument/2006/relationships/image" Target="../media/image67.png"/><Relationship Id="rId8" Type="http://schemas.openxmlformats.org/officeDocument/2006/relationships/image" Target="../media/image68.jpe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4.emf"/><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tiff"/><Relationship Id="rId5" Type="http://schemas.openxmlformats.org/officeDocument/2006/relationships/image" Target="../media/image22.tiff"/><Relationship Id="rId6" Type="http://schemas.openxmlformats.org/officeDocument/2006/relationships/image" Target="../media/image31.tiff"/><Relationship Id="rId7" Type="http://schemas.openxmlformats.org/officeDocument/2006/relationships/image" Target="../media/image60.tiff"/><Relationship Id="rId8" Type="http://schemas.openxmlformats.org/officeDocument/2006/relationships/image" Target="../media/image66.tiff"/><Relationship Id="rId9" Type="http://schemas.openxmlformats.org/officeDocument/2006/relationships/image" Target="../media/image7.tiff"/><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29.tiff"/><Relationship Id="rId6" Type="http://schemas.openxmlformats.org/officeDocument/2006/relationships/image" Target="../media/image69.png"/><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70.jpeg"/><Relationship Id="rId5" Type="http://schemas.openxmlformats.org/officeDocument/2006/relationships/image" Target="../media/image29.tiff"/><Relationship Id="rId6"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39.tiff"/><Relationship Id="rId6" Type="http://schemas.openxmlformats.org/officeDocument/2006/relationships/image" Target="../media/image71.jpeg"/><Relationship Id="rId7" Type="http://schemas.openxmlformats.org/officeDocument/2006/relationships/image" Target="../media/image72.png"/><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39.tiff"/><Relationship Id="rId5" Type="http://schemas.openxmlformats.org/officeDocument/2006/relationships/image" Target="../media/image8.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66.tiff"/><Relationship Id="rId4" Type="http://schemas.openxmlformats.org/officeDocument/2006/relationships/image" Target="../media/image76.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27.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66.tiff"/><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28.xml.rels><?xml version="1.0" encoding="UTF-8" standalone="yes"?>
<Relationships xmlns="http://schemas.openxmlformats.org/package/2006/relationships"><Relationship Id="rId3" Type="http://schemas.openxmlformats.org/officeDocument/2006/relationships/image" Target="../media/image66.tif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29.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tiff"/><Relationship Id="rId5" Type="http://schemas.openxmlformats.org/officeDocument/2006/relationships/image" Target="../media/image22.tiff"/><Relationship Id="rId6" Type="http://schemas.openxmlformats.org/officeDocument/2006/relationships/image" Target="../media/image31.tiff"/><Relationship Id="rId7" Type="http://schemas.openxmlformats.org/officeDocument/2006/relationships/image" Target="../media/image78.tiff"/><Relationship Id="rId8" Type="http://schemas.openxmlformats.org/officeDocument/2006/relationships/image" Target="../media/image8.png"/><Relationship Id="rId9"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tiff"/><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4.emf"/><Relationship Id="rId5" Type="http://schemas.openxmlformats.org/officeDocument/2006/relationships/image" Target="../media/image7.tiff"/><Relationship Id="rId6" Type="http://schemas.openxmlformats.org/officeDocument/2006/relationships/image" Target="../media/image8.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78.tiff"/><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4.emf"/><Relationship Id="rId5" Type="http://schemas.openxmlformats.org/officeDocument/2006/relationships/image" Target="../media/image7.tiff"/><Relationship Id="rId6" Type="http://schemas.openxmlformats.org/officeDocument/2006/relationships/image" Target="../media/image8.png"/><Relationship Id="rId7" Type="http://schemas.openxmlformats.org/officeDocument/2006/relationships/image" Target="../media/image83.jpeg"/><Relationship Id="rId8" Type="http://schemas.openxmlformats.org/officeDocument/2006/relationships/image" Target="../media/image84.jpeg"/><Relationship Id="rId9" Type="http://schemas.openxmlformats.org/officeDocument/2006/relationships/image" Target="../media/image85.jpeg"/><Relationship Id="rId10" Type="http://schemas.openxmlformats.org/officeDocument/2006/relationships/image" Target="../media/image78.tiff"/><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8.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78.tiff"/><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5" Type="http://schemas.openxmlformats.org/officeDocument/2006/relationships/image" Target="../media/image88.jpeg"/><Relationship Id="rId6" Type="http://schemas.openxmlformats.org/officeDocument/2006/relationships/image" Target="../media/image89.png"/><Relationship Id="rId7" Type="http://schemas.openxmlformats.org/officeDocument/2006/relationships/image" Target="../media/image90.png"/><Relationship Id="rId8" Type="http://schemas.openxmlformats.org/officeDocument/2006/relationships/image" Target="../media/image91.tiff"/><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5" Type="http://schemas.openxmlformats.org/officeDocument/2006/relationships/image" Target="../media/image29.tiff"/><Relationship Id="rId6" Type="http://schemas.openxmlformats.org/officeDocument/2006/relationships/image" Target="../media/image92.png"/><Relationship Id="rId7" Type="http://schemas.openxmlformats.org/officeDocument/2006/relationships/image" Target="../media/image93.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emf"/><Relationship Id="rId5" Type="http://schemas.openxmlformats.org/officeDocument/2006/relationships/image" Target="../media/image7.tiff"/><Relationship Id="rId6" Type="http://schemas.openxmlformats.org/officeDocument/2006/relationships/image" Target="../media/image29.tiff"/><Relationship Id="rId7" Type="http://schemas.openxmlformats.org/officeDocument/2006/relationships/image" Target="../media/image94.jpeg"/><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8.png"/><Relationship Id="rId6" Type="http://schemas.openxmlformats.org/officeDocument/2006/relationships/image" Target="../media/image91.tiff"/><Relationship Id="rId7" Type="http://schemas.openxmlformats.org/officeDocument/2006/relationships/image" Target="../media/image95.jpeg"/><Relationship Id="rId8" Type="http://schemas.openxmlformats.org/officeDocument/2006/relationships/image" Target="../media/image96.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22.tiff"/><Relationship Id="rId5" Type="http://schemas.openxmlformats.org/officeDocument/2006/relationships/image" Target="../media/image31.tiff"/><Relationship Id="rId6" Type="http://schemas.openxmlformats.org/officeDocument/2006/relationships/image" Target="../media/image78.tiff"/><Relationship Id="rId7" Type="http://schemas.openxmlformats.org/officeDocument/2006/relationships/image" Target="../media/image29.tiff"/><Relationship Id="rId8" Type="http://schemas.openxmlformats.org/officeDocument/2006/relationships/image" Target="../media/image7.tiff"/><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97.tiff"/><Relationship Id="rId4" Type="http://schemas.openxmlformats.org/officeDocument/2006/relationships/image" Target="../media/image98.tiff"/><Relationship Id="rId5" Type="http://schemas.openxmlformats.org/officeDocument/2006/relationships/image" Target="../media/image99.tiff"/><Relationship Id="rId6" Type="http://schemas.openxmlformats.org/officeDocument/2006/relationships/image" Target="../media/image100.tiff"/><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tiff"/><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tiff"/><Relationship Id="rId5" Type="http://schemas.openxmlformats.org/officeDocument/2006/relationships/image" Target="../media/image8.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png"/><Relationship Id="rId10"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4.emf"/><Relationship Id="rId6" Type="http://schemas.openxmlformats.org/officeDocument/2006/relationships/image" Target="../media/image7.tiff"/><Relationship Id="rId7" Type="http://schemas.openxmlformats.org/officeDocument/2006/relationships/image" Target="../media/image18.tiff"/><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22.tiff"/><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26.tiff"/><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26.tiff"/><Relationship Id="rId5" Type="http://schemas.openxmlformats.org/officeDocument/2006/relationships/image" Target="../media/image22.tiff"/><Relationship Id="rId6" Type="http://schemas.openxmlformats.org/officeDocument/2006/relationships/image" Target="../media/image30.tiff"/><Relationship Id="rId7" Type="http://schemas.openxmlformats.org/officeDocument/2006/relationships/image" Target="../media/image31.tiff"/><Relationship Id="rId8" Type="http://schemas.openxmlformats.org/officeDocument/2006/relationships/image" Target="../media/image8.png"/><Relationship Id="rId9"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itre 1"/>
          <p:cNvSpPr txBox="1">
            <a:spLocks/>
          </p:cNvSpPr>
          <p:nvPr/>
        </p:nvSpPr>
        <p:spPr bwMode="auto">
          <a:xfrm>
            <a:off x="279400" y="2656958"/>
            <a:ext cx="9144000" cy="1898650"/>
          </a:xfrm>
          <a:prstGeom prst="rect">
            <a:avLst/>
          </a:prstGeom>
          <a:noFill/>
          <a:ln w="9525">
            <a:noFill/>
            <a:miter lim="800000"/>
            <a:headEnd/>
            <a:tailEnd/>
          </a:ln>
        </p:spPr>
        <p:txBody>
          <a:bodyPr lIns="0" tIns="0" rIns="0" bIns="0" anchor="ctr"/>
          <a:lstStyle/>
          <a:p>
            <a:pPr algn="ctr"/>
            <a:endParaRPr lang="fr-FR" sz="2800" b="1" dirty="0">
              <a:solidFill>
                <a:srgbClr val="68B133"/>
              </a:solidFill>
              <a:latin typeface="Avenir Heavy" charset="0"/>
              <a:ea typeface="Avenir Heavy" charset="0"/>
              <a:cs typeface="Avenir Heavy" charset="0"/>
            </a:endParaRPr>
          </a:p>
        </p:txBody>
      </p:sp>
      <p:pic>
        <p:nvPicPr>
          <p:cNvPr id="6147" name="Image 2"/>
          <p:cNvPicPr>
            <a:picLocks noChangeAspect="1"/>
          </p:cNvPicPr>
          <p:nvPr/>
        </p:nvPicPr>
        <p:blipFill>
          <a:blip r:embed="rId4"/>
          <a:srcRect/>
          <a:stretch>
            <a:fillRect/>
          </a:stretch>
        </p:blipFill>
        <p:spPr bwMode="auto">
          <a:xfrm>
            <a:off x="1709695" y="3235819"/>
            <a:ext cx="5750010" cy="1157720"/>
          </a:xfrm>
          <a:prstGeom prst="rect">
            <a:avLst/>
          </a:prstGeom>
          <a:noFill/>
          <a:ln w="9525">
            <a:noFill/>
            <a:miter lim="800000"/>
            <a:headEnd/>
            <a:tailEnd/>
          </a:ln>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4900" y="5217331"/>
            <a:ext cx="2844694" cy="1594621"/>
          </a:xfrm>
          <a:prstGeom prst="rect">
            <a:avLst/>
          </a:prstGeom>
        </p:spPr>
      </p:pic>
      <p:pic>
        <p:nvPicPr>
          <p:cNvPr id="5" name="Imag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724400"/>
            <a:ext cx="2133600" cy="2133600"/>
          </a:xfrm>
          <a:prstGeom prst="rect">
            <a:avLst/>
          </a:prstGeom>
        </p:spPr>
      </p:pic>
      <p:sp>
        <p:nvSpPr>
          <p:cNvPr id="15" name="ZoneTexte 14"/>
          <p:cNvSpPr txBox="1"/>
          <p:nvPr/>
        </p:nvSpPr>
        <p:spPr>
          <a:xfrm>
            <a:off x="393700" y="447807"/>
            <a:ext cx="8382000" cy="2492990"/>
          </a:xfrm>
          <a:prstGeom prst="rect">
            <a:avLst/>
          </a:prstGeom>
          <a:noFill/>
        </p:spPr>
        <p:txBody>
          <a:bodyPr wrap="square" rtlCol="0">
            <a:spAutoFit/>
          </a:bodyPr>
          <a:lstStyle/>
          <a:p>
            <a:pPr algn="ctr"/>
            <a:r>
              <a:rPr lang="fr-FR" sz="3600" b="1" dirty="0"/>
              <a:t>SUIVI DE </a:t>
            </a:r>
            <a:r>
              <a:rPr lang="fr-FR" sz="3600" b="1" dirty="0" smtClean="0"/>
              <a:t>L’ETUDE </a:t>
            </a:r>
            <a:r>
              <a:rPr lang="fr-FR" sz="3600" b="1" dirty="0"/>
              <a:t>PROSPECTIVE B.I.O.N’DAYS</a:t>
            </a:r>
          </a:p>
          <a:p>
            <a:pPr algn="ctr"/>
            <a:r>
              <a:rPr lang="fr-FR" sz="3600" dirty="0"/>
              <a:t>« Les marchés du Bio à horizon 2025 </a:t>
            </a:r>
            <a:r>
              <a:rPr lang="fr-FR" sz="3600" dirty="0" smtClean="0"/>
              <a:t>»</a:t>
            </a:r>
            <a:endParaRPr lang="fr-FR" sz="2800" dirty="0"/>
          </a:p>
          <a:p>
            <a:pPr algn="ctr"/>
            <a:r>
              <a:rPr lang="fr-FR" sz="4800" b="1" dirty="0">
                <a:solidFill>
                  <a:srgbClr val="7030A0"/>
                </a:solidFill>
              </a:rPr>
              <a:t>COSMETIQUE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114" y="1525832"/>
            <a:ext cx="8908479" cy="4293077"/>
          </a:xfr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a:lstStyle/>
          <a:p>
            <a:pPr>
              <a:lnSpc>
                <a:spcPct val="200000"/>
              </a:lnSpc>
            </a:pPr>
            <a:r>
              <a:rPr lang="fr-FR" sz="2000" b="0" dirty="0">
                <a:solidFill>
                  <a:srgbClr val="7030A0"/>
                </a:solidFill>
              </a:rPr>
              <a:t>Crises sanitaires sur la cosmétique conventionnelle</a:t>
            </a:r>
          </a:p>
          <a:p>
            <a:pPr>
              <a:lnSpc>
                <a:spcPct val="200000"/>
              </a:lnSpc>
            </a:pPr>
            <a:r>
              <a:rPr lang="fr-FR" sz="2000" b="0" dirty="0">
                <a:solidFill>
                  <a:srgbClr val="7030A0"/>
                </a:solidFill>
              </a:rPr>
              <a:t>Prise de conscience environnementale</a:t>
            </a:r>
          </a:p>
          <a:p>
            <a:pPr>
              <a:lnSpc>
                <a:spcPct val="200000"/>
              </a:lnSpc>
            </a:pPr>
            <a:r>
              <a:rPr lang="fr-FR" sz="2000" b="0" dirty="0"/>
              <a:t>Cosmétique Bio = valeur refuge </a:t>
            </a:r>
          </a:p>
          <a:p>
            <a:pPr>
              <a:lnSpc>
                <a:spcPct val="200000"/>
              </a:lnSpc>
            </a:pPr>
            <a:r>
              <a:rPr lang="fr-FR" sz="2000" b="0" dirty="0" smtClean="0"/>
              <a:t>Une </a:t>
            </a:r>
            <a:r>
              <a:rPr lang="fr-FR" sz="2000" b="0" dirty="0"/>
              <a:t>réglementation bio rigoureuse : COSMOS</a:t>
            </a:r>
          </a:p>
          <a:p>
            <a:r>
              <a:rPr lang="fr-FR" sz="2000" b="0" dirty="0"/>
              <a:t>Une distribution favorable et l’essor des modes de distribution alternatifs</a:t>
            </a:r>
          </a:p>
          <a:p>
            <a:r>
              <a:rPr lang="fr-FR" sz="2000" b="0" dirty="0">
                <a:solidFill>
                  <a:schemeClr val="tx1"/>
                </a:solidFill>
              </a:rPr>
              <a:t>Une multitude d’acteurs innovants à même de répondre à la demande du consommateur</a:t>
            </a:r>
          </a:p>
          <a:p>
            <a:r>
              <a:rPr lang="fr-FR" sz="2000" b="0" dirty="0">
                <a:solidFill>
                  <a:schemeClr val="tx1"/>
                </a:solidFill>
              </a:rPr>
              <a:t>Une filière bio qui affirme sa crédibilité à travers son engagement </a:t>
            </a:r>
            <a:r>
              <a:rPr lang="fr-FR" sz="2000" b="0" dirty="0" smtClean="0">
                <a:solidFill>
                  <a:schemeClr val="tx1"/>
                </a:solidFill>
              </a:rPr>
              <a:t>éthique</a:t>
            </a:r>
            <a:endParaRPr lang="fr-FR" sz="2000" dirty="0"/>
          </a:p>
          <a:p>
            <a:pPr marL="0" indent="0">
              <a:buNone/>
            </a:pPr>
            <a:endParaRPr lang="fr-FR" sz="2000" dirty="0"/>
          </a:p>
        </p:txBody>
      </p:sp>
      <p:pic>
        <p:nvPicPr>
          <p:cNvPr id="8"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9" name="Image 8">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1" name="Titre 1"/>
          <p:cNvSpPr txBox="1">
            <a:spLocks/>
          </p:cNvSpPr>
          <p:nvPr/>
        </p:nvSpPr>
        <p:spPr>
          <a:xfrm>
            <a:off x="104114" y="67441"/>
            <a:ext cx="9039886" cy="113973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Bio Référent</a:t>
            </a:r>
            <a:endParaRPr lang="fr-FR" sz="3600" b="1" dirty="0">
              <a:latin typeface="Lato Gras" charset="0"/>
              <a:ea typeface="Lato Gras" charset="0"/>
              <a:cs typeface="Lato Gras" charset="0"/>
            </a:endParaRPr>
          </a:p>
          <a:p>
            <a:pPr algn="ctr"/>
            <a:r>
              <a:rPr lang="fr-FR" sz="2400" b="1" dirty="0" smtClean="0">
                <a:latin typeface="Lato Gras" charset="0"/>
                <a:ea typeface="Lato Gras" charset="0"/>
                <a:cs typeface="Lato Gras" charset="0"/>
              </a:rPr>
              <a:t>Les cosmétiques Bio boostés par les crises sanitaires</a:t>
            </a:r>
            <a:endParaRPr lang="fr-FR" sz="2400" b="1" dirty="0">
              <a:latin typeface="Lato Gras" charset="0"/>
              <a:ea typeface="Lato Gras" charset="0"/>
              <a:cs typeface="Lato Gras" charset="0"/>
            </a:endParaRPr>
          </a:p>
        </p:txBody>
      </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45823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1859" y="2529288"/>
            <a:ext cx="7617874" cy="471818"/>
          </a:xfrm>
        </p:spPr>
        <p:txBody>
          <a:bodyPr>
            <a:noAutofit/>
          </a:bodyPr>
          <a:lstStyle/>
          <a:p>
            <a:pPr marL="0" indent="0">
              <a:lnSpc>
                <a:spcPct val="100000"/>
              </a:lnSpc>
              <a:buNone/>
            </a:pPr>
            <a:r>
              <a:rPr lang="fr-FR" sz="2000" dirty="0" smtClean="0"/>
              <a:t>Crise </a:t>
            </a:r>
            <a:r>
              <a:rPr lang="fr-FR" sz="2000" dirty="0"/>
              <a:t>de confiance sur la cosmétique conventionnelle</a:t>
            </a:r>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a:lnSpc>
                <a:spcPct val="100000"/>
              </a:lnSpc>
            </a:pPr>
            <a:endParaRPr lang="fr-FR" sz="1800" dirty="0"/>
          </a:p>
          <a:p>
            <a:pPr marL="0" indent="0">
              <a:lnSpc>
                <a:spcPct val="100000"/>
              </a:lnSpc>
              <a:buNone/>
            </a:pPr>
            <a:endParaRPr lang="fr-FR" sz="2000" dirty="0"/>
          </a:p>
          <a:p>
            <a:pPr marL="0" indent="0">
              <a:lnSpc>
                <a:spcPct val="100000"/>
              </a:lnSpc>
              <a:buNone/>
            </a:pPr>
            <a:endParaRPr lang="fr-FR" sz="2000" dirty="0"/>
          </a:p>
          <a:p>
            <a:pPr marL="0" indent="0">
              <a:lnSpc>
                <a:spcPct val="100000"/>
              </a:lnSpc>
              <a:buNone/>
            </a:pPr>
            <a:endParaRPr lang="fr-FR" sz="2000" dirty="0"/>
          </a:p>
          <a:p>
            <a:pPr>
              <a:lnSpc>
                <a:spcPct val="100000"/>
              </a:lnSpc>
            </a:pPr>
            <a:endParaRPr lang="fr-FR" sz="2000" dirty="0">
              <a:solidFill>
                <a:srgbClr val="68B133"/>
              </a:solidFill>
            </a:endParaRPr>
          </a:p>
          <a:p>
            <a:pPr>
              <a:lnSpc>
                <a:spcPct val="100000"/>
              </a:lnSpc>
            </a:pPr>
            <a:endParaRPr lang="fr-FR" sz="2000" dirty="0"/>
          </a:p>
          <a:p>
            <a:pPr marL="0" indent="0">
              <a:lnSpc>
                <a:spcPct val="100000"/>
              </a:lnSpc>
              <a:buNone/>
            </a:pPr>
            <a:endParaRPr lang="fr-FR" sz="2000" dirty="0"/>
          </a:p>
          <a:p>
            <a:pPr marL="0" indent="0">
              <a:lnSpc>
                <a:spcPct val="100000"/>
              </a:lnSpc>
              <a:buNone/>
            </a:pPr>
            <a:endParaRPr lang="fr-FR" sz="2000" dirty="0"/>
          </a:p>
          <a:p>
            <a:pPr>
              <a:lnSpc>
                <a:spcPct val="100000"/>
              </a:lnSpc>
            </a:pPr>
            <a:endParaRPr lang="fr-FR" sz="2000" dirty="0"/>
          </a:p>
        </p:txBody>
      </p:sp>
      <p:pic>
        <p:nvPicPr>
          <p:cNvPr id="16"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7" name="Image 16">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9" name="Titre 1"/>
          <p:cNvSpPr txBox="1">
            <a:spLocks/>
          </p:cNvSpPr>
          <p:nvPr/>
        </p:nvSpPr>
        <p:spPr>
          <a:xfrm>
            <a:off x="104114" y="304934"/>
            <a:ext cx="9039886" cy="710898"/>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Bio Référent</a:t>
            </a:r>
            <a:endParaRPr lang="fr-FR" sz="3600" b="1" dirty="0">
              <a:latin typeface="Lato Gras" charset="0"/>
              <a:ea typeface="Lato Gras" charset="0"/>
              <a:cs typeface="Lato Gras" charset="0"/>
            </a:endParaRPr>
          </a:p>
        </p:txBody>
      </p:sp>
      <p:sp>
        <p:nvSpPr>
          <p:cNvPr id="20" name="Rectangle 19"/>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3" name="Image 12"/>
          <p:cNvPicPr>
            <a:picLocks noChangeAspect="1"/>
          </p:cNvPicPr>
          <p:nvPr/>
        </p:nvPicPr>
        <p:blipFill>
          <a:blip r:embed="rId5"/>
          <a:stretch>
            <a:fillRect/>
          </a:stretch>
        </p:blipFill>
        <p:spPr>
          <a:xfrm>
            <a:off x="187054" y="3433555"/>
            <a:ext cx="6849049" cy="2293635"/>
          </a:xfrm>
          <a:prstGeom prst="rect">
            <a:avLst/>
          </a:prstGeom>
        </p:spPr>
      </p:pic>
      <p:pic>
        <p:nvPicPr>
          <p:cNvPr id="14" name="Imag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7505" y="3433555"/>
            <a:ext cx="1634899" cy="2410108"/>
          </a:xfrm>
          <a:prstGeom prst="rect">
            <a:avLst/>
          </a:prstGeom>
        </p:spPr>
      </p:pic>
      <p:pic>
        <p:nvPicPr>
          <p:cNvPr id="18" name="Image 17">
            <a:extLst>
              <a:ext uri="{FF2B5EF4-FFF2-40B4-BE49-F238E27FC236}">
                <a16:creationId xmlns="" xmlns:a16="http://schemas.microsoft.com/office/drawing/2014/main" id="{E9EC5861-F969-CB4B-9957-ED92EF9BA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
          <a:stretch/>
        </p:blipFill>
        <p:spPr>
          <a:xfrm>
            <a:off x="243355" y="2468263"/>
            <a:ext cx="481096" cy="443230"/>
          </a:xfrm>
          <a:prstGeom prst="rect">
            <a:avLst/>
          </a:prstGeom>
        </p:spPr>
      </p:pic>
      <p:pic>
        <p:nvPicPr>
          <p:cNvPr id="21" name="Imag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118497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84057" y="1695909"/>
            <a:ext cx="6518925" cy="4130199"/>
          </a:xfrm>
        </p:spPr>
        <p:txBody>
          <a:bodyPr>
            <a:noAutofit/>
          </a:bodyPr>
          <a:lstStyle/>
          <a:p>
            <a:pPr>
              <a:lnSpc>
                <a:spcPct val="100000"/>
              </a:lnSpc>
            </a:pPr>
            <a:endParaRPr lang="fr-FR" sz="1100" b="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a:lnSpc>
                <a:spcPct val="100000"/>
              </a:lnSpc>
            </a:pPr>
            <a:endParaRPr lang="fr-FR" sz="1800" dirty="0"/>
          </a:p>
          <a:p>
            <a:pPr marL="0" indent="0">
              <a:lnSpc>
                <a:spcPct val="100000"/>
              </a:lnSpc>
              <a:buNone/>
            </a:pPr>
            <a:endParaRPr lang="fr-FR" sz="2000" dirty="0"/>
          </a:p>
          <a:p>
            <a:pPr marL="0" indent="0">
              <a:lnSpc>
                <a:spcPct val="100000"/>
              </a:lnSpc>
              <a:buNone/>
            </a:pPr>
            <a:endParaRPr lang="fr-FR" sz="2000" dirty="0"/>
          </a:p>
          <a:p>
            <a:pPr marL="0" indent="0">
              <a:lnSpc>
                <a:spcPct val="100000"/>
              </a:lnSpc>
              <a:buNone/>
            </a:pPr>
            <a:endParaRPr lang="fr-FR" sz="2000" dirty="0"/>
          </a:p>
          <a:p>
            <a:pPr>
              <a:lnSpc>
                <a:spcPct val="100000"/>
              </a:lnSpc>
            </a:pPr>
            <a:endParaRPr lang="fr-FR" sz="2000" dirty="0">
              <a:solidFill>
                <a:srgbClr val="68B133"/>
              </a:solidFill>
            </a:endParaRPr>
          </a:p>
          <a:p>
            <a:pPr>
              <a:lnSpc>
                <a:spcPct val="100000"/>
              </a:lnSpc>
            </a:pPr>
            <a:endParaRPr lang="fr-FR" sz="2000" dirty="0"/>
          </a:p>
          <a:p>
            <a:pPr marL="0" indent="0">
              <a:lnSpc>
                <a:spcPct val="100000"/>
              </a:lnSpc>
              <a:buNone/>
            </a:pPr>
            <a:endParaRPr lang="fr-FR" sz="2000" dirty="0"/>
          </a:p>
          <a:p>
            <a:pPr marL="0" indent="0">
              <a:lnSpc>
                <a:spcPct val="100000"/>
              </a:lnSpc>
              <a:buNone/>
            </a:pPr>
            <a:endParaRPr lang="fr-FR" sz="2000" dirty="0"/>
          </a:p>
          <a:p>
            <a:pPr>
              <a:lnSpc>
                <a:spcPct val="100000"/>
              </a:lnSpc>
            </a:pPr>
            <a:endParaRPr lang="fr-FR" sz="2000" dirty="0"/>
          </a:p>
        </p:txBody>
      </p:sp>
      <p:pic>
        <p:nvPicPr>
          <p:cNvPr id="10"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1" name="Image 10">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4" name="Titre 1"/>
          <p:cNvSpPr txBox="1">
            <a:spLocks/>
          </p:cNvSpPr>
          <p:nvPr/>
        </p:nvSpPr>
        <p:spPr>
          <a:xfrm>
            <a:off x="172203" y="335543"/>
            <a:ext cx="9039886" cy="832358"/>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a:t>
            </a:r>
            <a:r>
              <a:rPr lang="fr-FR" sz="3600" b="1" smtClean="0">
                <a:latin typeface="Lato Gras" charset="0"/>
                <a:ea typeface="Lato Gras" charset="0"/>
                <a:cs typeface="Lato Gras" charset="0"/>
              </a:rPr>
              <a:t>Bio Référent</a:t>
            </a:r>
            <a:endParaRPr lang="fr-FR" sz="3600" b="1" dirty="0">
              <a:latin typeface="Lato Gras" charset="0"/>
              <a:ea typeface="Lato Gras" charset="0"/>
              <a:cs typeface="Lato Gras" charset="0"/>
            </a:endParaRPr>
          </a:p>
        </p:txBody>
      </p:sp>
      <p:sp>
        <p:nvSpPr>
          <p:cNvPr id="15" name="Espace réservé du contenu 2"/>
          <p:cNvSpPr txBox="1">
            <a:spLocks/>
          </p:cNvSpPr>
          <p:nvPr/>
        </p:nvSpPr>
        <p:spPr>
          <a:xfrm>
            <a:off x="776744" y="3090638"/>
            <a:ext cx="2489950" cy="983652"/>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b="1" i="0" kern="1200">
                <a:solidFill>
                  <a:schemeClr val="tx1"/>
                </a:solidFill>
                <a:latin typeface="Lato Gras" charset="0"/>
                <a:ea typeface="+mn-ea"/>
                <a:cs typeface="+mn-cs"/>
              </a:defRPr>
            </a:lvl1pPr>
            <a:lvl2pPr marL="742950" indent="-285750" algn="l" defTabSz="457200" rtl="0" fontAlgn="base">
              <a:spcBef>
                <a:spcPct val="20000"/>
              </a:spcBef>
              <a:spcAft>
                <a:spcPct val="0"/>
              </a:spcAft>
              <a:buFont typeface="Arial" charset="0"/>
              <a:buChar char="–"/>
              <a:defRPr sz="2800" b="1" i="0" kern="1200">
                <a:solidFill>
                  <a:schemeClr val="tx1"/>
                </a:solidFill>
                <a:latin typeface="Lato Gras" charset="0"/>
                <a:ea typeface="+mn-ea"/>
                <a:cs typeface="+mn-cs"/>
              </a:defRPr>
            </a:lvl2pPr>
            <a:lvl3pPr marL="1143000" indent="-228600" algn="l" defTabSz="457200" rtl="0" fontAlgn="base">
              <a:spcBef>
                <a:spcPct val="20000"/>
              </a:spcBef>
              <a:spcAft>
                <a:spcPct val="0"/>
              </a:spcAft>
              <a:buFont typeface="Arial" charset="0"/>
              <a:buChar char="•"/>
              <a:defRPr sz="2400" b="1" i="0" kern="1200">
                <a:solidFill>
                  <a:schemeClr val="tx1"/>
                </a:solidFill>
                <a:latin typeface="Lato Gras" charset="0"/>
                <a:ea typeface="+mn-ea"/>
                <a:cs typeface="+mn-cs"/>
              </a:defRPr>
            </a:lvl3pPr>
            <a:lvl4pPr marL="16002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4pPr>
            <a:lvl5pPr marL="20574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fr-FR" sz="1800" dirty="0" smtClean="0"/>
              <a:t>Crise de confiance sur la cosmétique conventionnelle</a:t>
            </a:r>
          </a:p>
          <a:p>
            <a:pPr marL="0" indent="0">
              <a:buFont typeface="Arial" charset="0"/>
              <a:buNone/>
            </a:pPr>
            <a:endParaRPr lang="fr-FR" sz="1800" dirty="0" smtClean="0"/>
          </a:p>
          <a:p>
            <a:pPr marL="0" indent="0">
              <a:buFont typeface="Arial" charset="0"/>
              <a:buNone/>
            </a:pPr>
            <a:endParaRPr lang="fr-FR" sz="1800" dirty="0" smtClean="0"/>
          </a:p>
          <a:p>
            <a:pPr marL="0" indent="0">
              <a:buFont typeface="Arial" charset="0"/>
              <a:buNone/>
            </a:pPr>
            <a:endParaRPr lang="fr-FR" sz="1800" dirty="0" smtClean="0"/>
          </a:p>
          <a:p>
            <a:pPr marL="0" indent="0">
              <a:buFont typeface="Arial" charset="0"/>
              <a:buNone/>
            </a:pPr>
            <a:endParaRPr lang="fr-FR" sz="1800" dirty="0" smtClean="0"/>
          </a:p>
          <a:p>
            <a:endParaRPr lang="fr-FR" sz="1800" dirty="0" smtClean="0"/>
          </a:p>
          <a:p>
            <a:pPr marL="0" indent="0">
              <a:buFont typeface="Arial" charset="0"/>
              <a:buNone/>
            </a:pPr>
            <a:endParaRPr lang="fr-FR" sz="2000" dirty="0" smtClean="0"/>
          </a:p>
          <a:p>
            <a:pPr marL="0" indent="0">
              <a:buFont typeface="Arial" charset="0"/>
              <a:buNone/>
            </a:pPr>
            <a:endParaRPr lang="fr-FR" sz="2000" dirty="0" smtClean="0"/>
          </a:p>
          <a:p>
            <a:pPr marL="0" indent="0">
              <a:buFont typeface="Arial" charset="0"/>
              <a:buNone/>
            </a:pPr>
            <a:endParaRPr lang="fr-FR" sz="2000" dirty="0" smtClean="0"/>
          </a:p>
          <a:p>
            <a:endParaRPr lang="fr-FR" sz="2000" dirty="0" smtClean="0">
              <a:solidFill>
                <a:srgbClr val="68B133"/>
              </a:solidFill>
            </a:endParaRPr>
          </a:p>
          <a:p>
            <a:endParaRPr lang="fr-FR" sz="2000" dirty="0" smtClean="0"/>
          </a:p>
          <a:p>
            <a:pPr marL="0" indent="0">
              <a:buFont typeface="Arial" charset="0"/>
              <a:buNone/>
            </a:pPr>
            <a:endParaRPr lang="fr-FR" sz="2000" dirty="0" smtClean="0"/>
          </a:p>
          <a:p>
            <a:pPr marL="0" indent="0">
              <a:buFont typeface="Arial" charset="0"/>
              <a:buNone/>
            </a:pPr>
            <a:endParaRPr lang="fr-FR" sz="2000" dirty="0" smtClean="0"/>
          </a:p>
          <a:p>
            <a:endParaRPr lang="fr-FR" sz="2000" dirty="0"/>
          </a:p>
        </p:txBody>
      </p:sp>
      <p:sp>
        <p:nvSpPr>
          <p:cNvPr id="16" name="Rectangle 15"/>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2" name="Image 11">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186967" y="3090638"/>
            <a:ext cx="481096" cy="443230"/>
          </a:xfrm>
          <a:prstGeom prst="rect">
            <a:avLst/>
          </a:prstGeom>
        </p:spPr>
      </p:pic>
      <p:pic>
        <p:nvPicPr>
          <p:cNvPr id="13" name="Imag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2113" y="2110223"/>
            <a:ext cx="4741149" cy="3878609"/>
          </a:xfrm>
          <a:prstGeom prst="rect">
            <a:avLst/>
          </a:prstGeom>
          <a:ln>
            <a:solidFill>
              <a:schemeClr val="tx1"/>
            </a:solidFill>
          </a:ln>
        </p:spPr>
      </p:pic>
      <p:pic>
        <p:nvPicPr>
          <p:cNvPr id="17" name="Imag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149385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36822" y="2627242"/>
            <a:ext cx="2619955" cy="1122070"/>
          </a:xfrm>
        </p:spPr>
        <p:txBody>
          <a:bodyPr>
            <a:noAutofit/>
          </a:bodyPr>
          <a:lstStyle/>
          <a:p>
            <a:pPr marL="0" indent="0">
              <a:lnSpc>
                <a:spcPct val="100000"/>
              </a:lnSpc>
              <a:buNone/>
            </a:pPr>
            <a:r>
              <a:rPr lang="fr-FR" sz="2400" dirty="0"/>
              <a:t>94% </a:t>
            </a:r>
            <a:r>
              <a:rPr lang="fr-FR" sz="1800" b="0" dirty="0"/>
              <a:t>des français déclarent privilégier les achats respectueux de l’environnement en </a:t>
            </a:r>
            <a:r>
              <a:rPr lang="fr-FR" sz="1800" b="0" dirty="0" smtClean="0"/>
              <a:t>2017</a:t>
            </a:r>
            <a:r>
              <a:rPr lang="fr-FR" sz="1800" b="0" dirty="0"/>
              <a:t> </a:t>
            </a:r>
            <a:r>
              <a:rPr lang="fr-FR" sz="1800" b="0" dirty="0" smtClean="0"/>
              <a:t>!</a:t>
            </a:r>
          </a:p>
          <a:p>
            <a:pPr marL="0" indent="0">
              <a:lnSpc>
                <a:spcPct val="100000"/>
              </a:lnSpc>
              <a:buNone/>
            </a:pPr>
            <a:r>
              <a:rPr lang="fr-FR" sz="1800" b="0" dirty="0"/>
              <a:t>I</a:t>
            </a:r>
            <a:r>
              <a:rPr lang="fr-FR" sz="1800" b="0" dirty="0" smtClean="0"/>
              <a:t>ls </a:t>
            </a:r>
            <a:r>
              <a:rPr lang="fr-FR" sz="1800" b="0" dirty="0"/>
              <a:t>étaient </a:t>
            </a:r>
            <a:r>
              <a:rPr lang="fr-FR" sz="2400" dirty="0"/>
              <a:t>66%</a:t>
            </a:r>
            <a:r>
              <a:rPr lang="fr-FR" sz="1800" b="0" dirty="0"/>
              <a:t> en 2013.</a:t>
            </a:r>
            <a:r>
              <a:rPr lang="fr-FR" sz="1600" b="0" i="1" dirty="0"/>
              <a:t> </a:t>
            </a:r>
            <a:endParaRPr lang="fr-FR" sz="2000" dirty="0"/>
          </a:p>
        </p:txBody>
      </p:sp>
      <p:pic>
        <p:nvPicPr>
          <p:cNvPr id="14"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5" name="Image 14">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7" name="Titre 1"/>
          <p:cNvSpPr txBox="1">
            <a:spLocks/>
          </p:cNvSpPr>
          <p:nvPr/>
        </p:nvSpPr>
        <p:spPr>
          <a:xfrm>
            <a:off x="104114" y="218068"/>
            <a:ext cx="9039886" cy="763832"/>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Bio Référent</a:t>
            </a:r>
            <a:endParaRPr lang="fr-FR" sz="3600" b="1" dirty="0">
              <a:latin typeface="Lato Gras" charset="0"/>
              <a:ea typeface="Lato Gras" charset="0"/>
              <a:cs typeface="Lato Gras" charset="0"/>
            </a:endParaRPr>
          </a:p>
        </p:txBody>
      </p:sp>
      <p:sp>
        <p:nvSpPr>
          <p:cNvPr id="5" name="ZoneTexte 4"/>
          <p:cNvSpPr txBox="1"/>
          <p:nvPr/>
        </p:nvSpPr>
        <p:spPr>
          <a:xfrm>
            <a:off x="1176927" y="2352713"/>
            <a:ext cx="4612447" cy="400110"/>
          </a:xfrm>
          <a:prstGeom prst="rect">
            <a:avLst/>
          </a:prstGeom>
          <a:noFill/>
        </p:spPr>
        <p:txBody>
          <a:bodyPr wrap="square" rtlCol="0">
            <a:spAutoFit/>
          </a:bodyPr>
          <a:lstStyle/>
          <a:p>
            <a:r>
              <a:rPr lang="fr-FR" sz="2000" b="1" dirty="0" smtClean="0">
                <a:latin typeface="Lato" charset="0"/>
                <a:ea typeface="Lato" charset="0"/>
                <a:cs typeface="Lato" charset="0"/>
              </a:rPr>
              <a:t>Prise de conscience environnementale</a:t>
            </a:r>
            <a:endParaRPr lang="fr-FR" sz="2000" b="1" dirty="0">
              <a:latin typeface="Lato" charset="0"/>
              <a:ea typeface="Lato" charset="0"/>
              <a:cs typeface="Lato" charset="0"/>
            </a:endParaRPr>
          </a:p>
        </p:txBody>
      </p:sp>
      <p:sp>
        <p:nvSpPr>
          <p:cNvPr id="18" name="Rectangle 17"/>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sp>
        <p:nvSpPr>
          <p:cNvPr id="6" name="ZoneTexte 5"/>
          <p:cNvSpPr txBox="1"/>
          <p:nvPr/>
        </p:nvSpPr>
        <p:spPr>
          <a:xfrm>
            <a:off x="7081802" y="5693307"/>
            <a:ext cx="1717963" cy="400110"/>
          </a:xfrm>
          <a:prstGeom prst="rect">
            <a:avLst/>
          </a:prstGeom>
          <a:noFill/>
        </p:spPr>
        <p:txBody>
          <a:bodyPr wrap="square" rtlCol="0">
            <a:spAutoFit/>
          </a:bodyPr>
          <a:lstStyle/>
          <a:p>
            <a:pPr marL="0" indent="0">
              <a:buNone/>
            </a:pPr>
            <a:r>
              <a:rPr lang="fr-FR" sz="1000" i="1" dirty="0"/>
              <a:t>Baromètre Agence bio 2017  Source </a:t>
            </a:r>
            <a:r>
              <a:rPr lang="fr-FR" sz="1000" i="1" dirty="0" err="1"/>
              <a:t>Ethicity</a:t>
            </a:r>
            <a:r>
              <a:rPr lang="fr-FR" sz="1000" i="1" dirty="0"/>
              <a:t> 2017</a:t>
            </a:r>
            <a:endParaRPr lang="fr-FR" sz="1000" dirty="0"/>
          </a:p>
        </p:txBody>
      </p:sp>
      <p:pic>
        <p:nvPicPr>
          <p:cNvPr id="16" name="Image 15">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452387" y="2278815"/>
            <a:ext cx="481096" cy="443230"/>
          </a:xfrm>
          <a:prstGeom prst="rect">
            <a:avLst/>
          </a:prstGeom>
        </p:spPr>
      </p:pic>
      <p:pic>
        <p:nvPicPr>
          <p:cNvPr id="19" name="Imag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892" y="3232389"/>
            <a:ext cx="5768841" cy="687407"/>
          </a:xfrm>
          <a:prstGeom prst="rect">
            <a:avLst/>
          </a:prstGeom>
        </p:spPr>
      </p:pic>
      <p:pic>
        <p:nvPicPr>
          <p:cNvPr id="20" name="Imag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0892" y="4063899"/>
            <a:ext cx="6042686" cy="1817270"/>
          </a:xfrm>
          <a:prstGeom prst="rect">
            <a:avLst/>
          </a:prstGeom>
        </p:spPr>
      </p:pic>
      <p:pic>
        <p:nvPicPr>
          <p:cNvPr id="21" name="Imag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445158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1529" y="2061715"/>
            <a:ext cx="7007874" cy="783466"/>
          </a:xfrm>
        </p:spPr>
        <p:txBody>
          <a:bodyPr>
            <a:noAutofit/>
          </a:bodyPr>
          <a:lstStyle/>
          <a:p>
            <a:pPr marL="0" indent="0">
              <a:lnSpc>
                <a:spcPct val="100000"/>
              </a:lnSpc>
              <a:buNone/>
            </a:pPr>
            <a:r>
              <a:rPr lang="fr-FR" sz="2000" b="0" dirty="0"/>
              <a:t>Le label </a:t>
            </a:r>
            <a:r>
              <a:rPr lang="fr-FR" sz="2000" dirty="0"/>
              <a:t>COSMOS </a:t>
            </a:r>
            <a:r>
              <a:rPr lang="fr-FR" sz="2000" dirty="0" err="1"/>
              <a:t>Organic</a:t>
            </a:r>
            <a:r>
              <a:rPr lang="fr-FR" sz="2000" dirty="0"/>
              <a:t> est plus exigeant.</a:t>
            </a:r>
          </a:p>
          <a:p>
            <a:pPr marL="0" indent="0">
              <a:lnSpc>
                <a:spcPct val="100000"/>
              </a:lnSpc>
              <a:buNone/>
            </a:pPr>
            <a:r>
              <a:rPr lang="fr-FR" sz="2000" b="0" dirty="0"/>
              <a:t>Obligatoire sur les nouveaux produits depuis </a:t>
            </a:r>
            <a:r>
              <a:rPr lang="fr-FR" sz="2000" b="0" dirty="0" smtClean="0"/>
              <a:t>2017</a:t>
            </a:r>
            <a:endParaRPr lang="fr-FR" sz="2000" dirty="0"/>
          </a:p>
        </p:txBody>
      </p:sp>
      <p:pic>
        <p:nvPicPr>
          <p:cNvPr id="18"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9" name="Image 18">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21" name="Titre 1"/>
          <p:cNvSpPr txBox="1">
            <a:spLocks/>
          </p:cNvSpPr>
          <p:nvPr/>
        </p:nvSpPr>
        <p:spPr>
          <a:xfrm>
            <a:off x="104114" y="307966"/>
            <a:ext cx="9039886" cy="785204"/>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a:t>
            </a:r>
            <a:r>
              <a:rPr lang="fr-FR" sz="3600" b="1" smtClean="0">
                <a:latin typeface="Lato Gras" charset="0"/>
                <a:ea typeface="Lato Gras" charset="0"/>
                <a:cs typeface="Lato Gras" charset="0"/>
              </a:rPr>
              <a:t>Bio Référent</a:t>
            </a:r>
            <a:endParaRPr lang="fr-FR" sz="3600" b="1" dirty="0">
              <a:latin typeface="Lato Gras" charset="0"/>
              <a:ea typeface="Lato Gras" charset="0"/>
              <a:cs typeface="Lato Gras" charset="0"/>
            </a:endParaRPr>
          </a:p>
        </p:txBody>
      </p:sp>
      <p:sp>
        <p:nvSpPr>
          <p:cNvPr id="22" name="Rectangle 21"/>
          <p:cNvSpPr/>
          <p:nvPr/>
        </p:nvSpPr>
        <p:spPr>
          <a:xfrm>
            <a:off x="1176927" y="1361426"/>
            <a:ext cx="6894259" cy="584775"/>
          </a:xfrm>
          <a:prstGeom prst="rect">
            <a:avLst/>
          </a:prstGeom>
        </p:spPr>
        <p:txBody>
          <a:bodyPr wrap="square">
            <a:spAutoFit/>
          </a:bodyPr>
          <a:lstStyle/>
          <a:p>
            <a:pPr algn="ctr"/>
            <a:r>
              <a:rPr lang="fr-FR" sz="3200" b="1" dirty="0">
                <a:solidFill>
                  <a:srgbClr val="7030A0"/>
                </a:solidFill>
                <a:latin typeface="DINPro-Medium" charset="0"/>
              </a:rPr>
              <a:t>Les tendances qui se confirment</a:t>
            </a:r>
            <a:endParaRPr lang="fr-FR" sz="3200" dirty="0"/>
          </a:p>
        </p:txBody>
      </p:sp>
      <p:sp>
        <p:nvSpPr>
          <p:cNvPr id="6" name="ZoneTexte 5"/>
          <p:cNvSpPr txBox="1"/>
          <p:nvPr/>
        </p:nvSpPr>
        <p:spPr>
          <a:xfrm>
            <a:off x="136431" y="2914746"/>
            <a:ext cx="2302173" cy="3231654"/>
          </a:xfrm>
          <a:prstGeom prst="rect">
            <a:avLst/>
          </a:prstGeom>
          <a:noFill/>
          <a:ln>
            <a:solidFill>
              <a:schemeClr val="tx1"/>
            </a:solidFill>
          </a:ln>
        </p:spPr>
        <p:txBody>
          <a:bodyPr wrap="square" rtlCol="0">
            <a:spAutoFit/>
          </a:bodyPr>
          <a:lstStyle/>
          <a:p>
            <a:pPr marL="285750" indent="-285750">
              <a:buFont typeface="Arial" charset="0"/>
              <a:buChar char="•"/>
            </a:pPr>
            <a:r>
              <a:rPr lang="fr-FR" sz="1200" dirty="0" smtClean="0"/>
              <a:t>95 % minimum d’ingrédients d’origine naturelle sur le total du produit (eau et minéraux considérés comme naturels)</a:t>
            </a:r>
          </a:p>
          <a:p>
            <a:pPr marL="285750" indent="-285750">
              <a:buFont typeface="Arial" charset="0"/>
              <a:buChar char="•"/>
            </a:pPr>
            <a:endParaRPr lang="fr-FR" sz="1200" dirty="0"/>
          </a:p>
          <a:p>
            <a:pPr marL="285750" indent="-285750">
              <a:buFont typeface="Arial" charset="0"/>
              <a:buChar char="•"/>
            </a:pPr>
            <a:r>
              <a:rPr lang="fr-FR" sz="1200" dirty="0" smtClean="0"/>
              <a:t>95% minimum d’ingrédients bio sur l’ensemble des végétaux</a:t>
            </a:r>
          </a:p>
          <a:p>
            <a:pPr marL="285750" indent="-285750">
              <a:buFont typeface="Arial" charset="0"/>
              <a:buChar char="•"/>
            </a:pPr>
            <a:endParaRPr lang="fr-FR" sz="1200" dirty="0"/>
          </a:p>
          <a:p>
            <a:pPr marL="285750" indent="-285750">
              <a:buFont typeface="Arial" charset="0"/>
              <a:buChar char="•"/>
            </a:pPr>
            <a:r>
              <a:rPr lang="fr-FR" sz="1200" dirty="0" smtClean="0"/>
              <a:t>10% minimum d’ingrédients bio sur le total du produit (eau et minéraux considérés comme non bio car non issus du vivant)</a:t>
            </a:r>
            <a:endParaRPr lang="fr-FR" sz="1200" dirty="0"/>
          </a:p>
        </p:txBody>
      </p:sp>
      <p:sp>
        <p:nvSpPr>
          <p:cNvPr id="8" name="ZoneTexte 7"/>
          <p:cNvSpPr txBox="1"/>
          <p:nvPr/>
        </p:nvSpPr>
        <p:spPr>
          <a:xfrm>
            <a:off x="4351489" y="2914746"/>
            <a:ext cx="2939283" cy="3231654"/>
          </a:xfrm>
          <a:prstGeom prst="rect">
            <a:avLst/>
          </a:prstGeom>
          <a:noFill/>
          <a:ln>
            <a:solidFill>
              <a:schemeClr val="tx1"/>
            </a:solidFill>
          </a:ln>
        </p:spPr>
        <p:txBody>
          <a:bodyPr wrap="square" rtlCol="0">
            <a:spAutoFit/>
          </a:bodyPr>
          <a:lstStyle/>
          <a:p>
            <a:pPr marL="285750" indent="-285750">
              <a:buFont typeface="Arial" charset="0"/>
              <a:buChar char="•"/>
            </a:pPr>
            <a:r>
              <a:rPr lang="fr-FR" sz="1200" dirty="0" smtClean="0"/>
              <a:t>Sur le total du produit, limitation de l’origine pétrochimique (liste d’ingrédients autorisés avec dosage maximal), ce qui revient in fine à environ 95% minimum d’ingrédients naturels</a:t>
            </a:r>
          </a:p>
          <a:p>
            <a:pPr marL="285750" indent="-285750">
              <a:buFont typeface="Arial" charset="0"/>
              <a:buChar char="•"/>
            </a:pPr>
            <a:endParaRPr lang="fr-FR" sz="1200" dirty="0" smtClean="0"/>
          </a:p>
          <a:p>
            <a:pPr marL="285750" indent="-285750">
              <a:buFont typeface="Arial" charset="0"/>
              <a:buChar char="•"/>
            </a:pPr>
            <a:r>
              <a:rPr lang="fr-FR" sz="1200" dirty="0" smtClean="0"/>
              <a:t>95% minimum d’ingrédients bio sur l’ensemble des ingrédients pouvant être bio (tels que les végétaux, la cire d’abeille, le lait</a:t>
            </a:r>
            <a:r>
              <a:rPr lang="mr-IN" sz="1200" dirty="0" smtClean="0"/>
              <a:t>…</a:t>
            </a:r>
            <a:r>
              <a:rPr lang="fr-FR" sz="1200" dirty="0" smtClean="0"/>
              <a:t>)</a:t>
            </a:r>
          </a:p>
          <a:p>
            <a:pPr marL="285750" indent="-285750">
              <a:buFont typeface="Arial" charset="0"/>
              <a:buChar char="•"/>
            </a:pPr>
            <a:endParaRPr lang="fr-FR" sz="1200" dirty="0" smtClean="0"/>
          </a:p>
          <a:p>
            <a:pPr marL="285750" indent="-285750">
              <a:buFont typeface="Arial" charset="0"/>
              <a:buChar char="•"/>
            </a:pPr>
            <a:r>
              <a:rPr lang="fr-FR" sz="1200" dirty="0" smtClean="0"/>
              <a:t>20% minimum d’ingrédients bio sur le total du produit (10% pour les produits à rincer et minéraux-eau et minéraux considérés comme non bio car non issu du vivant)</a:t>
            </a:r>
          </a:p>
        </p:txBody>
      </p:sp>
      <p:pic>
        <p:nvPicPr>
          <p:cNvPr id="15" name="Image 14">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104114" y="2061715"/>
            <a:ext cx="481096" cy="443230"/>
          </a:xfrm>
          <a:prstGeom prst="rect">
            <a:avLst/>
          </a:prstGeom>
        </p:spPr>
      </p:pic>
      <p:pic>
        <p:nvPicPr>
          <p:cNvPr id="16" name="Imag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44488" y="3424056"/>
            <a:ext cx="1742521" cy="1706744"/>
          </a:xfrm>
          <a:prstGeom prst="rect">
            <a:avLst/>
          </a:prstGeom>
        </p:spPr>
      </p:pic>
      <p:pic>
        <p:nvPicPr>
          <p:cNvPr id="20" name="Imag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71206" y="3440991"/>
            <a:ext cx="1772794" cy="1689809"/>
          </a:xfrm>
          <a:prstGeom prst="rect">
            <a:avLst/>
          </a:prstGeom>
        </p:spPr>
      </p:pic>
      <p:pic>
        <p:nvPicPr>
          <p:cNvPr id="23" name="Imag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1042427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6995" y="2576140"/>
            <a:ext cx="7794121" cy="738664"/>
          </a:xfrm>
          <a:prstGeom prst="rect">
            <a:avLst/>
          </a:prstGeom>
          <a:noFill/>
        </p:spPr>
        <p:txBody>
          <a:bodyPr wrap="none" rtlCol="0">
            <a:spAutoFit/>
          </a:bodyPr>
          <a:lstStyle/>
          <a:p>
            <a:r>
              <a:rPr lang="fr-FR" dirty="0">
                <a:latin typeface="Lato"/>
              </a:rPr>
              <a:t>En 2017, </a:t>
            </a:r>
            <a:r>
              <a:rPr lang="fr-FR" sz="2400" b="1" dirty="0">
                <a:latin typeface="Lato"/>
              </a:rPr>
              <a:t>17%</a:t>
            </a:r>
            <a:r>
              <a:rPr lang="fr-FR" b="1" dirty="0">
                <a:latin typeface="Lato"/>
              </a:rPr>
              <a:t> </a:t>
            </a:r>
            <a:r>
              <a:rPr lang="fr-FR" dirty="0">
                <a:latin typeface="Lato"/>
              </a:rPr>
              <a:t>des Français déclarent avoir déjà fabriqué eux-mêmes</a:t>
            </a:r>
          </a:p>
          <a:p>
            <a:r>
              <a:rPr lang="fr-FR" dirty="0">
                <a:latin typeface="Lato"/>
              </a:rPr>
              <a:t> leur produits d’Hygiène-Beauté ou d’Entretiens. </a:t>
            </a:r>
            <a:r>
              <a:rPr lang="fr-FR" sz="1400" i="1" dirty="0">
                <a:latin typeface="Lato"/>
              </a:rPr>
              <a:t>Source : </a:t>
            </a:r>
            <a:r>
              <a:rPr lang="fr-FR" sz="1400" i="1" dirty="0" err="1">
                <a:latin typeface="Lato"/>
              </a:rPr>
              <a:t>Kantar</a:t>
            </a:r>
            <a:r>
              <a:rPr lang="fr-FR" sz="1400" i="1" dirty="0">
                <a:latin typeface="Lato"/>
              </a:rPr>
              <a:t> </a:t>
            </a:r>
            <a:r>
              <a:rPr lang="fr-FR" sz="1400" i="1" dirty="0" err="1">
                <a:latin typeface="Lato"/>
              </a:rPr>
              <a:t>Worldpanel</a:t>
            </a:r>
            <a:r>
              <a:rPr lang="fr-FR" sz="1400" i="1" dirty="0">
                <a:latin typeface="Lato"/>
              </a:rPr>
              <a:t> 2018</a:t>
            </a:r>
          </a:p>
        </p:txBody>
      </p:sp>
      <p:pic>
        <p:nvPicPr>
          <p:cNvPr id="12"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3" name="Image 12">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5" name="ZoneTexte 4"/>
          <p:cNvSpPr txBox="1"/>
          <p:nvPr/>
        </p:nvSpPr>
        <p:spPr>
          <a:xfrm>
            <a:off x="547219" y="2149279"/>
            <a:ext cx="4483644" cy="369332"/>
          </a:xfrm>
          <a:prstGeom prst="rect">
            <a:avLst/>
          </a:prstGeom>
          <a:noFill/>
        </p:spPr>
        <p:txBody>
          <a:bodyPr wrap="square" rtlCol="0">
            <a:spAutoFit/>
          </a:bodyPr>
          <a:lstStyle/>
          <a:p>
            <a:r>
              <a:rPr lang="fr-FR" dirty="0" smtClean="0">
                <a:latin typeface="Lato" charset="0"/>
                <a:ea typeface="Lato" charset="0"/>
                <a:cs typeface="Lato" charset="0"/>
              </a:rPr>
              <a:t>Le DO IT YOURSELF (DIY) séduit</a:t>
            </a:r>
            <a:endParaRPr lang="fr-FR" dirty="0">
              <a:latin typeface="Lato" charset="0"/>
              <a:ea typeface="Lato" charset="0"/>
              <a:cs typeface="Lato" charset="0"/>
            </a:endParaRPr>
          </a:p>
        </p:txBody>
      </p:sp>
      <p:sp>
        <p:nvSpPr>
          <p:cNvPr id="15" name="Titre 1"/>
          <p:cNvSpPr txBox="1">
            <a:spLocks/>
          </p:cNvSpPr>
          <p:nvPr/>
        </p:nvSpPr>
        <p:spPr>
          <a:xfrm>
            <a:off x="104114" y="272194"/>
            <a:ext cx="9039886" cy="90803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a:t>
            </a:r>
            <a:r>
              <a:rPr lang="fr-FR" sz="3600" b="1" smtClean="0">
                <a:latin typeface="Lato Gras" charset="0"/>
                <a:ea typeface="Lato Gras" charset="0"/>
                <a:cs typeface="Lato Gras" charset="0"/>
              </a:rPr>
              <a:t>Bio Référent</a:t>
            </a:r>
            <a:endParaRPr lang="fr-FR" sz="3600" b="1" dirty="0">
              <a:latin typeface="Lato Gras" charset="0"/>
              <a:ea typeface="Lato Gras" charset="0"/>
              <a:cs typeface="Lato Gras" charset="0"/>
            </a:endParaRPr>
          </a:p>
        </p:txBody>
      </p:sp>
      <p:sp>
        <p:nvSpPr>
          <p:cNvPr id="16" name="Rectangle 15"/>
          <p:cNvSpPr/>
          <p:nvPr/>
        </p:nvSpPr>
        <p:spPr>
          <a:xfrm>
            <a:off x="1176927" y="1361426"/>
            <a:ext cx="6894259" cy="584775"/>
          </a:xfrm>
          <a:prstGeom prst="rect">
            <a:avLst/>
          </a:prstGeom>
        </p:spPr>
        <p:txBody>
          <a:bodyPr wrap="square">
            <a:spAutoFit/>
          </a:bodyPr>
          <a:lstStyle/>
          <a:p>
            <a:pPr algn="ctr"/>
            <a:r>
              <a:rPr lang="fr-FR" sz="3200" b="1" dirty="0">
                <a:solidFill>
                  <a:srgbClr val="7030A0"/>
                </a:solidFill>
                <a:latin typeface="DINPro-Medium" charset="0"/>
              </a:rPr>
              <a:t>Les tendances qui se confirment</a:t>
            </a:r>
            <a:endParaRPr lang="fr-FR" sz="3200" dirty="0"/>
          </a:p>
        </p:txBody>
      </p:sp>
      <p:pic>
        <p:nvPicPr>
          <p:cNvPr id="14" name="Image 13">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0" y="2104418"/>
            <a:ext cx="590743" cy="443230"/>
          </a:xfrm>
          <a:prstGeom prst="rect">
            <a:avLst/>
          </a:prstGeom>
        </p:spPr>
      </p:pic>
      <p:pic>
        <p:nvPicPr>
          <p:cNvPr id="17" name="Imag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769" y="3342110"/>
            <a:ext cx="4292286" cy="2809753"/>
          </a:xfrm>
          <a:prstGeom prst="rect">
            <a:avLst/>
          </a:prstGeom>
        </p:spPr>
      </p:pic>
      <p:pic>
        <p:nvPicPr>
          <p:cNvPr id="18" name="Espace réservé du contenu 17"/>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5030863" y="3372333"/>
            <a:ext cx="2341033" cy="1319592"/>
          </a:xfrm>
          <a:prstGeom prst="rect">
            <a:avLst/>
          </a:prstGeom>
        </p:spPr>
      </p:pic>
      <p:pic>
        <p:nvPicPr>
          <p:cNvPr id="19" name="Espace réservé du contenu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08588" y="4710713"/>
            <a:ext cx="2397740" cy="1352476"/>
          </a:xfrm>
          <a:prstGeom prst="rect">
            <a:avLst/>
          </a:prstGeom>
        </p:spPr>
      </p:pic>
      <p:pic>
        <p:nvPicPr>
          <p:cNvPr id="20" name="Imag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39118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flipV="1">
            <a:off x="344662" y="4544841"/>
            <a:ext cx="8633083" cy="652"/>
          </a:xfrm>
          <a:prstGeom prst="line">
            <a:avLst/>
          </a:prstGeom>
        </p:spPr>
        <p:style>
          <a:lnRef idx="3">
            <a:schemeClr val="accent3"/>
          </a:lnRef>
          <a:fillRef idx="0">
            <a:schemeClr val="accent3"/>
          </a:fillRef>
          <a:effectRef idx="2">
            <a:schemeClr val="accent3"/>
          </a:effectRef>
          <a:fontRef idx="minor">
            <a:schemeClr val="tx1"/>
          </a:fontRef>
        </p:style>
      </p:cxnSp>
      <p:sp>
        <p:nvSpPr>
          <p:cNvPr id="13" name="ZoneTexte 12"/>
          <p:cNvSpPr txBox="1"/>
          <p:nvPr/>
        </p:nvSpPr>
        <p:spPr>
          <a:xfrm>
            <a:off x="570028" y="1985388"/>
            <a:ext cx="3732112" cy="400110"/>
          </a:xfrm>
          <a:prstGeom prst="rect">
            <a:avLst/>
          </a:prstGeom>
          <a:noFill/>
        </p:spPr>
        <p:txBody>
          <a:bodyPr wrap="none" rtlCol="0">
            <a:spAutoFit/>
          </a:bodyPr>
          <a:lstStyle/>
          <a:p>
            <a:r>
              <a:rPr lang="fr-FR" sz="2000" b="1" dirty="0">
                <a:latin typeface="Lato"/>
              </a:rPr>
              <a:t>La distribution favorable au bio</a:t>
            </a:r>
          </a:p>
        </p:txBody>
      </p:sp>
      <p:sp>
        <p:nvSpPr>
          <p:cNvPr id="14" name="ZoneTexte 13"/>
          <p:cNvSpPr txBox="1"/>
          <p:nvPr/>
        </p:nvSpPr>
        <p:spPr>
          <a:xfrm>
            <a:off x="739824" y="4659968"/>
            <a:ext cx="5303055" cy="400110"/>
          </a:xfrm>
          <a:prstGeom prst="rect">
            <a:avLst/>
          </a:prstGeom>
          <a:noFill/>
        </p:spPr>
        <p:txBody>
          <a:bodyPr wrap="none" rtlCol="0">
            <a:spAutoFit/>
          </a:bodyPr>
          <a:lstStyle/>
          <a:p>
            <a:r>
              <a:rPr lang="fr-FR" sz="2000" b="1" dirty="0">
                <a:latin typeface="Lato"/>
              </a:rPr>
              <a:t>La distribution alternative trouve son chemin</a:t>
            </a:r>
          </a:p>
        </p:txBody>
      </p:sp>
      <p:cxnSp>
        <p:nvCxnSpPr>
          <p:cNvPr id="3" name="Connecteur droit 2"/>
          <p:cNvCxnSpPr/>
          <p:nvPr/>
        </p:nvCxnSpPr>
        <p:spPr>
          <a:xfrm>
            <a:off x="4795927" y="2501014"/>
            <a:ext cx="0" cy="2027170"/>
          </a:xfrm>
          <a:prstGeom prst="line">
            <a:avLst/>
          </a:prstGeom>
        </p:spPr>
        <p:style>
          <a:lnRef idx="3">
            <a:schemeClr val="accent3"/>
          </a:lnRef>
          <a:fillRef idx="0">
            <a:schemeClr val="accent3"/>
          </a:fillRef>
          <a:effectRef idx="2">
            <a:schemeClr val="accent3"/>
          </a:effectRef>
          <a:fontRef idx="minor">
            <a:schemeClr val="tx1"/>
          </a:fontRef>
        </p:style>
      </p:cxnSp>
      <p:sp>
        <p:nvSpPr>
          <p:cNvPr id="32" name="Ellipse 31"/>
          <p:cNvSpPr/>
          <p:nvPr/>
        </p:nvSpPr>
        <p:spPr>
          <a:xfrm>
            <a:off x="5398767" y="5104440"/>
            <a:ext cx="1589412" cy="872796"/>
          </a:xfrm>
          <a:prstGeom prst="ellipse">
            <a:avLst/>
          </a:prstGeom>
          <a:no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Rectangle 9"/>
          <p:cNvSpPr/>
          <p:nvPr/>
        </p:nvSpPr>
        <p:spPr>
          <a:xfrm>
            <a:off x="5772337" y="5266870"/>
            <a:ext cx="1098957" cy="584775"/>
          </a:xfrm>
          <a:prstGeom prst="rect">
            <a:avLst/>
          </a:prstGeom>
        </p:spPr>
        <p:txBody>
          <a:bodyPr wrap="square">
            <a:spAutoFit/>
          </a:bodyPr>
          <a:lstStyle/>
          <a:p>
            <a:r>
              <a:rPr lang="fr-FR" sz="1600" b="1" dirty="0">
                <a:latin typeface="Lato Gras" charset="0"/>
                <a:ea typeface="Lato Gras" charset="0"/>
                <a:cs typeface="Lato Gras" charset="0"/>
              </a:rPr>
              <a:t>+34% </a:t>
            </a:r>
          </a:p>
          <a:p>
            <a:r>
              <a:rPr lang="fr-FR" sz="1600" b="1" dirty="0">
                <a:latin typeface="Lato Gras" charset="0"/>
                <a:ea typeface="Lato Gras" charset="0"/>
                <a:cs typeface="Lato Gras" charset="0"/>
              </a:rPr>
              <a:t>en 2017</a:t>
            </a:r>
            <a:endParaRPr lang="fr-FR" sz="1600" b="1" dirty="0"/>
          </a:p>
        </p:txBody>
      </p:sp>
      <p:pic>
        <p:nvPicPr>
          <p:cNvPr id="33"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36" name="Image 35">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38" name="Titre 1"/>
          <p:cNvSpPr txBox="1">
            <a:spLocks/>
          </p:cNvSpPr>
          <p:nvPr/>
        </p:nvSpPr>
        <p:spPr>
          <a:xfrm>
            <a:off x="104114" y="320247"/>
            <a:ext cx="9039886" cy="735038"/>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Bio Référent</a:t>
            </a:r>
            <a:endParaRPr lang="fr-FR" sz="3600" b="1" dirty="0">
              <a:latin typeface="Lato Gras" charset="0"/>
              <a:ea typeface="Lato Gras" charset="0"/>
              <a:cs typeface="Lato Gras" charset="0"/>
            </a:endParaRPr>
          </a:p>
        </p:txBody>
      </p:sp>
      <p:sp>
        <p:nvSpPr>
          <p:cNvPr id="39" name="Rectangle 38"/>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37" name="Image 36">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88932" y="1946201"/>
            <a:ext cx="481096" cy="443230"/>
          </a:xfrm>
          <a:prstGeom prst="rect">
            <a:avLst/>
          </a:prstGeom>
        </p:spPr>
      </p:pic>
      <p:pic>
        <p:nvPicPr>
          <p:cNvPr id="40" name="Image 39">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258728" y="4623019"/>
            <a:ext cx="481096" cy="443230"/>
          </a:xfrm>
          <a:prstGeom prst="rect">
            <a:avLst/>
          </a:prstGeom>
        </p:spPr>
      </p:pic>
      <p:pic>
        <p:nvPicPr>
          <p:cNvPr id="41" name="Image 40">
            <a:extLst>
              <a:ext uri="{FF2B5EF4-FFF2-40B4-BE49-F238E27FC236}">
                <a16:creationId xmlns="" xmlns:a16="http://schemas.microsoft.com/office/drawing/2014/main" id="{98149CCD-6E7B-E34E-968E-046F3587DF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4662" y="2886500"/>
            <a:ext cx="1242021" cy="481963"/>
          </a:xfrm>
          <a:prstGeom prst="rect">
            <a:avLst/>
          </a:prstGeom>
        </p:spPr>
      </p:pic>
      <p:pic>
        <p:nvPicPr>
          <p:cNvPr id="42" name="Image 41">
            <a:extLst>
              <a:ext uri="{FF2B5EF4-FFF2-40B4-BE49-F238E27FC236}">
                <a16:creationId xmlns="" xmlns:a16="http://schemas.microsoft.com/office/drawing/2014/main" id="{4591AC84-81FD-EB42-89D9-59F884F3CD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0000" y="2520800"/>
            <a:ext cx="599978" cy="599978"/>
          </a:xfrm>
          <a:prstGeom prst="rect">
            <a:avLst/>
          </a:prstGeom>
        </p:spPr>
      </p:pic>
      <p:pic>
        <p:nvPicPr>
          <p:cNvPr id="43" name="Image 42">
            <a:extLst>
              <a:ext uri="{FF2B5EF4-FFF2-40B4-BE49-F238E27FC236}">
                <a16:creationId xmlns="" xmlns:a16="http://schemas.microsoft.com/office/drawing/2014/main" id="{B9330DF2-BE74-A147-8D2A-966462D46B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7021" y="3380316"/>
            <a:ext cx="1206492" cy="410748"/>
          </a:xfrm>
          <a:prstGeom prst="rect">
            <a:avLst/>
          </a:prstGeom>
        </p:spPr>
      </p:pic>
      <p:pic>
        <p:nvPicPr>
          <p:cNvPr id="44" name="Image 43">
            <a:extLst>
              <a:ext uri="{FF2B5EF4-FFF2-40B4-BE49-F238E27FC236}">
                <a16:creationId xmlns="" xmlns:a16="http://schemas.microsoft.com/office/drawing/2014/main" id="{84EFE99A-09D4-0843-B620-7FEFA6FE17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20129" y="3201746"/>
            <a:ext cx="1079871" cy="610040"/>
          </a:xfrm>
          <a:prstGeom prst="rect">
            <a:avLst/>
          </a:prstGeom>
        </p:spPr>
      </p:pic>
      <p:pic>
        <p:nvPicPr>
          <p:cNvPr id="45" name="Image 44">
            <a:extLst>
              <a:ext uri="{FF2B5EF4-FFF2-40B4-BE49-F238E27FC236}">
                <a16:creationId xmlns="" xmlns:a16="http://schemas.microsoft.com/office/drawing/2014/main" id="{D3363DEF-6D4E-9E4F-A401-DF6E56CD4C1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31622" y="3655629"/>
            <a:ext cx="1091391" cy="537725"/>
          </a:xfrm>
          <a:prstGeom prst="rect">
            <a:avLst/>
          </a:prstGeom>
        </p:spPr>
      </p:pic>
      <p:pic>
        <p:nvPicPr>
          <p:cNvPr id="46" name="Image 45">
            <a:extLst>
              <a:ext uri="{FF2B5EF4-FFF2-40B4-BE49-F238E27FC236}">
                <a16:creationId xmlns="" xmlns:a16="http://schemas.microsoft.com/office/drawing/2014/main" id="{F6A676BA-7400-FB42-9F79-844203331B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86524" y="3934510"/>
            <a:ext cx="1097352" cy="387129"/>
          </a:xfrm>
          <a:prstGeom prst="rect">
            <a:avLst/>
          </a:prstGeom>
        </p:spPr>
      </p:pic>
      <p:cxnSp>
        <p:nvCxnSpPr>
          <p:cNvPr id="47" name="Connecteur droit 46"/>
          <p:cNvCxnSpPr/>
          <p:nvPr/>
        </p:nvCxnSpPr>
        <p:spPr>
          <a:xfrm flipV="1">
            <a:off x="436364" y="4527858"/>
            <a:ext cx="8633083" cy="652"/>
          </a:xfrm>
          <a:prstGeom prst="line">
            <a:avLst/>
          </a:prstGeom>
        </p:spPr>
        <p:style>
          <a:lnRef idx="3">
            <a:schemeClr val="accent3"/>
          </a:lnRef>
          <a:fillRef idx="0">
            <a:schemeClr val="accent3"/>
          </a:fillRef>
          <a:effectRef idx="2">
            <a:schemeClr val="accent3"/>
          </a:effectRef>
          <a:fontRef idx="minor">
            <a:schemeClr val="tx1"/>
          </a:fontRef>
        </p:style>
      </p:cxnSp>
      <p:pic>
        <p:nvPicPr>
          <p:cNvPr id="48" name="Image 47">
            <a:extLst>
              <a:ext uri="{FF2B5EF4-FFF2-40B4-BE49-F238E27FC236}">
                <a16:creationId xmlns="" xmlns:a16="http://schemas.microsoft.com/office/drawing/2014/main" id="{EDED7FFB-C7FE-3D40-A7EF-BAE3914B7DC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16125" y="3788835"/>
            <a:ext cx="1766977" cy="678480"/>
          </a:xfrm>
          <a:prstGeom prst="rect">
            <a:avLst/>
          </a:prstGeom>
        </p:spPr>
      </p:pic>
      <p:pic>
        <p:nvPicPr>
          <p:cNvPr id="49" name="Image 48">
            <a:extLst>
              <a:ext uri="{FF2B5EF4-FFF2-40B4-BE49-F238E27FC236}">
                <a16:creationId xmlns="" xmlns:a16="http://schemas.microsoft.com/office/drawing/2014/main" id="{48C74068-CAFA-294B-A521-45BD4E98D6E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057884" y="3469613"/>
            <a:ext cx="1176478" cy="943770"/>
          </a:xfrm>
          <a:prstGeom prst="rect">
            <a:avLst/>
          </a:prstGeom>
        </p:spPr>
      </p:pic>
      <p:pic>
        <p:nvPicPr>
          <p:cNvPr id="50" name="Image 49"/>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404849" y="2389431"/>
            <a:ext cx="1143947" cy="917752"/>
          </a:xfrm>
          <a:prstGeom prst="rect">
            <a:avLst/>
          </a:prstGeom>
        </p:spPr>
      </p:pic>
      <p:pic>
        <p:nvPicPr>
          <p:cNvPr id="51" name="Image 50"/>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791855" y="3528941"/>
            <a:ext cx="1657878" cy="855137"/>
          </a:xfrm>
          <a:prstGeom prst="rect">
            <a:avLst/>
          </a:prstGeom>
        </p:spPr>
      </p:pic>
      <p:pic>
        <p:nvPicPr>
          <p:cNvPr id="52" name="Image 51">
            <a:extLst>
              <a:ext uri="{FF2B5EF4-FFF2-40B4-BE49-F238E27FC236}">
                <a16:creationId xmlns="" xmlns:a16="http://schemas.microsoft.com/office/drawing/2014/main" id="{BCBE8072-C8E2-0145-9898-0A9B2AADC420}"/>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7378582" y="2509478"/>
            <a:ext cx="556188" cy="818252"/>
          </a:xfrm>
          <a:prstGeom prst="rect">
            <a:avLst/>
          </a:prstGeom>
        </p:spPr>
      </p:pic>
      <p:pic>
        <p:nvPicPr>
          <p:cNvPr id="53" name="Image 5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pic>
        <p:nvPicPr>
          <p:cNvPr id="54" name="Image 5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39082" y="5109650"/>
            <a:ext cx="1585993" cy="1063095"/>
          </a:xfrm>
          <a:prstGeom prst="rect">
            <a:avLst/>
          </a:prstGeom>
        </p:spPr>
      </p:pic>
      <p:pic>
        <p:nvPicPr>
          <p:cNvPr id="55" name="Image 5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268508" y="5312905"/>
            <a:ext cx="1527420" cy="867356"/>
          </a:xfrm>
          <a:prstGeom prst="rect">
            <a:avLst/>
          </a:prstGeom>
        </p:spPr>
      </p:pic>
      <p:pic>
        <p:nvPicPr>
          <p:cNvPr id="56" name="Image 55"/>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7194296" y="4844634"/>
            <a:ext cx="1783449" cy="993636"/>
          </a:xfrm>
          <a:prstGeom prst="rect">
            <a:avLst/>
          </a:prstGeom>
        </p:spPr>
      </p:pic>
      <p:pic>
        <p:nvPicPr>
          <p:cNvPr id="57" name="Imag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82100" y="6214533"/>
            <a:ext cx="705340" cy="643467"/>
          </a:xfrm>
          <a:prstGeom prst="rect">
            <a:avLst/>
          </a:prstGeom>
        </p:spPr>
      </p:pic>
      <p:pic>
        <p:nvPicPr>
          <p:cNvPr id="58" name="Image 5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82100" y="6233620"/>
            <a:ext cx="705340" cy="643467"/>
          </a:xfrm>
          <a:prstGeom prst="rect">
            <a:avLst/>
          </a:prstGeom>
        </p:spPr>
      </p:pic>
    </p:spTree>
    <p:extLst>
      <p:ext uri="{BB962C8B-B14F-4D97-AF65-F5344CB8AC3E}">
        <p14:creationId xmlns:p14="http://schemas.microsoft.com/office/powerpoint/2010/main" val="828512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flipV="1">
            <a:off x="933483" y="4073963"/>
            <a:ext cx="7532914" cy="21771"/>
          </a:xfrm>
          <a:prstGeom prst="line">
            <a:avLst/>
          </a:prstGeom>
        </p:spPr>
        <p:style>
          <a:lnRef idx="3">
            <a:schemeClr val="accent3"/>
          </a:lnRef>
          <a:fillRef idx="0">
            <a:schemeClr val="accent3"/>
          </a:fillRef>
          <a:effectRef idx="2">
            <a:schemeClr val="accent3"/>
          </a:effectRef>
          <a:fontRef idx="minor">
            <a:schemeClr val="tx1"/>
          </a:fontRef>
        </p:style>
      </p:cxnSp>
      <p:sp>
        <p:nvSpPr>
          <p:cNvPr id="13" name="ZoneTexte 12"/>
          <p:cNvSpPr txBox="1"/>
          <p:nvPr/>
        </p:nvSpPr>
        <p:spPr>
          <a:xfrm>
            <a:off x="169224" y="4570945"/>
            <a:ext cx="1312042" cy="923330"/>
          </a:xfrm>
          <a:prstGeom prst="rect">
            <a:avLst/>
          </a:prstGeom>
          <a:noFill/>
        </p:spPr>
        <p:txBody>
          <a:bodyPr wrap="square" rtlCol="0">
            <a:spAutoFit/>
          </a:bodyPr>
          <a:lstStyle/>
          <a:p>
            <a:r>
              <a:rPr lang="fr-FR" b="1" dirty="0">
                <a:latin typeface="Lato" charset="0"/>
                <a:ea typeface="Lato" charset="0"/>
                <a:cs typeface="Lato" charset="0"/>
              </a:rPr>
              <a:t>De nouveaux acteurs</a:t>
            </a:r>
          </a:p>
        </p:txBody>
      </p:sp>
      <p:sp>
        <p:nvSpPr>
          <p:cNvPr id="24" name="ZoneTexte 23"/>
          <p:cNvSpPr txBox="1"/>
          <p:nvPr/>
        </p:nvSpPr>
        <p:spPr>
          <a:xfrm>
            <a:off x="169224" y="1982138"/>
            <a:ext cx="1751020" cy="923330"/>
          </a:xfrm>
          <a:prstGeom prst="rect">
            <a:avLst/>
          </a:prstGeom>
          <a:noFill/>
        </p:spPr>
        <p:txBody>
          <a:bodyPr wrap="square" rtlCol="0">
            <a:spAutoFit/>
          </a:bodyPr>
          <a:lstStyle/>
          <a:p>
            <a:r>
              <a:rPr lang="fr-FR" b="1" dirty="0" smtClean="0">
                <a:latin typeface="Lato" charset="0"/>
                <a:ea typeface="Lato" charset="0"/>
                <a:cs typeface="Lato" charset="0"/>
              </a:rPr>
              <a:t>Des innovations  en </a:t>
            </a:r>
            <a:r>
              <a:rPr lang="fr-FR" b="1" dirty="0">
                <a:latin typeface="Lato" charset="0"/>
                <a:ea typeface="Lato" charset="0"/>
                <a:cs typeface="Lato" charset="0"/>
              </a:rPr>
              <a:t>bio</a:t>
            </a:r>
          </a:p>
        </p:txBody>
      </p:sp>
      <p:pic>
        <p:nvPicPr>
          <p:cNvPr id="21"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22" name="Image 21">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23" name="Titre 1"/>
          <p:cNvSpPr txBox="1">
            <a:spLocks/>
          </p:cNvSpPr>
          <p:nvPr/>
        </p:nvSpPr>
        <p:spPr>
          <a:xfrm>
            <a:off x="0" y="286756"/>
            <a:ext cx="9039886" cy="877258"/>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Bio Référent</a:t>
            </a:r>
            <a:endParaRPr lang="fr-FR" sz="3600" b="1" dirty="0">
              <a:latin typeface="Lato Gras" charset="0"/>
              <a:ea typeface="Lato Gras" charset="0"/>
              <a:cs typeface="Lato Gras" charset="0"/>
            </a:endParaRPr>
          </a:p>
        </p:txBody>
      </p:sp>
      <p:pic>
        <p:nvPicPr>
          <p:cNvPr id="27" name="Imag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7834" y="2191386"/>
            <a:ext cx="2285525" cy="1663833"/>
          </a:xfrm>
          <a:prstGeom prst="rect">
            <a:avLst/>
          </a:prstGeom>
        </p:spPr>
      </p:pic>
      <p:pic>
        <p:nvPicPr>
          <p:cNvPr id="28" name="Image 2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39560" y="1753184"/>
            <a:ext cx="895220" cy="2211407"/>
          </a:xfrm>
          <a:prstGeom prst="rect">
            <a:avLst/>
          </a:prstGeom>
        </p:spPr>
      </p:pic>
      <p:pic>
        <p:nvPicPr>
          <p:cNvPr id="29" name="Picture 4" descr="RÃ©sultat de recherche d'images pour &quot;lovea 50+&quo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796746" y="1894792"/>
            <a:ext cx="990514" cy="2135199"/>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a:extLst>
              <a:ext uri="{FF2B5EF4-FFF2-40B4-BE49-F238E27FC236}">
                <a16:creationId xmlns="" xmlns:a16="http://schemas.microsoft.com/office/drawing/2014/main" id="{13C9F3BE-BBF0-BD43-B66D-A48F4C2B0D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441" y="5527082"/>
            <a:ext cx="831966" cy="480064"/>
          </a:xfrm>
          <a:prstGeom prst="rect">
            <a:avLst/>
          </a:prstGeom>
        </p:spPr>
      </p:pic>
      <p:pic>
        <p:nvPicPr>
          <p:cNvPr id="31" name="Image 30">
            <a:extLst>
              <a:ext uri="{FF2B5EF4-FFF2-40B4-BE49-F238E27FC236}">
                <a16:creationId xmlns="" xmlns:a16="http://schemas.microsoft.com/office/drawing/2014/main" id="{13C9F3BE-BBF0-BD43-B66D-A48F4C2B0D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441" y="2905469"/>
            <a:ext cx="958192" cy="552900"/>
          </a:xfrm>
          <a:prstGeom prst="rect">
            <a:avLst/>
          </a:prstGeom>
        </p:spPr>
      </p:pic>
      <p:pic>
        <p:nvPicPr>
          <p:cNvPr id="32" name="Image 3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81266" y="4153658"/>
            <a:ext cx="1196042" cy="1899353"/>
          </a:xfrm>
          <a:prstGeom prst="rect">
            <a:avLst/>
          </a:prstGeom>
        </p:spPr>
      </p:pic>
      <p:pic>
        <p:nvPicPr>
          <p:cNvPr id="33" name="Image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90597" y="4237656"/>
            <a:ext cx="1797505" cy="1797505"/>
          </a:xfrm>
          <a:prstGeom prst="rect">
            <a:avLst/>
          </a:prstGeom>
        </p:spPr>
      </p:pic>
      <p:pic>
        <p:nvPicPr>
          <p:cNvPr id="34" name="Image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63013" y="4359074"/>
            <a:ext cx="2441586" cy="1648071"/>
          </a:xfrm>
          <a:prstGeom prst="rect">
            <a:avLst/>
          </a:prstGeom>
        </p:spPr>
      </p:pic>
      <p:pic>
        <p:nvPicPr>
          <p:cNvPr id="35" name="Image 34"/>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787260" y="4183678"/>
            <a:ext cx="1230800" cy="1905460"/>
          </a:xfrm>
          <a:prstGeom prst="rect">
            <a:avLst/>
          </a:prstGeom>
        </p:spPr>
      </p:pic>
      <p:pic>
        <p:nvPicPr>
          <p:cNvPr id="36" name="Image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
        <p:nvSpPr>
          <p:cNvPr id="37" name="Rectangle 36"/>
          <p:cNvSpPr/>
          <p:nvPr/>
        </p:nvSpPr>
        <p:spPr>
          <a:xfrm>
            <a:off x="283441" y="1240666"/>
            <a:ext cx="8550807" cy="584775"/>
          </a:xfrm>
          <a:prstGeom prst="rect">
            <a:avLst/>
          </a:prstGeom>
        </p:spPr>
        <p:txBody>
          <a:bodyPr wrap="square">
            <a:spAutoFit/>
          </a:bodyPr>
          <a:lstStyle/>
          <a:p>
            <a:pPr algn="ctr"/>
            <a:r>
              <a:rPr lang="fr-FR" sz="3200" b="1" dirty="0">
                <a:solidFill>
                  <a:srgbClr val="7030A0"/>
                </a:solidFill>
                <a:latin typeface="DINPro-Medium" charset="0"/>
              </a:rPr>
              <a:t>Les tendances qui </a:t>
            </a:r>
            <a:r>
              <a:rPr lang="fr-FR" sz="3200" b="1" smtClean="0">
                <a:solidFill>
                  <a:srgbClr val="7030A0"/>
                </a:solidFill>
                <a:latin typeface="DINPro-Medium" charset="0"/>
              </a:rPr>
              <a:t>émergent et se </a:t>
            </a:r>
            <a:r>
              <a:rPr lang="fr-FR" sz="3200" b="1" dirty="0">
                <a:solidFill>
                  <a:srgbClr val="7030A0"/>
                </a:solidFill>
                <a:latin typeface="DINPro-Medium" charset="0"/>
              </a:rPr>
              <a:t>confirment</a:t>
            </a:r>
            <a:endParaRPr lang="fr-FR" sz="3200" dirty="0"/>
          </a:p>
        </p:txBody>
      </p:sp>
    </p:spTree>
    <p:extLst>
      <p:ext uri="{BB962C8B-B14F-4D97-AF65-F5344CB8AC3E}">
        <p14:creationId xmlns:p14="http://schemas.microsoft.com/office/powerpoint/2010/main" val="17073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18</a:t>
            </a:fld>
            <a:endParaRPr lang="fr-FR" dirty="0"/>
          </a:p>
        </p:txBody>
      </p:sp>
      <p:sp>
        <p:nvSpPr>
          <p:cNvPr id="9" name="Ellipse 8"/>
          <p:cNvSpPr/>
          <p:nvPr/>
        </p:nvSpPr>
        <p:spPr>
          <a:xfrm>
            <a:off x="44764" y="2944057"/>
            <a:ext cx="2832722" cy="2334525"/>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smtClean="0">
                <a:latin typeface="+mj-lt"/>
              </a:rPr>
              <a:t>65 %</a:t>
            </a:r>
          </a:p>
          <a:p>
            <a:pPr algn="ctr"/>
            <a:r>
              <a:rPr lang="fr-FR" sz="1400" dirty="0" smtClean="0">
                <a:latin typeface="+mj-lt"/>
              </a:rPr>
              <a:t>Des entreprises COSMEBIO déclarent avoir mis en place des actions pour favoriser le </a:t>
            </a:r>
            <a:r>
              <a:rPr lang="fr-FR" b="1" dirty="0" smtClean="0">
                <a:latin typeface="+mj-lt"/>
              </a:rPr>
              <a:t>développement économique local</a:t>
            </a:r>
          </a:p>
        </p:txBody>
      </p:sp>
      <p:sp>
        <p:nvSpPr>
          <p:cNvPr id="10" name="Ellipse 9"/>
          <p:cNvSpPr/>
          <p:nvPr/>
        </p:nvSpPr>
        <p:spPr>
          <a:xfrm>
            <a:off x="6214614" y="1981091"/>
            <a:ext cx="2775497" cy="2078131"/>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smtClean="0">
                <a:latin typeface="+mj-lt"/>
              </a:rPr>
              <a:t>30 %</a:t>
            </a:r>
          </a:p>
          <a:p>
            <a:pPr algn="ctr"/>
            <a:r>
              <a:rPr lang="fr-FR" sz="1200" dirty="0" smtClean="0">
                <a:latin typeface="+mj-lt"/>
              </a:rPr>
              <a:t>Des entreprises COSMEBIO déclarent se fournir en ingrédients qui respectent les principes du </a:t>
            </a:r>
            <a:r>
              <a:rPr lang="fr-FR" b="1" dirty="0" smtClean="0">
                <a:latin typeface="+mj-lt"/>
              </a:rPr>
              <a:t>commerce équitable</a:t>
            </a:r>
          </a:p>
        </p:txBody>
      </p:sp>
      <p:sp>
        <p:nvSpPr>
          <p:cNvPr id="5" name="ZoneTexte 4"/>
          <p:cNvSpPr txBox="1"/>
          <p:nvPr/>
        </p:nvSpPr>
        <p:spPr>
          <a:xfrm>
            <a:off x="3444196" y="3037089"/>
            <a:ext cx="2646381" cy="923330"/>
          </a:xfrm>
          <a:prstGeom prst="rect">
            <a:avLst/>
          </a:prstGeom>
          <a:noFill/>
          <a:ln>
            <a:solidFill>
              <a:schemeClr val="tx1"/>
            </a:solidFill>
          </a:ln>
        </p:spPr>
        <p:txBody>
          <a:bodyPr wrap="square" rtlCol="0">
            <a:spAutoFit/>
          </a:bodyPr>
          <a:lstStyle/>
          <a:p>
            <a:r>
              <a:rPr lang="fr-FR" dirty="0" smtClean="0">
                <a:latin typeface="+mj-lt"/>
              </a:rPr>
              <a:t>Objectif 2018 :</a:t>
            </a:r>
          </a:p>
          <a:p>
            <a:pPr algn="ctr"/>
            <a:r>
              <a:rPr lang="fr-FR" dirty="0" smtClean="0">
                <a:latin typeface="+mj-lt"/>
              </a:rPr>
              <a:t>100% beurre de karité biologique et équitable</a:t>
            </a:r>
            <a:endParaRPr lang="fr-FR" dirty="0">
              <a:latin typeface="+mj-lt"/>
            </a:endParaRPr>
          </a:p>
        </p:txBody>
      </p:sp>
      <p:pic>
        <p:nvPicPr>
          <p:cNvPr id="12" name="Image 11">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2" name="ZoneTexte 1"/>
          <p:cNvSpPr txBox="1"/>
          <p:nvPr/>
        </p:nvSpPr>
        <p:spPr>
          <a:xfrm>
            <a:off x="1112073" y="2352368"/>
            <a:ext cx="5322594" cy="400110"/>
          </a:xfrm>
          <a:prstGeom prst="rect">
            <a:avLst/>
          </a:prstGeom>
          <a:noFill/>
        </p:spPr>
        <p:txBody>
          <a:bodyPr wrap="square" rtlCol="0">
            <a:spAutoFit/>
          </a:bodyPr>
          <a:lstStyle/>
          <a:p>
            <a:r>
              <a:rPr lang="fr-FR" sz="2000" dirty="0" smtClean="0">
                <a:latin typeface="Lato" charset="0"/>
                <a:ea typeface="Lato" charset="0"/>
                <a:cs typeface="Lato" charset="0"/>
              </a:rPr>
              <a:t>La cosmétique Bio intègre la RSE</a:t>
            </a:r>
            <a:endParaRPr lang="fr-FR" sz="2000" dirty="0">
              <a:latin typeface="Lato" charset="0"/>
              <a:ea typeface="Lato" charset="0"/>
              <a:cs typeface="Lato" charset="0"/>
            </a:endParaRPr>
          </a:p>
        </p:txBody>
      </p:sp>
      <p:sp>
        <p:nvSpPr>
          <p:cNvPr id="15" name="Titre 1"/>
          <p:cNvSpPr txBox="1">
            <a:spLocks/>
          </p:cNvSpPr>
          <p:nvPr/>
        </p:nvSpPr>
        <p:spPr>
          <a:xfrm>
            <a:off x="104114" y="293820"/>
            <a:ext cx="9039886" cy="59757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a:t>
            </a:r>
            <a:r>
              <a:rPr lang="fr-FR" sz="3600" b="1" smtClean="0">
                <a:latin typeface="Lato Gras" charset="0"/>
                <a:ea typeface="Lato Gras" charset="0"/>
                <a:cs typeface="Lato Gras" charset="0"/>
              </a:rPr>
              <a:t>Bio Référent</a:t>
            </a:r>
            <a:endParaRPr lang="fr-FR" sz="3600" b="1" dirty="0">
              <a:latin typeface="Lato Gras" charset="0"/>
              <a:ea typeface="Lato Gras" charset="0"/>
              <a:cs typeface="Lato Gras" charset="0"/>
            </a:endParaRPr>
          </a:p>
        </p:txBody>
      </p:sp>
      <p:sp>
        <p:nvSpPr>
          <p:cNvPr id="16" name="Rectangle 15"/>
          <p:cNvSpPr/>
          <p:nvPr/>
        </p:nvSpPr>
        <p:spPr>
          <a:xfrm>
            <a:off x="427481" y="1396316"/>
            <a:ext cx="8645946" cy="584775"/>
          </a:xfrm>
          <a:prstGeom prst="rect">
            <a:avLst/>
          </a:prstGeom>
        </p:spPr>
        <p:txBody>
          <a:bodyPr wrap="square">
            <a:spAutoFit/>
          </a:bodyPr>
          <a:lstStyle/>
          <a:p>
            <a:pPr algn="ctr"/>
            <a:r>
              <a:rPr lang="fr-FR" sz="3200" b="1" dirty="0">
                <a:solidFill>
                  <a:srgbClr val="7030A0"/>
                </a:solidFill>
                <a:latin typeface="DINPro-Medium" charset="0"/>
              </a:rPr>
              <a:t>Les </a:t>
            </a:r>
            <a:r>
              <a:rPr lang="fr-FR" sz="3200" b="1">
                <a:solidFill>
                  <a:srgbClr val="7030A0"/>
                </a:solidFill>
                <a:latin typeface="DINPro-Medium" charset="0"/>
              </a:rPr>
              <a:t>tendances </a:t>
            </a:r>
            <a:r>
              <a:rPr lang="fr-FR" sz="3200" b="1" smtClean="0">
                <a:solidFill>
                  <a:srgbClr val="7030A0"/>
                </a:solidFill>
                <a:latin typeface="DINPro-Medium" charset="0"/>
              </a:rPr>
              <a:t>émergentes qui </a:t>
            </a:r>
            <a:r>
              <a:rPr lang="fr-FR" sz="3200" b="1" dirty="0">
                <a:solidFill>
                  <a:srgbClr val="7030A0"/>
                </a:solidFill>
                <a:latin typeface="DINPro-Medium" charset="0"/>
              </a:rPr>
              <a:t>se confirment</a:t>
            </a:r>
            <a:endParaRPr lang="fr-FR" sz="3200" dirty="0"/>
          </a:p>
        </p:txBody>
      </p:sp>
      <p:pic>
        <p:nvPicPr>
          <p:cNvPr id="13" name="Image 12">
            <a:extLst>
              <a:ext uri="{FF2B5EF4-FFF2-40B4-BE49-F238E27FC236}">
                <a16:creationId xmlns="" xmlns:a16="http://schemas.microsoft.com/office/drawing/2014/main" id="{13C9F3BE-BBF0-BD43-B66D-A48F4C2B0D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805" y="2330185"/>
            <a:ext cx="716952" cy="413698"/>
          </a:xfrm>
          <a:prstGeom prst="rect">
            <a:avLst/>
          </a:prstGeom>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7" name="Imag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1777" y="4172480"/>
            <a:ext cx="4829704" cy="1995544"/>
          </a:xfrm>
          <a:prstGeom prst="rect">
            <a:avLst/>
          </a:prstGeom>
        </p:spPr>
      </p:pic>
    </p:spTree>
    <p:extLst>
      <p:ext uri="{BB962C8B-B14F-4D97-AF65-F5344CB8AC3E}">
        <p14:creationId xmlns:p14="http://schemas.microsoft.com/office/powerpoint/2010/main" val="1049421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4914" y="2205558"/>
            <a:ext cx="8229600" cy="760413"/>
          </a:xfrm>
        </p:spPr>
        <p:txBody>
          <a:bodyPr/>
          <a:lstStyle/>
          <a:p>
            <a:pPr marL="0" indent="0">
              <a:buNone/>
            </a:pPr>
            <a:r>
              <a:rPr lang="fr-FR" sz="2000" b="0" dirty="0"/>
              <a:t>La norme ISO 16128 rend </a:t>
            </a:r>
            <a:r>
              <a:rPr lang="fr-FR" sz="2000" dirty="0"/>
              <a:t>la règlementation floue </a:t>
            </a:r>
            <a:r>
              <a:rPr lang="fr-FR" sz="2000" b="0" dirty="0"/>
              <a:t>pour le consommateur</a:t>
            </a:r>
          </a:p>
        </p:txBody>
      </p:sp>
      <p:pic>
        <p:nvPicPr>
          <p:cNvPr id="12"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3" name="Image 12">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5" name="Titre 1"/>
          <p:cNvSpPr txBox="1">
            <a:spLocks/>
          </p:cNvSpPr>
          <p:nvPr/>
        </p:nvSpPr>
        <p:spPr>
          <a:xfrm>
            <a:off x="78954" y="258867"/>
            <a:ext cx="9039886" cy="731683"/>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a:t>
            </a:r>
            <a:r>
              <a:rPr lang="fr-FR" sz="3600" b="1" smtClean="0">
                <a:latin typeface="Lato Gras" charset="0"/>
                <a:ea typeface="Lato Gras" charset="0"/>
                <a:cs typeface="Lato Gras" charset="0"/>
              </a:rPr>
              <a:t>Bio Référent</a:t>
            </a:r>
            <a:endParaRPr lang="fr-FR" sz="3600" b="1" dirty="0">
              <a:latin typeface="Lato Gras" charset="0"/>
              <a:ea typeface="Lato Gras" charset="0"/>
              <a:cs typeface="Lato Gras" charset="0"/>
            </a:endParaRPr>
          </a:p>
        </p:txBody>
      </p:sp>
      <p:sp>
        <p:nvSpPr>
          <p:cNvPr id="16" name="Rectangle 15"/>
          <p:cNvSpPr/>
          <p:nvPr/>
        </p:nvSpPr>
        <p:spPr>
          <a:xfrm>
            <a:off x="925920" y="1390508"/>
            <a:ext cx="7727587" cy="584775"/>
          </a:xfrm>
          <a:prstGeom prst="rect">
            <a:avLst/>
          </a:prstGeom>
        </p:spPr>
        <p:txBody>
          <a:bodyPr wrap="square">
            <a:spAutoFit/>
          </a:bodyPr>
          <a:lstStyle/>
          <a:p>
            <a:pPr algn="ctr"/>
            <a:r>
              <a:rPr lang="fr-FR" sz="3200" b="1">
                <a:solidFill>
                  <a:srgbClr val="7030A0"/>
                </a:solidFill>
                <a:latin typeface="DINPro-Medium" charset="0"/>
              </a:rPr>
              <a:t>Les </a:t>
            </a:r>
            <a:r>
              <a:rPr lang="fr-FR" sz="3200" b="1" smtClean="0">
                <a:solidFill>
                  <a:srgbClr val="7030A0"/>
                </a:solidFill>
                <a:latin typeface="DINPro-Medium" charset="0"/>
              </a:rPr>
              <a:t>tendances qui ne </a:t>
            </a:r>
            <a:r>
              <a:rPr lang="fr-FR" sz="3200" b="1">
                <a:solidFill>
                  <a:srgbClr val="7030A0"/>
                </a:solidFill>
                <a:latin typeface="DINPro-Medium" charset="0"/>
              </a:rPr>
              <a:t>se </a:t>
            </a:r>
            <a:r>
              <a:rPr lang="fr-FR" sz="3200" b="1" smtClean="0">
                <a:solidFill>
                  <a:srgbClr val="7030A0"/>
                </a:solidFill>
                <a:latin typeface="DINPro-Medium" charset="0"/>
              </a:rPr>
              <a:t>confirment pas</a:t>
            </a:r>
            <a:endParaRPr lang="fr-FR" sz="3200" dirty="0"/>
          </a:p>
        </p:txBody>
      </p:sp>
      <p:pic>
        <p:nvPicPr>
          <p:cNvPr id="14" name="Image 13">
            <a:extLst>
              <a:ext uri="{FF2B5EF4-FFF2-40B4-BE49-F238E27FC236}">
                <a16:creationId xmlns="" xmlns:a16="http://schemas.microsoft.com/office/drawing/2014/main" id="{F7FF0765-03FD-8B4E-AA6F-23463143AF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2918" y="2182724"/>
            <a:ext cx="401996" cy="403040"/>
          </a:xfrm>
          <a:prstGeom prst="rect">
            <a:avLst/>
          </a:prstGeom>
        </p:spPr>
      </p:pic>
      <p:pic>
        <p:nvPicPr>
          <p:cNvPr id="17" name="Imag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8" name="Image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89714" y="3220346"/>
            <a:ext cx="4111132" cy="2611233"/>
          </a:xfrm>
          <a:prstGeom prst="rect">
            <a:avLst/>
          </a:prstGeom>
        </p:spPr>
      </p:pic>
      <p:pic>
        <p:nvPicPr>
          <p:cNvPr id="19" name="Picture 2" descr="http://sobio-etic.com/wp-content/uploads/2018/02/norme-ISO-1612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2918" y="3220346"/>
            <a:ext cx="4364491" cy="261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49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916" y="101697"/>
            <a:ext cx="7978391" cy="1143000"/>
          </a:xfrm>
        </p:spPr>
        <p:txBody>
          <a:bodyPr vert="horz" lIns="91440" tIns="45720" rIns="91440" bIns="45720" rtlCol="0" anchor="ctr">
            <a:normAutofit/>
          </a:bodyPr>
          <a:lstStyle/>
          <a:p>
            <a:pPr algn="ctr"/>
            <a:r>
              <a:rPr lang="fr-FR" sz="3600" b="1" dirty="0">
                <a:latin typeface="Lato Gras" charset="0"/>
                <a:ea typeface="Lato Gras" charset="0"/>
                <a:cs typeface="Lato Gras" charset="0"/>
              </a:rPr>
              <a:t>Les 4 scénarios imaginés en 2014</a:t>
            </a:r>
          </a:p>
        </p:txBody>
      </p:sp>
      <p:sp>
        <p:nvSpPr>
          <p:cNvPr id="4" name="Espace réservé du contenu 5"/>
          <p:cNvSpPr>
            <a:spLocks noGrp="1"/>
          </p:cNvSpPr>
          <p:nvPr>
            <p:ph idx="1"/>
          </p:nvPr>
        </p:nvSpPr>
        <p:spPr>
          <a:xfrm>
            <a:off x="171494" y="1450428"/>
            <a:ext cx="8771234" cy="4837307"/>
          </a:xfrm>
        </p:spPr>
        <p:txBody>
          <a:bodyPr>
            <a:normAutofit fontScale="25000" lnSpcReduction="20000"/>
          </a:bodyPr>
          <a:lstStyle/>
          <a:p>
            <a:pPr marL="0" indent="0" eaLnBrk="1" hangingPunct="1">
              <a:buNone/>
              <a:defRPr/>
            </a:pPr>
            <a:r>
              <a:rPr lang="fr-FR" sz="9800" u="sng" dirty="0">
                <a:latin typeface="Latha" charset="0"/>
                <a:ea typeface="Latha" charset="0"/>
                <a:cs typeface="Latha" charset="0"/>
              </a:rPr>
              <a:t>Scénario 1 </a:t>
            </a:r>
            <a:r>
              <a:rPr lang="fr-FR" sz="9800" dirty="0">
                <a:latin typeface="Latha" charset="0"/>
                <a:ea typeface="Latha" charset="0"/>
                <a:cs typeface="Latha" charset="0"/>
              </a:rPr>
              <a:t>: </a:t>
            </a:r>
            <a:r>
              <a:rPr lang="fr-FR" sz="11200" dirty="0">
                <a:latin typeface="Latha" charset="0"/>
                <a:ea typeface="Latha" charset="0"/>
                <a:cs typeface="Latha" charset="0"/>
              </a:rPr>
              <a:t>Bio </a:t>
            </a:r>
            <a:r>
              <a:rPr lang="fr-FR" sz="11200" dirty="0" smtClean="0">
                <a:latin typeface="Latha" charset="0"/>
                <a:ea typeface="Latha" charset="0"/>
                <a:cs typeface="Latha" charset="0"/>
              </a:rPr>
              <a:t>Emergent</a:t>
            </a:r>
          </a:p>
          <a:p>
            <a:pPr marL="0" indent="0">
              <a:buNone/>
              <a:defRPr/>
            </a:pPr>
            <a:r>
              <a:rPr lang="fr-FR" sz="9200" b="0" dirty="0" smtClean="0">
                <a:latin typeface="Latha" charset="0"/>
                <a:ea typeface="Latha" charset="0"/>
                <a:cs typeface="Latha" charset="0"/>
              </a:rPr>
              <a:t>Le Bio en extension sous contrainte d’identité et de distribution adaptée, en compétition économique et réglementaire avec le conventionnel</a:t>
            </a:r>
            <a:endParaRPr lang="fr-FR" sz="9200" b="0" dirty="0">
              <a:latin typeface="Latha" charset="0"/>
              <a:ea typeface="Latha" charset="0"/>
              <a:cs typeface="Latha" charset="0"/>
            </a:endParaRPr>
          </a:p>
          <a:p>
            <a:pPr marL="0" indent="0" eaLnBrk="1" hangingPunct="1">
              <a:buNone/>
              <a:defRPr/>
            </a:pPr>
            <a:endParaRPr lang="fr-FR" sz="5600" b="0" u="sng" dirty="0" smtClean="0">
              <a:latin typeface="Latha" charset="0"/>
              <a:ea typeface="Latha" charset="0"/>
              <a:cs typeface="Latha" charset="0"/>
            </a:endParaRPr>
          </a:p>
          <a:p>
            <a:pPr marL="0" indent="0" eaLnBrk="1" hangingPunct="1">
              <a:buNone/>
              <a:defRPr/>
            </a:pPr>
            <a:r>
              <a:rPr lang="fr-FR" sz="9800" u="sng" dirty="0" smtClean="0">
                <a:latin typeface="Latha" charset="0"/>
                <a:ea typeface="Latha" charset="0"/>
                <a:cs typeface="Latha" charset="0"/>
              </a:rPr>
              <a:t>Scénario </a:t>
            </a:r>
            <a:r>
              <a:rPr lang="fr-FR" sz="9800" u="sng" dirty="0">
                <a:latin typeface="Latha" charset="0"/>
                <a:ea typeface="Latha" charset="0"/>
                <a:cs typeface="Latha" charset="0"/>
              </a:rPr>
              <a:t>2 </a:t>
            </a:r>
            <a:r>
              <a:rPr lang="fr-FR" sz="9800" dirty="0">
                <a:latin typeface="Latha" charset="0"/>
                <a:ea typeface="Latha" charset="0"/>
                <a:cs typeface="Latha" charset="0"/>
              </a:rPr>
              <a:t>: </a:t>
            </a:r>
            <a:r>
              <a:rPr lang="fr-FR" sz="11200" dirty="0">
                <a:latin typeface="Latha" charset="0"/>
                <a:ea typeface="Latha" charset="0"/>
                <a:cs typeface="Latha" charset="0"/>
              </a:rPr>
              <a:t>Bio </a:t>
            </a:r>
            <a:r>
              <a:rPr lang="fr-FR" sz="11200" dirty="0" smtClean="0">
                <a:latin typeface="Latha" charset="0"/>
                <a:ea typeface="Latha" charset="0"/>
                <a:cs typeface="Latha" charset="0"/>
              </a:rPr>
              <a:t>Référent</a:t>
            </a:r>
            <a:endParaRPr lang="fr-FR" sz="11200" dirty="0">
              <a:latin typeface="Latha" charset="0"/>
              <a:ea typeface="Latha" charset="0"/>
              <a:cs typeface="Latha" charset="0"/>
            </a:endParaRPr>
          </a:p>
          <a:p>
            <a:pPr marL="0" indent="0">
              <a:buNone/>
              <a:defRPr/>
            </a:pPr>
            <a:r>
              <a:rPr lang="fr-FR" sz="9200" b="0" dirty="0" smtClean="0">
                <a:latin typeface="Latha" charset="0"/>
                <a:ea typeface="Latha" charset="0"/>
                <a:cs typeface="Latha" charset="0"/>
              </a:rPr>
              <a:t>Les cosmétiques Bio boostés par les crises sanitaires</a:t>
            </a:r>
            <a:endParaRPr lang="fr-FR" sz="9200" b="0" dirty="0">
              <a:latin typeface="Latha" charset="0"/>
              <a:ea typeface="Latha" charset="0"/>
              <a:cs typeface="Latha" charset="0"/>
            </a:endParaRPr>
          </a:p>
          <a:p>
            <a:pPr marL="0" indent="0" eaLnBrk="1" hangingPunct="1">
              <a:buNone/>
              <a:defRPr/>
            </a:pPr>
            <a:endParaRPr lang="fr-FR" sz="5600" b="0" u="sng" dirty="0" smtClean="0">
              <a:latin typeface="Latha" charset="0"/>
              <a:ea typeface="Latha" charset="0"/>
              <a:cs typeface="Latha" charset="0"/>
            </a:endParaRPr>
          </a:p>
          <a:p>
            <a:pPr marL="0" indent="0" eaLnBrk="1" hangingPunct="1">
              <a:buNone/>
              <a:defRPr/>
            </a:pPr>
            <a:r>
              <a:rPr lang="fr-FR" sz="9800" u="sng" dirty="0" smtClean="0">
                <a:latin typeface="Latha" charset="0"/>
                <a:ea typeface="Latha" charset="0"/>
                <a:cs typeface="Latha" charset="0"/>
              </a:rPr>
              <a:t>Scénario </a:t>
            </a:r>
            <a:r>
              <a:rPr lang="fr-FR" sz="9800" u="sng" dirty="0">
                <a:latin typeface="Latha" charset="0"/>
                <a:ea typeface="Latha" charset="0"/>
                <a:cs typeface="Latha" charset="0"/>
              </a:rPr>
              <a:t>3 </a:t>
            </a:r>
            <a:r>
              <a:rPr lang="fr-FR" sz="9800" dirty="0">
                <a:latin typeface="Latha" charset="0"/>
                <a:ea typeface="Latha" charset="0"/>
                <a:cs typeface="Latha" charset="0"/>
              </a:rPr>
              <a:t>: </a:t>
            </a:r>
            <a:r>
              <a:rPr lang="fr-FR" sz="11200" dirty="0">
                <a:latin typeface="Latha" charset="0"/>
                <a:ea typeface="Latha" charset="0"/>
                <a:cs typeface="Latha" charset="0"/>
              </a:rPr>
              <a:t>Bio </a:t>
            </a:r>
            <a:r>
              <a:rPr lang="fr-FR" sz="11200" dirty="0" smtClean="0">
                <a:latin typeface="Latha" charset="0"/>
                <a:ea typeface="Latha" charset="0"/>
                <a:cs typeface="Latha" charset="0"/>
              </a:rPr>
              <a:t>Libéral</a:t>
            </a:r>
            <a:endParaRPr lang="fr-FR" sz="11200" dirty="0">
              <a:latin typeface="Latha" charset="0"/>
              <a:ea typeface="Latha" charset="0"/>
              <a:cs typeface="Latha" charset="0"/>
            </a:endParaRPr>
          </a:p>
          <a:p>
            <a:pPr marL="0" indent="0" eaLnBrk="1" hangingPunct="1">
              <a:buNone/>
              <a:defRPr/>
            </a:pPr>
            <a:r>
              <a:rPr lang="fr-FR" sz="9200" b="0" dirty="0" smtClean="0">
                <a:latin typeface="Latha" charset="0"/>
                <a:ea typeface="Latha" charset="0"/>
                <a:cs typeface="Latha" charset="0"/>
              </a:rPr>
              <a:t>Les cosmétiques Bio à la conquête des marchés</a:t>
            </a:r>
            <a:endParaRPr lang="fr-FR" sz="9200" b="0" dirty="0">
              <a:latin typeface="Latha" charset="0"/>
              <a:ea typeface="Latha" charset="0"/>
              <a:cs typeface="Latha" charset="0"/>
            </a:endParaRPr>
          </a:p>
          <a:p>
            <a:pPr marL="0" indent="0">
              <a:buNone/>
              <a:defRPr/>
            </a:pPr>
            <a:endParaRPr lang="fr-FR" sz="5600" b="0" dirty="0">
              <a:latin typeface="Latha" charset="0"/>
              <a:ea typeface="Latha" charset="0"/>
              <a:cs typeface="Latha" charset="0"/>
            </a:endParaRPr>
          </a:p>
          <a:p>
            <a:pPr marL="0" indent="0" eaLnBrk="1" hangingPunct="1">
              <a:buNone/>
              <a:defRPr/>
            </a:pPr>
            <a:r>
              <a:rPr lang="fr-FR" sz="9800" u="sng" dirty="0">
                <a:latin typeface="Latha" charset="0"/>
                <a:ea typeface="Latha" charset="0"/>
                <a:cs typeface="Latha" charset="0"/>
              </a:rPr>
              <a:t>Scénario 4 </a:t>
            </a:r>
            <a:r>
              <a:rPr lang="fr-FR" sz="9800" dirty="0">
                <a:latin typeface="Latha" charset="0"/>
                <a:ea typeface="Latha" charset="0"/>
                <a:cs typeface="Latha" charset="0"/>
              </a:rPr>
              <a:t>: </a:t>
            </a:r>
            <a:r>
              <a:rPr lang="fr-FR" sz="11200" dirty="0">
                <a:latin typeface="Latha" charset="0"/>
                <a:ea typeface="Latha" charset="0"/>
                <a:cs typeface="Latha" charset="0"/>
              </a:rPr>
              <a:t>Bio </a:t>
            </a:r>
            <a:r>
              <a:rPr lang="fr-FR" sz="11200" dirty="0" smtClean="0">
                <a:latin typeface="Latha" charset="0"/>
                <a:ea typeface="Latha" charset="0"/>
                <a:cs typeface="Latha" charset="0"/>
              </a:rPr>
              <a:t>Suspect</a:t>
            </a:r>
            <a:endParaRPr lang="fr-FR" sz="11200" dirty="0">
              <a:latin typeface="Latha" charset="0"/>
              <a:ea typeface="Latha" charset="0"/>
              <a:cs typeface="Latha" charset="0"/>
            </a:endParaRPr>
          </a:p>
          <a:p>
            <a:pPr marL="0" indent="0" eaLnBrk="1" hangingPunct="1">
              <a:buNone/>
              <a:defRPr/>
            </a:pPr>
            <a:r>
              <a:rPr lang="fr-FR" sz="9200" b="0" dirty="0" smtClean="0">
                <a:latin typeface="Latha" charset="0"/>
                <a:ea typeface="Latha" charset="0"/>
                <a:cs typeface="Latha" charset="0"/>
              </a:rPr>
              <a:t>Crise de confiance envers la cosmétique Bio</a:t>
            </a:r>
            <a:endParaRPr lang="fr-FR" sz="9200" b="0" dirty="0">
              <a:latin typeface="Latha" charset="0"/>
              <a:ea typeface="Latha" charset="0"/>
              <a:cs typeface="Latha" charset="0"/>
            </a:endParaRPr>
          </a:p>
          <a:p>
            <a:pPr eaLnBrk="1" hangingPunct="1">
              <a:defRPr/>
            </a:pPr>
            <a:endParaRPr lang="fr-FR" sz="2000" b="1" dirty="0">
              <a:latin typeface="Lato Gras" charset="0"/>
              <a:ea typeface="Lato Gras" charset="0"/>
              <a:cs typeface="Lato Gras" charset="0"/>
            </a:endParaRPr>
          </a:p>
        </p:txBody>
      </p:sp>
      <p:pic>
        <p:nvPicPr>
          <p:cNvPr id="3" name="Image 2">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pic>
        <p:nvPicPr>
          <p:cNvPr id="9" name="Image 2">
            <a:extLst>
              <a:ext uri="{FF2B5EF4-FFF2-40B4-BE49-F238E27FC236}">
                <a16:creationId xmlns="" xmlns:a16="http://schemas.microsoft.com/office/drawing/2014/main" id="{AF3C39EA-4FC9-E346-B9A8-D23113CEF89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800153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20</a:t>
            </a:fld>
            <a:endParaRPr lang="fr-FR" dirty="0"/>
          </a:p>
        </p:txBody>
      </p:sp>
      <p:sp>
        <p:nvSpPr>
          <p:cNvPr id="5" name="Rectangle 4"/>
          <p:cNvSpPr/>
          <p:nvPr/>
        </p:nvSpPr>
        <p:spPr>
          <a:xfrm>
            <a:off x="1005840" y="1713487"/>
            <a:ext cx="7960519" cy="4708981"/>
          </a:xfrm>
          <a:prstGeom prst="rect">
            <a:avLst/>
          </a:prstGeom>
        </p:spPr>
        <p:txBody>
          <a:bodyPr wrap="square">
            <a:spAutoFit/>
          </a:bodyPr>
          <a:lstStyle/>
          <a:p>
            <a:pPr>
              <a:lnSpc>
                <a:spcPct val="150000"/>
              </a:lnSpc>
            </a:pPr>
            <a:r>
              <a:rPr lang="fr-FR" sz="2000" b="1" dirty="0">
                <a:latin typeface="Lato Gras" charset="0"/>
                <a:ea typeface="Lato Gras" charset="0"/>
                <a:cs typeface="Lato Gras" charset="0"/>
              </a:rPr>
              <a:t>Crise de confiance sur la cosmétique conventionnelle</a:t>
            </a:r>
          </a:p>
          <a:p>
            <a:pPr>
              <a:lnSpc>
                <a:spcPct val="150000"/>
              </a:lnSpc>
            </a:pPr>
            <a:r>
              <a:rPr lang="fr-FR" sz="2000" b="1" dirty="0">
                <a:latin typeface="Lato Gras" charset="0"/>
                <a:ea typeface="Lato Gras" charset="0"/>
                <a:cs typeface="Lato Gras" charset="0"/>
              </a:rPr>
              <a:t>Prise de conscience environnementale</a:t>
            </a:r>
          </a:p>
          <a:p>
            <a:pPr>
              <a:lnSpc>
                <a:spcPct val="150000"/>
              </a:lnSpc>
            </a:pPr>
            <a:r>
              <a:rPr lang="fr-FR" sz="2000" b="1" dirty="0">
                <a:latin typeface="Lato Gras" charset="0"/>
                <a:ea typeface="Lato Gras" charset="0"/>
                <a:cs typeface="Lato Gras" charset="0"/>
              </a:rPr>
              <a:t>Développement du label COSMOS plus exigeant</a:t>
            </a:r>
          </a:p>
          <a:p>
            <a:pPr>
              <a:lnSpc>
                <a:spcPct val="150000"/>
              </a:lnSpc>
            </a:pPr>
            <a:r>
              <a:rPr lang="fr-FR" sz="2000" b="1" dirty="0">
                <a:latin typeface="Lato Gras" charset="0"/>
                <a:ea typeface="Lato Gras" charset="0"/>
                <a:cs typeface="Lato Gras" charset="0"/>
              </a:rPr>
              <a:t>Croissance du DIY</a:t>
            </a:r>
          </a:p>
          <a:p>
            <a:pPr>
              <a:lnSpc>
                <a:spcPct val="150000"/>
              </a:lnSpc>
            </a:pPr>
            <a:r>
              <a:rPr lang="fr-FR" sz="2000" b="1" dirty="0">
                <a:latin typeface="Lato Gras" charset="0"/>
                <a:ea typeface="Lato Gras" charset="0"/>
                <a:cs typeface="Lato Gras" charset="0"/>
              </a:rPr>
              <a:t>La distribution favorable au bio</a:t>
            </a:r>
          </a:p>
          <a:p>
            <a:pPr>
              <a:lnSpc>
                <a:spcPct val="150000"/>
              </a:lnSpc>
            </a:pPr>
            <a:r>
              <a:rPr lang="fr-FR" sz="2000" b="1" dirty="0">
                <a:latin typeface="Lato Gras" charset="0"/>
                <a:ea typeface="Lato Gras" charset="0"/>
                <a:cs typeface="Lato Gras" charset="0"/>
              </a:rPr>
              <a:t>Développement de la R et D et de l’innovation</a:t>
            </a:r>
          </a:p>
          <a:p>
            <a:pPr>
              <a:lnSpc>
                <a:spcPct val="150000"/>
              </a:lnSpc>
            </a:pPr>
            <a:r>
              <a:rPr lang="fr-FR" sz="2000" b="1" dirty="0">
                <a:latin typeface="Lato Gras" charset="0"/>
                <a:ea typeface="Lato Gras" charset="0"/>
                <a:cs typeface="Lato Gras" charset="0"/>
              </a:rPr>
              <a:t>Arrivée de nouveaux acteurs</a:t>
            </a:r>
          </a:p>
          <a:p>
            <a:pPr>
              <a:lnSpc>
                <a:spcPct val="150000"/>
              </a:lnSpc>
            </a:pPr>
            <a:r>
              <a:rPr lang="fr-FR" sz="2000" b="1" dirty="0">
                <a:latin typeface="Lato Gras" charset="0"/>
                <a:ea typeface="Lato Gras" charset="0"/>
                <a:cs typeface="Lato Gras" charset="0"/>
              </a:rPr>
              <a:t>Développement de la RSE</a:t>
            </a:r>
          </a:p>
          <a:p>
            <a:pPr>
              <a:lnSpc>
                <a:spcPct val="150000"/>
              </a:lnSpc>
            </a:pPr>
            <a:r>
              <a:rPr lang="fr-FR" sz="2000" b="1" dirty="0">
                <a:latin typeface="Lato Gras" charset="0"/>
                <a:ea typeface="Lato Gras" charset="0"/>
                <a:cs typeface="Lato Gras" charset="0"/>
              </a:rPr>
              <a:t>Développement de la norme ISO</a:t>
            </a:r>
          </a:p>
          <a:p>
            <a:pPr>
              <a:lnSpc>
                <a:spcPct val="150000"/>
              </a:lnSpc>
            </a:pPr>
            <a:endParaRPr lang="fr-FR" sz="2000" b="1" dirty="0">
              <a:solidFill>
                <a:srgbClr val="7030A0"/>
              </a:solidFill>
              <a:latin typeface="Lato Gras" charset="0"/>
              <a:ea typeface="Lato Gras" charset="0"/>
              <a:cs typeface="Lato Gras" charset="0"/>
            </a:endParaRPr>
          </a:p>
        </p:txBody>
      </p:sp>
      <p:pic>
        <p:nvPicPr>
          <p:cNvPr id="6" name="Image 5">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41769" y="1830888"/>
            <a:ext cx="481096" cy="443230"/>
          </a:xfrm>
          <a:prstGeom prst="rect">
            <a:avLst/>
          </a:prstGeom>
        </p:spPr>
      </p:pic>
      <p:pic>
        <p:nvPicPr>
          <p:cNvPr id="7" name="Image 6">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56490" y="2313200"/>
            <a:ext cx="481096" cy="443230"/>
          </a:xfrm>
          <a:prstGeom prst="rect">
            <a:avLst/>
          </a:prstGeom>
        </p:spPr>
      </p:pic>
      <p:pic>
        <p:nvPicPr>
          <p:cNvPr id="9" name="Image 8">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78017" y="3299494"/>
            <a:ext cx="481096" cy="443230"/>
          </a:xfrm>
          <a:prstGeom prst="rect">
            <a:avLst/>
          </a:prstGeom>
        </p:spPr>
      </p:pic>
      <p:pic>
        <p:nvPicPr>
          <p:cNvPr id="13" name="Image 12">
            <a:extLst>
              <a:ext uri="{FF2B5EF4-FFF2-40B4-BE49-F238E27FC236}">
                <a16:creationId xmlns="" xmlns:a16="http://schemas.microsoft.com/office/drawing/2014/main" id="{443D101E-1DAF-BE48-B98D-A0C6087CE5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
          <a:stretch/>
        </p:blipFill>
        <p:spPr>
          <a:xfrm>
            <a:off x="8327596" y="4924418"/>
            <a:ext cx="374009" cy="344572"/>
          </a:xfrm>
          <a:prstGeom prst="rect">
            <a:avLst/>
          </a:prstGeom>
        </p:spPr>
      </p:pic>
      <p:sp>
        <p:nvSpPr>
          <p:cNvPr id="14" name="Espace réservé du contenu 2">
            <a:extLst>
              <a:ext uri="{FF2B5EF4-FFF2-40B4-BE49-F238E27FC236}">
                <a16:creationId xmlns="" xmlns:a16="http://schemas.microsoft.com/office/drawing/2014/main" id="{74960774-77DE-8B49-B748-8CC35B59E351}"/>
              </a:ext>
            </a:extLst>
          </p:cNvPr>
          <p:cNvSpPr txBox="1">
            <a:spLocks/>
          </p:cNvSpPr>
          <p:nvPr/>
        </p:nvSpPr>
        <p:spPr>
          <a:xfrm>
            <a:off x="5194622" y="4836170"/>
            <a:ext cx="3090182" cy="1457325"/>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b="1" i="0" kern="1200">
                <a:solidFill>
                  <a:schemeClr val="tx1"/>
                </a:solidFill>
                <a:latin typeface="Lato Gras" charset="0"/>
                <a:ea typeface="+mn-ea"/>
                <a:cs typeface="+mn-cs"/>
              </a:defRPr>
            </a:lvl1pPr>
            <a:lvl2pPr marL="742950" indent="-285750" algn="l" defTabSz="457200" rtl="0" fontAlgn="base">
              <a:spcBef>
                <a:spcPct val="20000"/>
              </a:spcBef>
              <a:spcAft>
                <a:spcPct val="0"/>
              </a:spcAft>
              <a:buFont typeface="Arial" charset="0"/>
              <a:buChar char="–"/>
              <a:defRPr sz="2800" b="1" i="0" kern="1200">
                <a:solidFill>
                  <a:schemeClr val="tx1"/>
                </a:solidFill>
                <a:latin typeface="Lato Gras" charset="0"/>
                <a:ea typeface="+mn-ea"/>
                <a:cs typeface="+mn-cs"/>
              </a:defRPr>
            </a:lvl2pPr>
            <a:lvl3pPr marL="1143000" indent="-228600" algn="l" defTabSz="457200" rtl="0" fontAlgn="base">
              <a:spcBef>
                <a:spcPct val="20000"/>
              </a:spcBef>
              <a:spcAft>
                <a:spcPct val="0"/>
              </a:spcAft>
              <a:buFont typeface="Arial" charset="0"/>
              <a:buChar char="•"/>
              <a:defRPr sz="2400" b="1" i="0" kern="1200">
                <a:solidFill>
                  <a:schemeClr val="tx1"/>
                </a:solidFill>
                <a:latin typeface="Lato Gras" charset="0"/>
                <a:ea typeface="+mn-ea"/>
                <a:cs typeface="+mn-cs"/>
              </a:defRPr>
            </a:lvl3pPr>
            <a:lvl4pPr marL="16002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4pPr>
            <a:lvl5pPr marL="20574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60000"/>
              </a:lnSpc>
              <a:spcBef>
                <a:spcPts val="0"/>
              </a:spcBef>
              <a:buNone/>
            </a:pPr>
            <a:r>
              <a:rPr lang="fr-FR" sz="1600" dirty="0">
                <a:ea typeface="Lato Gras" charset="0"/>
                <a:cs typeface="Lato Gras" charset="0"/>
              </a:rPr>
              <a:t>Tendance confirmée</a:t>
            </a:r>
          </a:p>
          <a:p>
            <a:pPr marL="0" indent="0" algn="r">
              <a:lnSpc>
                <a:spcPct val="160000"/>
              </a:lnSpc>
              <a:spcBef>
                <a:spcPts val="0"/>
              </a:spcBef>
              <a:buNone/>
            </a:pPr>
            <a:r>
              <a:rPr lang="fr-FR" sz="1600" dirty="0">
                <a:ea typeface="Lato Gras" charset="0"/>
                <a:cs typeface="Lato Gras" charset="0"/>
              </a:rPr>
              <a:t>Tendance non-confirmée</a:t>
            </a:r>
          </a:p>
          <a:p>
            <a:pPr marL="0" indent="0" algn="r">
              <a:lnSpc>
                <a:spcPct val="160000"/>
              </a:lnSpc>
              <a:spcBef>
                <a:spcPts val="0"/>
              </a:spcBef>
              <a:buNone/>
            </a:pPr>
            <a:r>
              <a:rPr lang="fr-FR" sz="1600" dirty="0">
                <a:ea typeface="Lato Gras" charset="0"/>
                <a:cs typeface="Lato Gras" charset="0"/>
              </a:rPr>
              <a:t>Tendance émergente</a:t>
            </a:r>
          </a:p>
          <a:p>
            <a:pPr marL="0" indent="0" algn="r">
              <a:lnSpc>
                <a:spcPct val="160000"/>
              </a:lnSpc>
              <a:spcBef>
                <a:spcPts val="0"/>
              </a:spcBef>
              <a:buNone/>
            </a:pPr>
            <a:endParaRPr lang="fr-FR" sz="1600" dirty="0">
              <a:ea typeface="Lato Gras" charset="0"/>
              <a:cs typeface="Lato Gras" charset="0"/>
            </a:endParaRPr>
          </a:p>
        </p:txBody>
      </p:sp>
      <p:pic>
        <p:nvPicPr>
          <p:cNvPr id="15" name="Image 14">
            <a:extLst>
              <a:ext uri="{FF2B5EF4-FFF2-40B4-BE49-F238E27FC236}">
                <a16:creationId xmlns="" xmlns:a16="http://schemas.microsoft.com/office/drawing/2014/main" id="{13C9F3BE-BBF0-BD43-B66D-A48F4C2B0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27596" y="5657558"/>
            <a:ext cx="609403" cy="406268"/>
          </a:xfrm>
          <a:prstGeom prst="rect">
            <a:avLst/>
          </a:prstGeom>
        </p:spPr>
      </p:pic>
      <p:pic>
        <p:nvPicPr>
          <p:cNvPr id="16" name="Image 15">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99220" y="5387864"/>
            <a:ext cx="276467" cy="277185"/>
          </a:xfrm>
          <a:prstGeom prst="rect">
            <a:avLst/>
          </a:prstGeom>
        </p:spPr>
      </p:pic>
      <p:pic>
        <p:nvPicPr>
          <p:cNvPr id="18" name="Image 17">
            <a:extLst>
              <a:ext uri="{FF2B5EF4-FFF2-40B4-BE49-F238E27FC236}">
                <a16:creationId xmlns="" xmlns:a16="http://schemas.microsoft.com/office/drawing/2014/main" id="{13C9F3BE-BBF0-BD43-B66D-A48F4C2B0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645" y="4141724"/>
            <a:ext cx="609403" cy="406268"/>
          </a:xfrm>
          <a:prstGeom prst="rect">
            <a:avLst/>
          </a:prstGeom>
        </p:spPr>
      </p:pic>
      <p:pic>
        <p:nvPicPr>
          <p:cNvPr id="19" name="Image 18">
            <a:extLst>
              <a:ext uri="{FF2B5EF4-FFF2-40B4-BE49-F238E27FC236}">
                <a16:creationId xmlns="" xmlns:a16="http://schemas.microsoft.com/office/drawing/2014/main" id="{13C9F3BE-BBF0-BD43-B66D-A48F4C2B0D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528" y="5052591"/>
            <a:ext cx="609403" cy="351640"/>
          </a:xfrm>
          <a:prstGeom prst="rect">
            <a:avLst/>
          </a:prstGeom>
        </p:spPr>
      </p:pic>
      <p:pic>
        <p:nvPicPr>
          <p:cNvPr id="20" name="Image 19">
            <a:extLst>
              <a:ext uri="{FF2B5EF4-FFF2-40B4-BE49-F238E27FC236}">
                <a16:creationId xmlns="" xmlns:a16="http://schemas.microsoft.com/office/drawing/2014/main" id="{13C9F3BE-BBF0-BD43-B66D-A48F4C2B0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073" y="4633036"/>
            <a:ext cx="609403" cy="406268"/>
          </a:xfrm>
          <a:prstGeom prst="rect">
            <a:avLst/>
          </a:prstGeom>
        </p:spPr>
      </p:pic>
      <p:pic>
        <p:nvPicPr>
          <p:cNvPr id="21" name="Image 20">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68767" y="2804512"/>
            <a:ext cx="481096" cy="443230"/>
          </a:xfrm>
          <a:prstGeom prst="rect">
            <a:avLst/>
          </a:prstGeom>
        </p:spPr>
      </p:pic>
      <p:pic>
        <p:nvPicPr>
          <p:cNvPr id="22" name="Image 21">
            <a:extLst>
              <a:ext uri="{FF2B5EF4-FFF2-40B4-BE49-F238E27FC236}">
                <a16:creationId xmlns="" xmlns:a16="http://schemas.microsoft.com/office/drawing/2014/main" id="{F7FF0765-03FD-8B4E-AA6F-23463143AF0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7348" y="5526457"/>
            <a:ext cx="401996" cy="403040"/>
          </a:xfrm>
          <a:prstGeom prst="rect">
            <a:avLst/>
          </a:prstGeom>
        </p:spPr>
      </p:pic>
      <p:pic>
        <p:nvPicPr>
          <p:cNvPr id="23" name="Image 22">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90528" y="3742724"/>
            <a:ext cx="481096" cy="443230"/>
          </a:xfrm>
          <a:prstGeom prst="rect">
            <a:avLst/>
          </a:prstGeom>
        </p:spPr>
      </p:pic>
      <p:sp>
        <p:nvSpPr>
          <p:cNvPr id="24" name="Titre 1"/>
          <p:cNvSpPr txBox="1">
            <a:spLocks/>
          </p:cNvSpPr>
          <p:nvPr/>
        </p:nvSpPr>
        <p:spPr>
          <a:xfrm>
            <a:off x="-73527" y="18877"/>
            <a:ext cx="9039886" cy="59757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2 : Bio Référent</a:t>
            </a:r>
          </a:p>
          <a:p>
            <a:pPr algn="ctr"/>
            <a:r>
              <a:rPr lang="fr-FR" sz="3600" b="1" dirty="0" smtClean="0">
                <a:latin typeface="Lato Gras" charset="0"/>
                <a:ea typeface="Lato Gras" charset="0"/>
                <a:cs typeface="Lato Gras" charset="0"/>
              </a:rPr>
              <a:t>CONCLUSION</a:t>
            </a:r>
            <a:endParaRPr lang="fr-FR" sz="3600" b="1" dirty="0">
              <a:latin typeface="Lato Gras" charset="0"/>
              <a:ea typeface="Lato Gras" charset="0"/>
              <a:cs typeface="Lato Gras" charset="0"/>
            </a:endParaRPr>
          </a:p>
        </p:txBody>
      </p:sp>
      <p:pic>
        <p:nvPicPr>
          <p:cNvPr id="25" name="Image 24">
            <a:extLst>
              <a:ext uri="{FF2B5EF4-FFF2-40B4-BE49-F238E27FC236}">
                <a16:creationId xmlns="" xmlns:a16="http://schemas.microsoft.com/office/drawing/2014/main" id="{67ADA736-B807-8842-B604-6C1F88103A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pic>
        <p:nvPicPr>
          <p:cNvPr id="26" name="Image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36003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24136"/>
            <a:ext cx="8229600" cy="3279710"/>
          </a:xfr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a:lstStyle/>
          <a:p>
            <a:pPr>
              <a:lnSpc>
                <a:spcPct val="150000"/>
              </a:lnSpc>
            </a:pPr>
            <a:r>
              <a:rPr lang="fr-FR" sz="2000" b="0" dirty="0"/>
              <a:t>Crises sanitaires et environnementales</a:t>
            </a:r>
          </a:p>
          <a:p>
            <a:pPr>
              <a:lnSpc>
                <a:spcPct val="150000"/>
              </a:lnSpc>
            </a:pPr>
            <a:r>
              <a:rPr lang="fr-FR" sz="2000" b="0" dirty="0"/>
              <a:t>Consommateurs avertis</a:t>
            </a:r>
          </a:p>
          <a:p>
            <a:pPr>
              <a:lnSpc>
                <a:spcPct val="150000"/>
              </a:lnSpc>
            </a:pPr>
            <a:r>
              <a:rPr lang="fr-FR" sz="2000" b="0" dirty="0">
                <a:solidFill>
                  <a:srgbClr val="7030A0"/>
                </a:solidFill>
              </a:rPr>
              <a:t>Contraintes sur pouvoir </a:t>
            </a:r>
            <a:r>
              <a:rPr lang="fr-FR" sz="2000" b="0" dirty="0" smtClean="0">
                <a:solidFill>
                  <a:srgbClr val="7030A0"/>
                </a:solidFill>
              </a:rPr>
              <a:t>d’achat =&gt; RUPTURE</a:t>
            </a:r>
            <a:endParaRPr lang="fr-FR" sz="2000" b="0" dirty="0">
              <a:solidFill>
                <a:srgbClr val="7030A0"/>
              </a:solidFill>
            </a:endParaRPr>
          </a:p>
          <a:p>
            <a:r>
              <a:rPr lang="fr-FR" sz="2000" b="0" dirty="0"/>
              <a:t>Développement de la grande distribution et de nouveaux modes de distribution</a:t>
            </a:r>
          </a:p>
          <a:p>
            <a:pPr>
              <a:lnSpc>
                <a:spcPct val="150000"/>
              </a:lnSpc>
            </a:pPr>
            <a:r>
              <a:rPr lang="fr-FR" sz="2000" b="0" dirty="0"/>
              <a:t>Multiplication des démarches privées</a:t>
            </a:r>
            <a:endParaRPr lang="fr-FR" sz="2400" dirty="0"/>
          </a:p>
          <a:p>
            <a:pPr>
              <a:lnSpc>
                <a:spcPct val="150000"/>
              </a:lnSpc>
            </a:pPr>
            <a:r>
              <a:rPr lang="fr-FR" sz="2000" b="0" dirty="0"/>
              <a:t>Concentration des acteurs</a:t>
            </a:r>
            <a:endParaRPr lang="fr-FR" sz="1800" b="0" dirty="0"/>
          </a:p>
        </p:txBody>
      </p:sp>
      <p:pic>
        <p:nvPicPr>
          <p:cNvPr id="4"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5" name="Image 4">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
        <p:nvSpPr>
          <p:cNvPr id="8" name="Titre 1"/>
          <p:cNvSpPr txBox="1">
            <a:spLocks noGrp="1"/>
          </p:cNvSpPr>
          <p:nvPr>
            <p:ph type="title"/>
          </p:nvPr>
        </p:nvSpPr>
        <p:spPr>
          <a:xfrm>
            <a:off x="515682" y="18947"/>
            <a:ext cx="8138160" cy="1229042"/>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3 : Bio Libéral</a:t>
            </a:r>
            <a:br>
              <a:rPr lang="fr-FR" sz="3600" b="1" dirty="0" smtClean="0">
                <a:latin typeface="Lato Gras" charset="0"/>
                <a:ea typeface="Lato Gras" charset="0"/>
                <a:cs typeface="Lato Gras" charset="0"/>
              </a:rPr>
            </a:br>
            <a:r>
              <a:rPr lang="fr-FR" sz="2400" b="1" dirty="0" smtClean="0">
                <a:latin typeface="Lato Gras" charset="0"/>
                <a:ea typeface="Lato Gras" charset="0"/>
                <a:cs typeface="Lato Gras" charset="0"/>
              </a:rPr>
              <a:t>Les cosmétiques à la conquête des marchés</a:t>
            </a:r>
            <a:r>
              <a:rPr lang="fr-FR" sz="3600" dirty="0">
                <a:latin typeface="Lato Gras" charset="0"/>
                <a:ea typeface="Lato Gras" charset="0"/>
                <a:cs typeface="Lato Gras" charset="0"/>
              </a:rPr>
              <a:t/>
            </a:r>
            <a:br>
              <a:rPr lang="fr-FR" sz="3600" dirty="0">
                <a:latin typeface="Lato Gras" charset="0"/>
                <a:ea typeface="Lato Gras" charset="0"/>
                <a:cs typeface="Lato Gras" charset="0"/>
              </a:rPr>
            </a:br>
            <a:endParaRPr lang="fr-FR" sz="3600" b="1" dirty="0">
              <a:latin typeface="Lato Gras" charset="0"/>
              <a:ea typeface="Lato Gras" charset="0"/>
              <a:cs typeface="Lato Gras" charset="0"/>
            </a:endParaRPr>
          </a:p>
        </p:txBody>
      </p:sp>
    </p:spTree>
    <p:extLst>
      <p:ext uri="{BB962C8B-B14F-4D97-AF65-F5344CB8AC3E}">
        <p14:creationId xmlns:p14="http://schemas.microsoft.com/office/powerpoint/2010/main" val="1284224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5190" y="2466989"/>
            <a:ext cx="2418064" cy="1064486"/>
          </a:xfrm>
        </p:spPr>
        <p:txBody>
          <a:bodyPr>
            <a:noAutofit/>
          </a:bodyPr>
          <a:lstStyle/>
          <a:p>
            <a:pPr marL="0" indent="0">
              <a:lnSpc>
                <a:spcPct val="150000"/>
              </a:lnSpc>
              <a:buNone/>
            </a:pPr>
            <a:r>
              <a:rPr lang="fr-FR" sz="2000" b="0" dirty="0"/>
              <a:t>Crises sanitaires et environnementales</a:t>
            </a:r>
          </a:p>
          <a:p>
            <a:pPr>
              <a:lnSpc>
                <a:spcPct val="150000"/>
              </a:lnSpc>
            </a:pPr>
            <a:endParaRPr lang="fr-FR" sz="2000" b="0" dirty="0"/>
          </a:p>
          <a:p>
            <a:pPr>
              <a:lnSpc>
                <a:spcPct val="150000"/>
              </a:lnSpc>
            </a:pPr>
            <a:endParaRPr lang="fr-FR" sz="2000" b="0" dirty="0"/>
          </a:p>
        </p:txBody>
      </p:sp>
      <p:pic>
        <p:nvPicPr>
          <p:cNvPr id="7"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8" name="Image 7">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0" name="Titre 1"/>
          <p:cNvSpPr txBox="1">
            <a:spLocks/>
          </p:cNvSpPr>
          <p:nvPr/>
        </p:nvSpPr>
        <p:spPr>
          <a:xfrm>
            <a:off x="104114" y="285986"/>
            <a:ext cx="9039886" cy="77319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Bio Libéral</a:t>
            </a:r>
            <a:endParaRPr lang="fr-FR" sz="3600" b="1" dirty="0">
              <a:latin typeface="Lato Gras" charset="0"/>
              <a:ea typeface="Lato Gras" charset="0"/>
              <a:cs typeface="Lato Gras" charset="0"/>
            </a:endParaRPr>
          </a:p>
        </p:txBody>
      </p:sp>
      <p:sp>
        <p:nvSpPr>
          <p:cNvPr id="11" name="Rectangle 10"/>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3" name="Image 12">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104114" y="2556002"/>
            <a:ext cx="481096" cy="443230"/>
          </a:xfrm>
          <a:prstGeom prst="rect">
            <a:avLst/>
          </a:prstGeom>
        </p:spPr>
      </p:pic>
      <p:pic>
        <p:nvPicPr>
          <p:cNvPr id="15" name="Imag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43254" y="2556002"/>
            <a:ext cx="5890188" cy="3480152"/>
          </a:xfrm>
          <a:prstGeom prst="rect">
            <a:avLst/>
          </a:prstGeom>
        </p:spPr>
      </p:pic>
      <p:pic>
        <p:nvPicPr>
          <p:cNvPr id="16" name="Imag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241237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98829" y="3141392"/>
            <a:ext cx="4572000" cy="2400657"/>
          </a:xfrm>
          <a:prstGeom prst="rect">
            <a:avLst/>
          </a:prstGeom>
        </p:spPr>
        <p:txBody>
          <a:bodyPr>
            <a:spAutoFit/>
          </a:bodyPr>
          <a:lstStyle/>
          <a:p>
            <a:r>
              <a:rPr lang="fr-FR" sz="2100" b="1" dirty="0">
                <a:solidFill>
                  <a:schemeClr val="tx1">
                    <a:lumMod val="65000"/>
                    <a:lumOff val="35000"/>
                  </a:schemeClr>
                </a:solidFill>
                <a:latin typeface="Neris Black" panose="00000A00000000000000" pitchFamily="50" charset="0"/>
              </a:rPr>
              <a:t>COMPOSITION DU PRODUIT</a:t>
            </a:r>
            <a:endParaRPr lang="fr-FR" sz="1050" i="1" dirty="0">
              <a:solidFill>
                <a:schemeClr val="tx1">
                  <a:lumMod val="65000"/>
                  <a:lumOff val="35000"/>
                </a:schemeClr>
              </a:solidFill>
              <a:latin typeface="Neris-Light" panose="00000400000000000000" pitchFamily="50" charset="0"/>
            </a:endParaRPr>
          </a:p>
          <a:p>
            <a:endParaRPr lang="fr-FR" sz="1500" b="1" dirty="0">
              <a:solidFill>
                <a:schemeClr val="tx1">
                  <a:lumMod val="65000"/>
                  <a:lumOff val="35000"/>
                </a:schemeClr>
              </a:solidFill>
              <a:latin typeface="Neris-Light" panose="00000400000000000000" pitchFamily="50" charset="0"/>
            </a:endParaRPr>
          </a:p>
          <a:p>
            <a:endParaRPr lang="fr-FR" sz="2100" b="1" dirty="0">
              <a:solidFill>
                <a:schemeClr val="tx1">
                  <a:lumMod val="65000"/>
                  <a:lumOff val="35000"/>
                </a:schemeClr>
              </a:solidFill>
              <a:latin typeface="Neris Black" panose="00000A00000000000000" pitchFamily="50" charset="0"/>
            </a:endParaRPr>
          </a:p>
          <a:p>
            <a:r>
              <a:rPr lang="fr-FR" sz="2100" b="1" dirty="0">
                <a:solidFill>
                  <a:schemeClr val="tx1">
                    <a:lumMod val="65000"/>
                    <a:lumOff val="35000"/>
                  </a:schemeClr>
                </a:solidFill>
                <a:latin typeface="Neris Black" panose="00000A00000000000000" pitchFamily="50" charset="0"/>
              </a:rPr>
              <a:t>RESPECT DE L’ENVIRONNEMENT</a:t>
            </a:r>
          </a:p>
          <a:p>
            <a:endParaRPr lang="fr-FR" sz="1500" dirty="0">
              <a:solidFill>
                <a:schemeClr val="tx1">
                  <a:lumMod val="65000"/>
                  <a:lumOff val="35000"/>
                </a:schemeClr>
              </a:solidFill>
              <a:latin typeface="Neris-Light" panose="00000400000000000000" pitchFamily="50" charset="0"/>
            </a:endParaRPr>
          </a:p>
          <a:p>
            <a:endParaRPr lang="fr-FR" sz="1500" dirty="0">
              <a:solidFill>
                <a:schemeClr val="tx1">
                  <a:lumMod val="65000"/>
                  <a:lumOff val="35000"/>
                </a:schemeClr>
              </a:solidFill>
              <a:latin typeface="Neris-Light" panose="00000400000000000000" pitchFamily="50" charset="0"/>
            </a:endParaRPr>
          </a:p>
          <a:p>
            <a:r>
              <a:rPr lang="fr-FR" sz="2100" b="1" dirty="0" smtClean="0">
                <a:solidFill>
                  <a:schemeClr val="tx1">
                    <a:lumMod val="65000"/>
                    <a:lumOff val="35000"/>
                  </a:schemeClr>
                </a:solidFill>
                <a:latin typeface="Neris Black" panose="00000A00000000000000" pitchFamily="50" charset="0"/>
              </a:rPr>
              <a:t>PRESENCE </a:t>
            </a:r>
            <a:r>
              <a:rPr lang="fr-FR" sz="2100" b="1" dirty="0">
                <a:solidFill>
                  <a:schemeClr val="tx1">
                    <a:lumMod val="65000"/>
                    <a:lumOff val="35000"/>
                  </a:schemeClr>
                </a:solidFill>
                <a:latin typeface="Neris Black" panose="00000A00000000000000" pitchFamily="50" charset="0"/>
              </a:rPr>
              <a:t>D’UN </a:t>
            </a:r>
            <a:r>
              <a:rPr lang="fr-FR" sz="2100" b="1" dirty="0" smtClean="0">
                <a:solidFill>
                  <a:schemeClr val="tx1">
                    <a:lumMod val="65000"/>
                    <a:lumOff val="35000"/>
                  </a:schemeClr>
                </a:solidFill>
                <a:latin typeface="Neris Black" panose="00000A00000000000000" pitchFamily="50" charset="0"/>
              </a:rPr>
              <a:t>LABEL</a:t>
            </a:r>
            <a:endParaRPr lang="fr-FR" sz="2100" b="1" dirty="0">
              <a:solidFill>
                <a:schemeClr val="tx1">
                  <a:lumMod val="65000"/>
                  <a:lumOff val="35000"/>
                </a:schemeClr>
              </a:solidFill>
              <a:latin typeface="Neris Black" panose="00000A00000000000000" pitchFamily="50" charset="0"/>
            </a:endParaRPr>
          </a:p>
        </p:txBody>
      </p:sp>
      <p:grpSp>
        <p:nvGrpSpPr>
          <p:cNvPr id="14" name="Groupe 13"/>
          <p:cNvGrpSpPr/>
          <p:nvPr/>
        </p:nvGrpSpPr>
        <p:grpSpPr>
          <a:xfrm>
            <a:off x="3390193" y="4022817"/>
            <a:ext cx="1139179" cy="567120"/>
            <a:chOff x="695158" y="4321027"/>
            <a:chExt cx="666319" cy="508753"/>
          </a:xfrm>
        </p:grpSpPr>
        <p:sp>
          <p:nvSpPr>
            <p:cNvPr id="15" name="Ellipse 14"/>
            <p:cNvSpPr/>
            <p:nvPr/>
          </p:nvSpPr>
          <p:spPr>
            <a:xfrm>
              <a:off x="729596" y="4343006"/>
              <a:ext cx="530852" cy="486774"/>
            </a:xfrm>
            <a:prstGeom prst="ellipse">
              <a:avLst/>
            </a:prstGeom>
            <a:solidFill>
              <a:srgbClr val="796E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900" dirty="0">
                <a:latin typeface="Neris Black" panose="00000A00000000000000" pitchFamily="50" charset="0"/>
              </a:endParaRPr>
            </a:p>
          </p:txBody>
        </p:sp>
        <p:sp>
          <p:nvSpPr>
            <p:cNvPr id="16" name="ZoneTexte 15"/>
            <p:cNvSpPr txBox="1"/>
            <p:nvPr/>
          </p:nvSpPr>
          <p:spPr>
            <a:xfrm>
              <a:off x="695158" y="4321027"/>
              <a:ext cx="666319" cy="342612"/>
            </a:xfrm>
            <a:prstGeom prst="rect">
              <a:avLst/>
            </a:prstGeom>
            <a:noFill/>
          </p:spPr>
          <p:txBody>
            <a:bodyPr wrap="square" rtlCol="0">
              <a:spAutoFit/>
            </a:bodyPr>
            <a:lstStyle/>
            <a:p>
              <a:pPr algn="ctr"/>
              <a:r>
                <a:rPr lang="fr-FR" sz="3000" dirty="0">
                  <a:solidFill>
                    <a:schemeClr val="bg1"/>
                  </a:solidFill>
                  <a:latin typeface="Neris Black" panose="00000A00000000000000" pitchFamily="50" charset="0"/>
                </a:rPr>
                <a:t>43%</a:t>
              </a:r>
            </a:p>
          </p:txBody>
        </p:sp>
      </p:grpSp>
      <p:grpSp>
        <p:nvGrpSpPr>
          <p:cNvPr id="18" name="Groupe 17"/>
          <p:cNvGrpSpPr/>
          <p:nvPr/>
        </p:nvGrpSpPr>
        <p:grpSpPr>
          <a:xfrm>
            <a:off x="3361318" y="5026343"/>
            <a:ext cx="1139179" cy="587340"/>
            <a:chOff x="679561" y="4343006"/>
            <a:chExt cx="666319" cy="486774"/>
          </a:xfrm>
        </p:grpSpPr>
        <p:sp>
          <p:nvSpPr>
            <p:cNvPr id="19" name="Ellipse 18"/>
            <p:cNvSpPr/>
            <p:nvPr/>
          </p:nvSpPr>
          <p:spPr>
            <a:xfrm>
              <a:off x="729596" y="4343006"/>
              <a:ext cx="530852" cy="486774"/>
            </a:xfrm>
            <a:prstGeom prst="ellipse">
              <a:avLst/>
            </a:prstGeom>
            <a:solidFill>
              <a:srgbClr val="796E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900" dirty="0">
                <a:latin typeface="Neris Black" panose="00000A00000000000000" pitchFamily="50" charset="0"/>
              </a:endParaRPr>
            </a:p>
          </p:txBody>
        </p:sp>
        <p:sp>
          <p:nvSpPr>
            <p:cNvPr id="20" name="ZoneTexte 19"/>
            <p:cNvSpPr txBox="1"/>
            <p:nvPr/>
          </p:nvSpPr>
          <p:spPr>
            <a:xfrm>
              <a:off x="679561" y="4343006"/>
              <a:ext cx="666319" cy="342612"/>
            </a:xfrm>
            <a:prstGeom prst="rect">
              <a:avLst/>
            </a:prstGeom>
            <a:noFill/>
          </p:spPr>
          <p:txBody>
            <a:bodyPr wrap="square" rtlCol="0">
              <a:spAutoFit/>
            </a:bodyPr>
            <a:lstStyle/>
            <a:p>
              <a:pPr algn="ctr"/>
              <a:r>
                <a:rPr lang="fr-FR" sz="3000" dirty="0">
                  <a:solidFill>
                    <a:schemeClr val="bg1"/>
                  </a:solidFill>
                  <a:latin typeface="Neris Black" panose="00000A00000000000000" pitchFamily="50" charset="0"/>
                </a:rPr>
                <a:t>28%</a:t>
              </a:r>
            </a:p>
          </p:txBody>
        </p:sp>
      </p:grpSp>
      <p:grpSp>
        <p:nvGrpSpPr>
          <p:cNvPr id="24" name="Groupe 23"/>
          <p:cNvGrpSpPr/>
          <p:nvPr/>
        </p:nvGrpSpPr>
        <p:grpSpPr>
          <a:xfrm>
            <a:off x="3361318" y="3143961"/>
            <a:ext cx="1196931" cy="573014"/>
            <a:chOff x="680791" y="4343006"/>
            <a:chExt cx="666319" cy="486774"/>
          </a:xfrm>
        </p:grpSpPr>
        <p:sp>
          <p:nvSpPr>
            <p:cNvPr id="25" name="Ellipse 24"/>
            <p:cNvSpPr/>
            <p:nvPr/>
          </p:nvSpPr>
          <p:spPr>
            <a:xfrm>
              <a:off x="729596" y="4343006"/>
              <a:ext cx="530852" cy="486774"/>
            </a:xfrm>
            <a:prstGeom prst="ellipse">
              <a:avLst/>
            </a:prstGeom>
            <a:solidFill>
              <a:srgbClr val="796E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900" dirty="0">
                <a:latin typeface="Neris Black" panose="00000A00000000000000" pitchFamily="50" charset="0"/>
              </a:endParaRPr>
            </a:p>
          </p:txBody>
        </p:sp>
        <p:sp>
          <p:nvSpPr>
            <p:cNvPr id="26" name="ZoneTexte 25"/>
            <p:cNvSpPr txBox="1"/>
            <p:nvPr/>
          </p:nvSpPr>
          <p:spPr>
            <a:xfrm>
              <a:off x="680791" y="4360261"/>
              <a:ext cx="666319" cy="342612"/>
            </a:xfrm>
            <a:prstGeom prst="rect">
              <a:avLst/>
            </a:prstGeom>
            <a:noFill/>
          </p:spPr>
          <p:txBody>
            <a:bodyPr wrap="square" rtlCol="0">
              <a:spAutoFit/>
            </a:bodyPr>
            <a:lstStyle/>
            <a:p>
              <a:pPr algn="ctr"/>
              <a:r>
                <a:rPr lang="fr-FR" sz="3000" dirty="0">
                  <a:solidFill>
                    <a:schemeClr val="bg1"/>
                  </a:solidFill>
                  <a:latin typeface="Neris Black" panose="00000A00000000000000" pitchFamily="50" charset="0"/>
                </a:rPr>
                <a:t>54%</a:t>
              </a:r>
            </a:p>
          </p:txBody>
        </p:sp>
      </p:grpSp>
      <p:sp>
        <p:nvSpPr>
          <p:cNvPr id="27" name="ZoneTexte 26"/>
          <p:cNvSpPr txBox="1"/>
          <p:nvPr/>
        </p:nvSpPr>
        <p:spPr>
          <a:xfrm>
            <a:off x="4274869" y="5816987"/>
            <a:ext cx="4259411" cy="253916"/>
          </a:xfrm>
          <a:prstGeom prst="rect">
            <a:avLst/>
          </a:prstGeom>
          <a:noFill/>
        </p:spPr>
        <p:txBody>
          <a:bodyPr wrap="square" rtlCol="0">
            <a:spAutoFit/>
          </a:bodyPr>
          <a:lstStyle/>
          <a:p>
            <a:r>
              <a:rPr lang="fr-FR" sz="1050" i="1" dirty="0">
                <a:latin typeface="Neris Light" panose="00000400000000000000" pitchFamily="50" charset="0"/>
              </a:rPr>
              <a:t>* Harris Interactive – Février 2018 - % essentiel + très important</a:t>
            </a:r>
          </a:p>
        </p:txBody>
      </p:sp>
      <p:pic>
        <p:nvPicPr>
          <p:cNvPr id="22" name="Image 2">
            <a:extLst>
              <a:ext uri="{FF2B5EF4-FFF2-40B4-BE49-F238E27FC236}">
                <a16:creationId xmlns="" xmlns:a16="http://schemas.microsoft.com/office/drawing/2014/main" id="{AF3C39EA-4FC9-E346-B9A8-D23113CEF89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23" name="Image 22">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4" name="ZoneTexte 3"/>
          <p:cNvSpPr txBox="1"/>
          <p:nvPr/>
        </p:nvSpPr>
        <p:spPr>
          <a:xfrm>
            <a:off x="608859" y="2099855"/>
            <a:ext cx="6096000" cy="646331"/>
          </a:xfrm>
          <a:prstGeom prst="rect">
            <a:avLst/>
          </a:prstGeom>
          <a:noFill/>
        </p:spPr>
        <p:txBody>
          <a:bodyPr wrap="square" rtlCol="0">
            <a:spAutoFit/>
          </a:bodyPr>
          <a:lstStyle/>
          <a:p>
            <a:r>
              <a:rPr lang="fr-FR" dirty="0" smtClean="0">
                <a:latin typeface="Lato" charset="0"/>
                <a:ea typeface="Lato" charset="0"/>
                <a:cs typeface="Lato" charset="0"/>
              </a:rPr>
              <a:t>Un consommateur averti : Les éléments clés pour le choix d’un produit hygiène-beauté</a:t>
            </a:r>
            <a:endParaRPr lang="fr-FR" dirty="0">
              <a:latin typeface="Lato" charset="0"/>
              <a:ea typeface="Lato" charset="0"/>
              <a:cs typeface="Lato" charset="0"/>
            </a:endParaRPr>
          </a:p>
        </p:txBody>
      </p:sp>
      <p:sp>
        <p:nvSpPr>
          <p:cNvPr id="30" name="Titre 1"/>
          <p:cNvSpPr txBox="1">
            <a:spLocks/>
          </p:cNvSpPr>
          <p:nvPr/>
        </p:nvSpPr>
        <p:spPr>
          <a:xfrm>
            <a:off x="104114" y="315410"/>
            <a:ext cx="9039886" cy="857579"/>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endParaRPr lang="fr-FR" sz="3600" b="1" dirty="0">
              <a:latin typeface="Lato Gras" charset="0"/>
              <a:ea typeface="Lato Gras" charset="0"/>
              <a:cs typeface="Lato Gras" charset="0"/>
            </a:endParaRPr>
          </a:p>
        </p:txBody>
      </p:sp>
      <p:sp>
        <p:nvSpPr>
          <p:cNvPr id="31" name="Rectangle 30"/>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28" name="Image 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87868" y="3270837"/>
            <a:ext cx="3178722" cy="2225444"/>
          </a:xfrm>
          <a:prstGeom prst="rect">
            <a:avLst/>
          </a:prstGeom>
        </p:spPr>
      </p:pic>
      <p:pic>
        <p:nvPicPr>
          <p:cNvPr id="29" name="Image 28">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104114" y="2100053"/>
            <a:ext cx="481096" cy="443230"/>
          </a:xfrm>
          <a:prstGeom prst="rect">
            <a:avLst/>
          </a:prstGeom>
        </p:spPr>
      </p:pic>
      <p:pic>
        <p:nvPicPr>
          <p:cNvPr id="33" name="Image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513098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9959" y="2075866"/>
            <a:ext cx="4965515" cy="1689533"/>
          </a:xfrm>
        </p:spPr>
        <p:txBody>
          <a:bodyPr>
            <a:noAutofit/>
          </a:bodyPr>
          <a:lstStyle/>
          <a:p>
            <a:pPr marL="0" indent="0">
              <a:lnSpc>
                <a:spcPct val="150000"/>
              </a:lnSpc>
              <a:buNone/>
            </a:pPr>
            <a:r>
              <a:rPr lang="fr-FR" sz="2000" b="0" dirty="0"/>
              <a:t>Une Bio à plusieurs vitesses avec l’arrivée de la norme ISO 16128 qui trouble les consommateurs</a:t>
            </a:r>
          </a:p>
          <a:p>
            <a:pPr>
              <a:lnSpc>
                <a:spcPct val="150000"/>
              </a:lnSpc>
            </a:pPr>
            <a:endParaRPr lang="fr-FR" sz="2000" dirty="0"/>
          </a:p>
          <a:p>
            <a:pPr marL="0" indent="0">
              <a:buNone/>
            </a:pPr>
            <a:endParaRPr lang="fr-FR" sz="2000" dirty="0"/>
          </a:p>
        </p:txBody>
      </p:sp>
      <p:pic>
        <p:nvPicPr>
          <p:cNvPr id="7"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8" name="Image 7">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1" name="Titre 1"/>
          <p:cNvSpPr txBox="1">
            <a:spLocks/>
          </p:cNvSpPr>
          <p:nvPr/>
        </p:nvSpPr>
        <p:spPr>
          <a:xfrm>
            <a:off x="104114" y="260981"/>
            <a:ext cx="9039886" cy="791541"/>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endParaRPr lang="fr-FR" sz="3600" b="1" dirty="0">
              <a:latin typeface="Lato Gras" charset="0"/>
              <a:ea typeface="Lato Gras" charset="0"/>
              <a:cs typeface="Lato Gras" charset="0"/>
            </a:endParaRPr>
          </a:p>
        </p:txBody>
      </p:sp>
      <p:sp>
        <p:nvSpPr>
          <p:cNvPr id="12" name="Rectangle 11"/>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4" name="Image 13">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104114" y="2100052"/>
            <a:ext cx="481096" cy="490747"/>
          </a:xfrm>
          <a:prstGeom prst="rect">
            <a:avLst/>
          </a:prstGeom>
        </p:spPr>
      </p:pic>
      <p:pic>
        <p:nvPicPr>
          <p:cNvPr id="15" name="Imag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210" y="3574858"/>
            <a:ext cx="3698923" cy="2496461"/>
          </a:xfrm>
          <a:prstGeom prst="rect">
            <a:avLst/>
          </a:prstGeom>
        </p:spPr>
      </p:pic>
      <p:pic>
        <p:nvPicPr>
          <p:cNvPr id="16" name="Imag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0223" y="2166980"/>
            <a:ext cx="2776960" cy="3904339"/>
          </a:xfrm>
          <a:prstGeom prst="rect">
            <a:avLst/>
          </a:prstGeom>
        </p:spPr>
      </p:pic>
      <p:pic>
        <p:nvPicPr>
          <p:cNvPr id="17" name="Imag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49574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6045" y="5753847"/>
            <a:ext cx="3619374" cy="261610"/>
          </a:xfrm>
          <a:prstGeom prst="rect">
            <a:avLst/>
          </a:prstGeom>
        </p:spPr>
        <p:txBody>
          <a:bodyPr wrap="square">
            <a:spAutoFit/>
          </a:bodyPr>
          <a:lstStyle/>
          <a:p>
            <a:pPr>
              <a:defRPr sz="1800" b="1" i="0" u="none" strike="noStrike" kern="1200" baseline="0">
                <a:solidFill>
                  <a:prstClr val="black"/>
                </a:solidFill>
                <a:latin typeface="+mn-lt"/>
                <a:ea typeface="+mn-ea"/>
                <a:cs typeface="+mn-cs"/>
              </a:defRPr>
            </a:pPr>
            <a:r>
              <a:rPr lang="fr-FR" sz="1100" dirty="0">
                <a:solidFill>
                  <a:schemeClr val="tx1">
                    <a:lumMod val="65000"/>
                    <a:lumOff val="35000"/>
                  </a:schemeClr>
                </a:solidFill>
                <a:latin typeface="Neris Light" panose="00000400000000000000" pitchFamily="50" charset="0"/>
              </a:rPr>
              <a:t>Source : CCM Benchmark Institut – Juillet 2016</a:t>
            </a:r>
          </a:p>
        </p:txBody>
      </p:sp>
      <p:pic>
        <p:nvPicPr>
          <p:cNvPr id="9" name="Image 2">
            <a:extLst>
              <a:ext uri="{FF2B5EF4-FFF2-40B4-BE49-F238E27FC236}">
                <a16:creationId xmlns="" xmlns:a16="http://schemas.microsoft.com/office/drawing/2014/main" id="{AF3C39EA-4FC9-E346-B9A8-D23113CEF89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2" name="Image 11">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5" name="ZoneTexte 4"/>
          <p:cNvSpPr txBox="1"/>
          <p:nvPr/>
        </p:nvSpPr>
        <p:spPr>
          <a:xfrm>
            <a:off x="759798" y="2261283"/>
            <a:ext cx="3241963" cy="646331"/>
          </a:xfrm>
          <a:prstGeom prst="rect">
            <a:avLst/>
          </a:prstGeom>
          <a:noFill/>
        </p:spPr>
        <p:txBody>
          <a:bodyPr wrap="square" rtlCol="0">
            <a:spAutoFit/>
          </a:bodyPr>
          <a:lstStyle/>
          <a:p>
            <a:r>
              <a:rPr lang="fr-FR" dirty="0" smtClean="0">
                <a:latin typeface="Lato" charset="0"/>
                <a:ea typeface="Lato" charset="0"/>
                <a:cs typeface="Lato" charset="0"/>
              </a:rPr>
              <a:t>Un développement du web et la vente en réunion</a:t>
            </a:r>
            <a:endParaRPr lang="fr-FR" dirty="0">
              <a:latin typeface="Lato" charset="0"/>
              <a:ea typeface="Lato" charset="0"/>
              <a:cs typeface="Lato" charset="0"/>
            </a:endParaRPr>
          </a:p>
        </p:txBody>
      </p:sp>
      <p:sp>
        <p:nvSpPr>
          <p:cNvPr id="14" name="Titre 1"/>
          <p:cNvSpPr txBox="1">
            <a:spLocks/>
          </p:cNvSpPr>
          <p:nvPr/>
        </p:nvSpPr>
        <p:spPr>
          <a:xfrm>
            <a:off x="104114" y="212251"/>
            <a:ext cx="9039886" cy="791541"/>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endParaRPr lang="fr-FR" sz="3600" b="1" dirty="0">
              <a:latin typeface="Lato Gras" charset="0"/>
              <a:ea typeface="Lato Gras" charset="0"/>
              <a:cs typeface="Lato Gras" charset="0"/>
            </a:endParaRPr>
          </a:p>
        </p:txBody>
      </p:sp>
      <p:sp>
        <p:nvSpPr>
          <p:cNvPr id="15" name="Rectangle 14"/>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7" name="Image 16">
            <a:extLst>
              <a:ext uri="{FF2B5EF4-FFF2-40B4-BE49-F238E27FC236}">
                <a16:creationId xmlns="" xmlns:a16="http://schemas.microsoft.com/office/drawing/2014/main" id="{E9EC5861-F969-CB4B-9957-ED92EF9BA7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
          <a:stretch/>
        </p:blipFill>
        <p:spPr>
          <a:xfrm>
            <a:off x="181160" y="2271352"/>
            <a:ext cx="481096" cy="490747"/>
          </a:xfrm>
          <a:prstGeom prst="rect">
            <a:avLst/>
          </a:prstGeom>
        </p:spPr>
      </p:pic>
      <p:pic>
        <p:nvPicPr>
          <p:cNvPr id="18" name="Imag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9" name="Espace réservé pour une image  4" descr="juillet | 2016 | Blog CCM Benchmark Institut"/>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46045" y="3119733"/>
            <a:ext cx="3966654" cy="2548810"/>
          </a:xfrm>
          <a:prstGeom prst="rect">
            <a:avLst/>
          </a:prstGeom>
        </p:spPr>
      </p:pic>
      <p:pic>
        <p:nvPicPr>
          <p:cNvPr id="20" name="Imag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36533" y="2257753"/>
            <a:ext cx="4550918" cy="1518183"/>
          </a:xfrm>
          <a:prstGeom prst="rect">
            <a:avLst/>
          </a:prstGeom>
        </p:spPr>
      </p:pic>
      <p:pic>
        <p:nvPicPr>
          <p:cNvPr id="21" name="Imag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8988" y="4058489"/>
            <a:ext cx="4798463" cy="1877837"/>
          </a:xfrm>
          <a:prstGeom prst="rect">
            <a:avLst/>
          </a:prstGeom>
        </p:spPr>
      </p:pic>
    </p:spTree>
    <p:extLst>
      <p:ext uri="{BB962C8B-B14F-4D97-AF65-F5344CB8AC3E}">
        <p14:creationId xmlns:p14="http://schemas.microsoft.com/office/powerpoint/2010/main" val="1546477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26</a:t>
            </a:fld>
            <a:endParaRPr lang="fr-FR" dirty="0"/>
          </a:p>
        </p:txBody>
      </p:sp>
      <p:sp>
        <p:nvSpPr>
          <p:cNvPr id="9" name="ZoneTexte 8"/>
          <p:cNvSpPr txBox="1"/>
          <p:nvPr/>
        </p:nvSpPr>
        <p:spPr>
          <a:xfrm>
            <a:off x="274112" y="3309920"/>
            <a:ext cx="4084988" cy="2308324"/>
          </a:xfrm>
          <a:prstGeom prst="rect">
            <a:avLst/>
          </a:prstGeom>
          <a:noFill/>
        </p:spPr>
        <p:txBody>
          <a:bodyPr wrap="square" rtlCol="0">
            <a:spAutoFit/>
          </a:bodyPr>
          <a:lstStyle/>
          <a:p>
            <a:pPr marL="285750" indent="-285750">
              <a:lnSpc>
                <a:spcPct val="150000"/>
              </a:lnSpc>
              <a:buFontTx/>
              <a:buChar char="-"/>
            </a:pPr>
            <a:r>
              <a:rPr lang="fr-FR" b="1" dirty="0">
                <a:latin typeface="Lato" charset="0"/>
                <a:ea typeface="Lato" charset="0"/>
                <a:cs typeface="Lato" charset="0"/>
              </a:rPr>
              <a:t>Le consommateur est prêt à payer plus cher pour des produits naturels et bio : </a:t>
            </a:r>
            <a:r>
              <a:rPr lang="fr-FR" dirty="0">
                <a:latin typeface="Lato" charset="0"/>
                <a:ea typeface="Lato" charset="0"/>
                <a:cs typeface="Lato" charset="0"/>
              </a:rPr>
              <a:t>54% en Hygiène Beauté</a:t>
            </a:r>
          </a:p>
          <a:p>
            <a:pPr>
              <a:lnSpc>
                <a:spcPct val="150000"/>
              </a:lnSpc>
            </a:pPr>
            <a:r>
              <a:rPr lang="fr-FR" sz="1200" i="1" dirty="0">
                <a:latin typeface="Lato" charset="0"/>
                <a:ea typeface="Lato" charset="0"/>
                <a:cs typeface="Lato" charset="0"/>
              </a:rPr>
              <a:t>Source : Harris interactive, février 2018</a:t>
            </a:r>
          </a:p>
          <a:p>
            <a:endParaRPr lang="fr-FR" dirty="0">
              <a:latin typeface="Lato" charset="0"/>
              <a:ea typeface="Lato" charset="0"/>
              <a:cs typeface="Lato" charset="0"/>
            </a:endParaRPr>
          </a:p>
        </p:txBody>
      </p:sp>
      <p:pic>
        <p:nvPicPr>
          <p:cNvPr id="7" name="Image 6">
            <a:extLst>
              <a:ext uri="{FF2B5EF4-FFF2-40B4-BE49-F238E27FC236}">
                <a16:creationId xmlns="" xmlns:a16="http://schemas.microsoft.com/office/drawing/2014/main" id="{67ADA736-B807-8842-B604-6C1F88103A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3" name="ZoneTexte 2"/>
          <p:cNvSpPr txBox="1"/>
          <p:nvPr/>
        </p:nvSpPr>
        <p:spPr>
          <a:xfrm>
            <a:off x="707245" y="2431031"/>
            <a:ext cx="7758545" cy="369332"/>
          </a:xfrm>
          <a:prstGeom prst="rect">
            <a:avLst/>
          </a:prstGeom>
          <a:noFill/>
        </p:spPr>
        <p:txBody>
          <a:bodyPr wrap="square" rtlCol="0">
            <a:spAutoFit/>
          </a:bodyPr>
          <a:lstStyle/>
          <a:p>
            <a:r>
              <a:rPr lang="fr-FR" dirty="0" smtClean="0">
                <a:latin typeface="Lato" charset="0"/>
                <a:ea typeface="Lato" charset="0"/>
                <a:cs typeface="Lato" charset="0"/>
              </a:rPr>
              <a:t>Une contrainte sur les revenus qui n’a pas d’impact sur la consommation</a:t>
            </a:r>
            <a:endParaRPr lang="fr-FR" dirty="0">
              <a:latin typeface="Lato" charset="0"/>
              <a:ea typeface="Lato" charset="0"/>
              <a:cs typeface="Lato" charset="0"/>
            </a:endParaRPr>
          </a:p>
        </p:txBody>
      </p:sp>
      <p:sp>
        <p:nvSpPr>
          <p:cNvPr id="10" name="Titre 1"/>
          <p:cNvSpPr txBox="1">
            <a:spLocks/>
          </p:cNvSpPr>
          <p:nvPr/>
        </p:nvSpPr>
        <p:spPr>
          <a:xfrm>
            <a:off x="104114" y="255754"/>
            <a:ext cx="9039886" cy="847349"/>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endParaRPr lang="fr-FR" sz="3600" b="1" dirty="0">
              <a:latin typeface="Lato Gras" charset="0"/>
              <a:ea typeface="Lato Gras" charset="0"/>
              <a:cs typeface="Lato Gras" charset="0"/>
            </a:endParaRPr>
          </a:p>
        </p:txBody>
      </p:sp>
      <p:sp>
        <p:nvSpPr>
          <p:cNvPr id="12" name="Rectangle 11"/>
          <p:cNvSpPr/>
          <p:nvPr/>
        </p:nvSpPr>
        <p:spPr>
          <a:xfrm>
            <a:off x="848338" y="1481412"/>
            <a:ext cx="7551437" cy="584775"/>
          </a:xfrm>
          <a:prstGeom prst="rect">
            <a:avLst/>
          </a:prstGeom>
        </p:spPr>
        <p:txBody>
          <a:bodyPr wrap="square">
            <a:spAutoFit/>
          </a:bodyPr>
          <a:lstStyle/>
          <a:p>
            <a:pPr algn="ctr"/>
            <a:r>
              <a:rPr lang="fr-FR" sz="3200" b="1">
                <a:solidFill>
                  <a:srgbClr val="7030A0"/>
                </a:solidFill>
                <a:latin typeface="DINPro-Medium" charset="0"/>
              </a:rPr>
              <a:t>Les tendances qui </a:t>
            </a:r>
            <a:r>
              <a:rPr lang="fr-FR" sz="3200" b="1" smtClean="0">
                <a:solidFill>
                  <a:srgbClr val="7030A0"/>
                </a:solidFill>
                <a:latin typeface="DINPro-Medium" charset="0"/>
              </a:rPr>
              <a:t>ne se confirment pas</a:t>
            </a:r>
            <a:endParaRPr lang="fr-FR" sz="3200" dirty="0"/>
          </a:p>
        </p:txBody>
      </p:sp>
      <p:pic>
        <p:nvPicPr>
          <p:cNvPr id="11" name="Image 10">
            <a:extLst>
              <a:ext uri="{FF2B5EF4-FFF2-40B4-BE49-F238E27FC236}">
                <a16:creationId xmlns="" xmlns:a16="http://schemas.microsoft.com/office/drawing/2014/main" id="{F7FF0765-03FD-8B4E-AA6F-23463143AF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090" y="2414177"/>
            <a:ext cx="401996" cy="403040"/>
          </a:xfrm>
          <a:prstGeom prst="rect">
            <a:avLst/>
          </a:prstGeom>
        </p:spPr>
      </p:pic>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6517" y="2938929"/>
            <a:ext cx="4084793" cy="3050306"/>
          </a:xfrm>
          <a:prstGeom prst="rect">
            <a:avLst/>
          </a:prstGeom>
        </p:spPr>
      </p:pic>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1100176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27</a:t>
            </a:fld>
            <a:endParaRPr lang="fr-FR" dirty="0"/>
          </a:p>
        </p:txBody>
      </p:sp>
      <p:sp>
        <p:nvSpPr>
          <p:cNvPr id="8" name="ZoneTexte 7"/>
          <p:cNvSpPr txBox="1"/>
          <p:nvPr/>
        </p:nvSpPr>
        <p:spPr>
          <a:xfrm>
            <a:off x="23230" y="5266894"/>
            <a:ext cx="1325296" cy="415498"/>
          </a:xfrm>
          <a:prstGeom prst="rect">
            <a:avLst/>
          </a:prstGeom>
          <a:noFill/>
        </p:spPr>
        <p:txBody>
          <a:bodyPr wrap="square" rtlCol="0">
            <a:spAutoFit/>
          </a:bodyPr>
          <a:lstStyle/>
          <a:p>
            <a:r>
              <a:rPr lang="fr-FR" sz="1050" i="1" dirty="0">
                <a:latin typeface="Neris Light" panose="00000400000000000000" pitchFamily="50" charset="0"/>
              </a:rPr>
              <a:t>* Harris Interactive – Février 2018 </a:t>
            </a:r>
          </a:p>
        </p:txBody>
      </p:sp>
      <p:pic>
        <p:nvPicPr>
          <p:cNvPr id="9" name="Image 8">
            <a:extLst>
              <a:ext uri="{FF2B5EF4-FFF2-40B4-BE49-F238E27FC236}">
                <a16:creationId xmlns="" xmlns:a16="http://schemas.microsoft.com/office/drawing/2014/main" id="{67ADA736-B807-8842-B604-6C1F88103A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2" name="ZoneTexte 1"/>
          <p:cNvSpPr txBox="1"/>
          <p:nvPr/>
        </p:nvSpPr>
        <p:spPr>
          <a:xfrm>
            <a:off x="832743" y="2325546"/>
            <a:ext cx="4657892" cy="369332"/>
          </a:xfrm>
          <a:prstGeom prst="rect">
            <a:avLst/>
          </a:prstGeom>
          <a:noFill/>
        </p:spPr>
        <p:txBody>
          <a:bodyPr wrap="square" rtlCol="0">
            <a:spAutoFit/>
          </a:bodyPr>
          <a:lstStyle/>
          <a:p>
            <a:r>
              <a:rPr lang="fr-FR" dirty="0" smtClean="0">
                <a:latin typeface="Lato" charset="0"/>
                <a:ea typeface="Lato" charset="0"/>
                <a:cs typeface="Lato" charset="0"/>
              </a:rPr>
              <a:t>Une confiance maintenue dans les labels</a:t>
            </a:r>
            <a:endParaRPr lang="fr-FR" dirty="0">
              <a:latin typeface="Lato" charset="0"/>
              <a:ea typeface="Lato" charset="0"/>
              <a:cs typeface="Lato" charset="0"/>
            </a:endParaRPr>
          </a:p>
        </p:txBody>
      </p:sp>
      <p:sp>
        <p:nvSpPr>
          <p:cNvPr id="11" name="Titre 1"/>
          <p:cNvSpPr txBox="1">
            <a:spLocks/>
          </p:cNvSpPr>
          <p:nvPr/>
        </p:nvSpPr>
        <p:spPr>
          <a:xfrm>
            <a:off x="104114" y="301455"/>
            <a:ext cx="9039886" cy="801909"/>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endParaRPr lang="fr-FR" sz="3600" b="1" dirty="0">
              <a:latin typeface="Lato Gras" charset="0"/>
              <a:ea typeface="Lato Gras" charset="0"/>
              <a:cs typeface="Lato Gras" charset="0"/>
            </a:endParaRPr>
          </a:p>
        </p:txBody>
      </p:sp>
      <p:sp>
        <p:nvSpPr>
          <p:cNvPr id="12" name="Rectangle 11"/>
          <p:cNvSpPr/>
          <p:nvPr/>
        </p:nvSpPr>
        <p:spPr>
          <a:xfrm>
            <a:off x="977677" y="1365550"/>
            <a:ext cx="7454455" cy="584775"/>
          </a:xfrm>
          <a:prstGeom prst="rect">
            <a:avLst/>
          </a:prstGeom>
        </p:spPr>
        <p:txBody>
          <a:bodyPr wrap="square">
            <a:spAutoFit/>
          </a:bodyPr>
          <a:lstStyle/>
          <a:p>
            <a:pPr algn="ctr"/>
            <a:r>
              <a:rPr lang="fr-FR" sz="3200" b="1" dirty="0">
                <a:solidFill>
                  <a:srgbClr val="7030A0"/>
                </a:solidFill>
                <a:latin typeface="DINPro-Medium" charset="0"/>
              </a:rPr>
              <a:t>Les tendances </a:t>
            </a:r>
            <a:r>
              <a:rPr lang="fr-FR" sz="3200" b="1">
                <a:solidFill>
                  <a:srgbClr val="7030A0"/>
                </a:solidFill>
                <a:latin typeface="DINPro-Medium" charset="0"/>
              </a:rPr>
              <a:t>qui </a:t>
            </a:r>
            <a:r>
              <a:rPr lang="fr-FR" sz="3200" b="1" smtClean="0">
                <a:solidFill>
                  <a:srgbClr val="7030A0"/>
                </a:solidFill>
                <a:latin typeface="DINPro-Medium" charset="0"/>
              </a:rPr>
              <a:t>ne se confirment pas</a:t>
            </a:r>
            <a:endParaRPr lang="fr-FR" sz="3200" dirty="0"/>
          </a:p>
        </p:txBody>
      </p:sp>
      <p:pic>
        <p:nvPicPr>
          <p:cNvPr id="14" name="Image 13"/>
          <p:cNvPicPr>
            <a:picLocks noChangeAspect="1"/>
          </p:cNvPicPr>
          <p:nvPr/>
        </p:nvPicPr>
        <p:blipFill>
          <a:blip r:embed="rId3"/>
          <a:stretch>
            <a:fillRect/>
          </a:stretch>
        </p:blipFill>
        <p:spPr>
          <a:xfrm>
            <a:off x="1348526" y="2831543"/>
            <a:ext cx="7723386" cy="3231589"/>
          </a:xfrm>
          <a:prstGeom prst="rect">
            <a:avLst/>
          </a:prstGeom>
        </p:spPr>
      </p:pic>
      <p:pic>
        <p:nvPicPr>
          <p:cNvPr id="15" name="Image 14">
            <a:extLst>
              <a:ext uri="{FF2B5EF4-FFF2-40B4-BE49-F238E27FC236}">
                <a16:creationId xmlns="" xmlns:a16="http://schemas.microsoft.com/office/drawing/2014/main" id="{F7FF0765-03FD-8B4E-AA6F-23463143AF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3882" y="2325546"/>
            <a:ext cx="401996" cy="403040"/>
          </a:xfrm>
          <a:prstGeom prst="rect">
            <a:avLst/>
          </a:prstGeom>
        </p:spPr>
      </p:pic>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699259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28</a:t>
            </a:fld>
            <a:endParaRPr lang="fr-FR" dirty="0"/>
          </a:p>
        </p:txBody>
      </p:sp>
      <p:sp>
        <p:nvSpPr>
          <p:cNvPr id="7" name="Ellipse 6"/>
          <p:cNvSpPr/>
          <p:nvPr/>
        </p:nvSpPr>
        <p:spPr>
          <a:xfrm>
            <a:off x="4237130" y="2314385"/>
            <a:ext cx="3833991" cy="3566337"/>
          </a:xfrm>
          <a:prstGeom prst="ellipse">
            <a:avLst/>
          </a:prstGeom>
          <a:noFill/>
          <a:ln w="66675">
            <a:solidFill>
              <a:srgbClr val="7030A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chemeClr val="tx1"/>
                </a:solidFill>
                <a:latin typeface="Neris Black" panose="00000A00000000000000" pitchFamily="50" charset="0"/>
              </a:rPr>
              <a:t>2/3 des adhérents de </a:t>
            </a:r>
            <a:r>
              <a:rPr lang="fr-FR" sz="3200" dirty="0" err="1">
                <a:solidFill>
                  <a:schemeClr val="tx1"/>
                </a:solidFill>
                <a:latin typeface="Neris Black" panose="00000A00000000000000" pitchFamily="50" charset="0"/>
              </a:rPr>
              <a:t>Cosmébio</a:t>
            </a:r>
            <a:r>
              <a:rPr lang="fr-FR" sz="3200" dirty="0">
                <a:solidFill>
                  <a:schemeClr val="tx1"/>
                </a:solidFill>
                <a:latin typeface="Neris Black" panose="00000A00000000000000" pitchFamily="50" charset="0"/>
              </a:rPr>
              <a:t> ont un CA &lt; 500 k€</a:t>
            </a:r>
          </a:p>
        </p:txBody>
      </p:sp>
      <p:pic>
        <p:nvPicPr>
          <p:cNvPr id="8" name="Image 7">
            <a:extLst>
              <a:ext uri="{FF2B5EF4-FFF2-40B4-BE49-F238E27FC236}">
                <a16:creationId xmlns="" xmlns:a16="http://schemas.microsoft.com/office/drawing/2014/main" id="{67ADA736-B807-8842-B604-6C1F88103A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2" name="ZoneTexte 1"/>
          <p:cNvSpPr txBox="1"/>
          <p:nvPr/>
        </p:nvSpPr>
        <p:spPr>
          <a:xfrm>
            <a:off x="756950" y="3343579"/>
            <a:ext cx="3108469" cy="646331"/>
          </a:xfrm>
          <a:prstGeom prst="rect">
            <a:avLst/>
          </a:prstGeom>
          <a:noFill/>
        </p:spPr>
        <p:txBody>
          <a:bodyPr wrap="square" rtlCol="0">
            <a:spAutoFit/>
          </a:bodyPr>
          <a:lstStyle/>
          <a:p>
            <a:r>
              <a:rPr lang="fr-FR" dirty="0" smtClean="0">
                <a:latin typeface="Lato" charset="0"/>
                <a:ea typeface="Lato" charset="0"/>
                <a:cs typeface="Lato" charset="0"/>
              </a:rPr>
              <a:t>Une faible concentration des acteurs</a:t>
            </a:r>
            <a:endParaRPr lang="fr-FR" dirty="0">
              <a:latin typeface="Lato" charset="0"/>
              <a:ea typeface="Lato" charset="0"/>
              <a:cs typeface="Lato" charset="0"/>
            </a:endParaRPr>
          </a:p>
        </p:txBody>
      </p:sp>
      <p:sp>
        <p:nvSpPr>
          <p:cNvPr id="10" name="Titre 1"/>
          <p:cNvSpPr txBox="1">
            <a:spLocks/>
          </p:cNvSpPr>
          <p:nvPr/>
        </p:nvSpPr>
        <p:spPr>
          <a:xfrm>
            <a:off x="104114" y="288466"/>
            <a:ext cx="9039886" cy="694559"/>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endParaRPr lang="fr-FR" sz="3600" b="1" dirty="0">
              <a:latin typeface="Lato Gras" charset="0"/>
              <a:ea typeface="Lato Gras" charset="0"/>
              <a:cs typeface="Lato Gras" charset="0"/>
            </a:endParaRPr>
          </a:p>
        </p:txBody>
      </p:sp>
      <p:sp>
        <p:nvSpPr>
          <p:cNvPr id="11" name="Rectangle 10"/>
          <p:cNvSpPr/>
          <p:nvPr/>
        </p:nvSpPr>
        <p:spPr>
          <a:xfrm>
            <a:off x="751357" y="1322597"/>
            <a:ext cx="7745400" cy="584775"/>
          </a:xfrm>
          <a:prstGeom prst="rect">
            <a:avLst/>
          </a:prstGeom>
        </p:spPr>
        <p:txBody>
          <a:bodyPr wrap="square">
            <a:spAutoFit/>
          </a:bodyPr>
          <a:lstStyle/>
          <a:p>
            <a:pPr algn="ctr"/>
            <a:r>
              <a:rPr lang="fr-FR" sz="3200" b="1">
                <a:solidFill>
                  <a:srgbClr val="7030A0"/>
                </a:solidFill>
                <a:latin typeface="DINPro-Medium" charset="0"/>
              </a:rPr>
              <a:t>Les tendances qui </a:t>
            </a:r>
            <a:r>
              <a:rPr lang="fr-FR" sz="3200" b="1" smtClean="0">
                <a:solidFill>
                  <a:srgbClr val="7030A0"/>
                </a:solidFill>
                <a:latin typeface="DINPro-Medium" charset="0"/>
              </a:rPr>
              <a:t>ne se confirment pas</a:t>
            </a:r>
            <a:endParaRPr lang="fr-FR" sz="3200" dirty="0"/>
          </a:p>
        </p:txBody>
      </p:sp>
      <p:pic>
        <p:nvPicPr>
          <p:cNvPr id="13" name="Image 12">
            <a:extLst>
              <a:ext uri="{FF2B5EF4-FFF2-40B4-BE49-F238E27FC236}">
                <a16:creationId xmlns="" xmlns:a16="http://schemas.microsoft.com/office/drawing/2014/main" id="{F7FF0765-03FD-8B4E-AA6F-23463143AF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241" y="3343579"/>
            <a:ext cx="401996" cy="403040"/>
          </a:xfrm>
          <a:prstGeom prst="rect">
            <a:avLst/>
          </a:prstGeom>
        </p:spPr>
      </p:pic>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642614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29</a:t>
            </a:fld>
            <a:endParaRPr lang="fr-FR" dirty="0"/>
          </a:p>
        </p:txBody>
      </p:sp>
      <p:sp>
        <p:nvSpPr>
          <p:cNvPr id="5" name="Rectangle 4"/>
          <p:cNvSpPr/>
          <p:nvPr/>
        </p:nvSpPr>
        <p:spPr>
          <a:xfrm>
            <a:off x="1005840" y="1488496"/>
            <a:ext cx="7960519" cy="2862322"/>
          </a:xfrm>
          <a:prstGeom prst="rect">
            <a:avLst/>
          </a:prstGeom>
        </p:spPr>
        <p:txBody>
          <a:bodyPr wrap="square">
            <a:spAutoFit/>
          </a:bodyPr>
          <a:lstStyle/>
          <a:p>
            <a:pPr>
              <a:lnSpc>
                <a:spcPct val="150000"/>
              </a:lnSpc>
            </a:pPr>
            <a:r>
              <a:rPr lang="fr-FR" sz="2400" b="1" dirty="0">
                <a:latin typeface="Lato Gras" charset="0"/>
                <a:ea typeface="Lato Gras" charset="0"/>
                <a:cs typeface="Lato Gras" charset="0"/>
              </a:rPr>
              <a:t>Contraintes sur le pouvoir d’achat</a:t>
            </a:r>
          </a:p>
          <a:p>
            <a:pPr>
              <a:lnSpc>
                <a:spcPct val="150000"/>
              </a:lnSpc>
            </a:pPr>
            <a:r>
              <a:rPr lang="fr-FR" sz="2400" b="1" dirty="0">
                <a:latin typeface="Lato Gras" charset="0"/>
                <a:ea typeface="Lato Gras" charset="0"/>
                <a:cs typeface="Lato Gras" charset="0"/>
              </a:rPr>
              <a:t>Peu de concentration entre les opérateurs</a:t>
            </a:r>
          </a:p>
          <a:p>
            <a:pPr>
              <a:lnSpc>
                <a:spcPct val="150000"/>
              </a:lnSpc>
            </a:pPr>
            <a:r>
              <a:rPr lang="fr-FR" sz="2400" b="1" dirty="0">
                <a:latin typeface="Lato Gras" charset="0"/>
                <a:ea typeface="Lato Gras" charset="0"/>
                <a:cs typeface="Lato Gras" charset="0"/>
              </a:rPr>
              <a:t>Développement de nouveaux modes de distribution</a:t>
            </a:r>
          </a:p>
          <a:p>
            <a:pPr>
              <a:lnSpc>
                <a:spcPct val="150000"/>
              </a:lnSpc>
            </a:pPr>
            <a:r>
              <a:rPr lang="fr-FR" sz="2400" b="1" dirty="0">
                <a:latin typeface="Lato Gras" charset="0"/>
                <a:ea typeface="Lato Gras" charset="0"/>
                <a:cs typeface="Lato Gras" charset="0"/>
              </a:rPr>
              <a:t>Crises sanitaires environnementales</a:t>
            </a:r>
            <a:endParaRPr lang="fr-FR" sz="2400" dirty="0"/>
          </a:p>
          <a:p>
            <a:pPr>
              <a:lnSpc>
                <a:spcPct val="150000"/>
              </a:lnSpc>
            </a:pPr>
            <a:r>
              <a:rPr lang="fr-FR" sz="2400" b="1" dirty="0">
                <a:latin typeface="Lato Gras" charset="0"/>
                <a:ea typeface="Lato Gras" charset="0"/>
                <a:cs typeface="Lato Gras" charset="0"/>
              </a:rPr>
              <a:t>Développement de la Norme ISO 16128 </a:t>
            </a:r>
          </a:p>
        </p:txBody>
      </p:sp>
      <p:pic>
        <p:nvPicPr>
          <p:cNvPr id="9" name="Image 8">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92365" y="3842903"/>
            <a:ext cx="481096" cy="443230"/>
          </a:xfrm>
          <a:prstGeom prst="rect">
            <a:avLst/>
          </a:prstGeom>
        </p:spPr>
      </p:pic>
      <p:pic>
        <p:nvPicPr>
          <p:cNvPr id="13" name="Image 12">
            <a:extLst>
              <a:ext uri="{FF2B5EF4-FFF2-40B4-BE49-F238E27FC236}">
                <a16:creationId xmlns="" xmlns:a16="http://schemas.microsoft.com/office/drawing/2014/main" id="{443D101E-1DAF-BE48-B98D-A0C6087CE5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
          <a:stretch/>
        </p:blipFill>
        <p:spPr>
          <a:xfrm>
            <a:off x="8255832" y="4628003"/>
            <a:ext cx="374009" cy="344572"/>
          </a:xfrm>
          <a:prstGeom prst="rect">
            <a:avLst/>
          </a:prstGeom>
        </p:spPr>
      </p:pic>
      <p:sp>
        <p:nvSpPr>
          <p:cNvPr id="14" name="Espace réservé du contenu 2">
            <a:extLst>
              <a:ext uri="{FF2B5EF4-FFF2-40B4-BE49-F238E27FC236}">
                <a16:creationId xmlns="" xmlns:a16="http://schemas.microsoft.com/office/drawing/2014/main" id="{74960774-77DE-8B49-B748-8CC35B59E351}"/>
              </a:ext>
            </a:extLst>
          </p:cNvPr>
          <p:cNvSpPr txBox="1">
            <a:spLocks/>
          </p:cNvSpPr>
          <p:nvPr/>
        </p:nvSpPr>
        <p:spPr>
          <a:xfrm>
            <a:off x="5621728" y="4518187"/>
            <a:ext cx="2546270" cy="1457325"/>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b="1" i="0" kern="1200">
                <a:solidFill>
                  <a:schemeClr val="tx1"/>
                </a:solidFill>
                <a:latin typeface="Lato Gras" charset="0"/>
                <a:ea typeface="+mn-ea"/>
                <a:cs typeface="+mn-cs"/>
              </a:defRPr>
            </a:lvl1pPr>
            <a:lvl2pPr marL="742950" indent="-285750" algn="l" defTabSz="457200" rtl="0" fontAlgn="base">
              <a:spcBef>
                <a:spcPct val="20000"/>
              </a:spcBef>
              <a:spcAft>
                <a:spcPct val="0"/>
              </a:spcAft>
              <a:buFont typeface="Arial" charset="0"/>
              <a:buChar char="–"/>
              <a:defRPr sz="2800" b="1" i="0" kern="1200">
                <a:solidFill>
                  <a:schemeClr val="tx1"/>
                </a:solidFill>
                <a:latin typeface="Lato Gras" charset="0"/>
                <a:ea typeface="+mn-ea"/>
                <a:cs typeface="+mn-cs"/>
              </a:defRPr>
            </a:lvl2pPr>
            <a:lvl3pPr marL="1143000" indent="-228600" algn="l" defTabSz="457200" rtl="0" fontAlgn="base">
              <a:spcBef>
                <a:spcPct val="20000"/>
              </a:spcBef>
              <a:spcAft>
                <a:spcPct val="0"/>
              </a:spcAft>
              <a:buFont typeface="Arial" charset="0"/>
              <a:buChar char="•"/>
              <a:defRPr sz="2400" b="1" i="0" kern="1200">
                <a:solidFill>
                  <a:schemeClr val="tx1"/>
                </a:solidFill>
                <a:latin typeface="Lato Gras" charset="0"/>
                <a:ea typeface="+mn-ea"/>
                <a:cs typeface="+mn-cs"/>
              </a:defRPr>
            </a:lvl3pPr>
            <a:lvl4pPr marL="16002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4pPr>
            <a:lvl5pPr marL="20574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60000"/>
              </a:lnSpc>
              <a:spcBef>
                <a:spcPts val="0"/>
              </a:spcBef>
              <a:buNone/>
            </a:pPr>
            <a:r>
              <a:rPr lang="fr-FR" sz="1600" dirty="0">
                <a:ea typeface="Lato Gras" charset="0"/>
                <a:cs typeface="Lato Gras" charset="0"/>
              </a:rPr>
              <a:t>Tendance confirmée</a:t>
            </a:r>
          </a:p>
          <a:p>
            <a:pPr marL="0" indent="0" algn="r">
              <a:lnSpc>
                <a:spcPct val="160000"/>
              </a:lnSpc>
              <a:spcBef>
                <a:spcPts val="0"/>
              </a:spcBef>
              <a:buNone/>
            </a:pPr>
            <a:r>
              <a:rPr lang="fr-FR" sz="1600" dirty="0">
                <a:ea typeface="Lato Gras" charset="0"/>
                <a:cs typeface="Lato Gras" charset="0"/>
              </a:rPr>
              <a:t>Tendance non-confirmée</a:t>
            </a:r>
          </a:p>
          <a:p>
            <a:pPr marL="0" indent="0" algn="r">
              <a:lnSpc>
                <a:spcPct val="160000"/>
              </a:lnSpc>
              <a:spcBef>
                <a:spcPts val="0"/>
              </a:spcBef>
              <a:buNone/>
            </a:pPr>
            <a:r>
              <a:rPr lang="fr-FR" sz="1600" dirty="0">
                <a:ea typeface="Lato Gras" charset="0"/>
                <a:cs typeface="Lato Gras" charset="0"/>
              </a:rPr>
              <a:t>Tendance émergente</a:t>
            </a:r>
          </a:p>
          <a:p>
            <a:pPr marL="0" indent="0" algn="r">
              <a:lnSpc>
                <a:spcPct val="160000"/>
              </a:lnSpc>
              <a:spcBef>
                <a:spcPts val="0"/>
              </a:spcBef>
              <a:buNone/>
            </a:pPr>
            <a:endParaRPr lang="fr-FR" sz="1600" dirty="0">
              <a:ea typeface="Lato Gras" charset="0"/>
              <a:cs typeface="Lato Gras" charset="0"/>
            </a:endParaRPr>
          </a:p>
        </p:txBody>
      </p:sp>
      <p:pic>
        <p:nvPicPr>
          <p:cNvPr id="15" name="Image 14">
            <a:extLst>
              <a:ext uri="{FF2B5EF4-FFF2-40B4-BE49-F238E27FC236}">
                <a16:creationId xmlns="" xmlns:a16="http://schemas.microsoft.com/office/drawing/2014/main" id="{13C9F3BE-BBF0-BD43-B66D-A48F4C2B0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1940" y="5319408"/>
            <a:ext cx="609403" cy="406268"/>
          </a:xfrm>
          <a:prstGeom prst="rect">
            <a:avLst/>
          </a:prstGeom>
        </p:spPr>
      </p:pic>
      <p:pic>
        <p:nvPicPr>
          <p:cNvPr id="16" name="Image 15">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04602" y="5076570"/>
            <a:ext cx="276467" cy="277185"/>
          </a:xfrm>
          <a:prstGeom prst="rect">
            <a:avLst/>
          </a:prstGeom>
        </p:spPr>
      </p:pic>
      <p:pic>
        <p:nvPicPr>
          <p:cNvPr id="22" name="Image 21">
            <a:extLst>
              <a:ext uri="{FF2B5EF4-FFF2-40B4-BE49-F238E27FC236}">
                <a16:creationId xmlns="" xmlns:a16="http://schemas.microsoft.com/office/drawing/2014/main" id="{F7FF0765-03FD-8B4E-AA6F-23463143AF0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1019" y="2108181"/>
            <a:ext cx="389122" cy="390133"/>
          </a:xfrm>
          <a:prstGeom prst="rect">
            <a:avLst/>
          </a:prstGeom>
        </p:spPr>
      </p:pic>
      <p:pic>
        <p:nvPicPr>
          <p:cNvPr id="23" name="Image 22">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96466" y="2674228"/>
            <a:ext cx="481096" cy="443230"/>
          </a:xfrm>
          <a:prstGeom prst="rect">
            <a:avLst/>
          </a:prstGeom>
        </p:spPr>
      </p:pic>
      <p:pic>
        <p:nvPicPr>
          <p:cNvPr id="24" name="Image 23">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90559" y="3257095"/>
            <a:ext cx="481096" cy="443230"/>
          </a:xfrm>
          <a:prstGeom prst="rect">
            <a:avLst/>
          </a:prstGeom>
        </p:spPr>
      </p:pic>
      <p:pic>
        <p:nvPicPr>
          <p:cNvPr id="27" name="Image 26">
            <a:extLst>
              <a:ext uri="{FF2B5EF4-FFF2-40B4-BE49-F238E27FC236}">
                <a16:creationId xmlns="" xmlns:a16="http://schemas.microsoft.com/office/drawing/2014/main" id="{F7FF0765-03FD-8B4E-AA6F-23463143AF0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6546" y="1609336"/>
            <a:ext cx="389122" cy="390133"/>
          </a:xfrm>
          <a:prstGeom prst="rect">
            <a:avLst/>
          </a:prstGeom>
        </p:spPr>
      </p:pic>
      <p:sp>
        <p:nvSpPr>
          <p:cNvPr id="17" name="Titre 1"/>
          <p:cNvSpPr txBox="1">
            <a:spLocks noGrp="1"/>
          </p:cNvSpPr>
          <p:nvPr>
            <p:ph type="title"/>
          </p:nvPr>
        </p:nvSpPr>
        <p:spPr>
          <a:xfrm>
            <a:off x="390559" y="26357"/>
            <a:ext cx="8138160" cy="1229042"/>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3</a:t>
            </a:r>
            <a:r>
              <a:rPr lang="fr-FR" sz="3600" b="1" dirty="0" smtClean="0">
                <a:latin typeface="Lato Gras" charset="0"/>
                <a:ea typeface="Lato Gras" charset="0"/>
                <a:cs typeface="Lato Gras" charset="0"/>
              </a:rPr>
              <a:t> : </a:t>
            </a:r>
            <a:r>
              <a:rPr lang="fr-FR" sz="3600" b="1" smtClean="0">
                <a:latin typeface="Lato Gras" charset="0"/>
                <a:ea typeface="Lato Gras" charset="0"/>
                <a:cs typeface="Lato Gras" charset="0"/>
              </a:rPr>
              <a:t>Bio Libéral</a:t>
            </a:r>
            <a:br>
              <a:rPr lang="fr-FR" sz="3600" b="1" smtClean="0">
                <a:latin typeface="Lato Gras" charset="0"/>
                <a:ea typeface="Lato Gras" charset="0"/>
                <a:cs typeface="Lato Gras" charset="0"/>
              </a:rPr>
            </a:br>
            <a:r>
              <a:rPr lang="fr-FR" sz="3600" smtClean="0">
                <a:latin typeface="Lato Gras" charset="0"/>
                <a:ea typeface="Lato Gras" charset="0"/>
                <a:cs typeface="Lato Gras" charset="0"/>
              </a:rPr>
              <a:t>CONCLUSION</a:t>
            </a:r>
            <a:endParaRPr lang="fr-FR" sz="3600" b="1" dirty="0">
              <a:latin typeface="Lato Gras" charset="0"/>
              <a:ea typeface="Lato Gras" charset="0"/>
              <a:cs typeface="Lato Gras" charset="0"/>
            </a:endParaRPr>
          </a:p>
        </p:txBody>
      </p:sp>
      <p:pic>
        <p:nvPicPr>
          <p:cNvPr id="18" name="Imag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9" name="Image 18">
            <a:extLst>
              <a:ext uri="{FF2B5EF4-FFF2-40B4-BE49-F238E27FC236}">
                <a16:creationId xmlns="" xmlns:a16="http://schemas.microsoft.com/office/drawing/2014/main" id="{67ADA736-B807-8842-B604-6C1F88103A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Tree>
    <p:extLst>
      <p:ext uri="{BB962C8B-B14F-4D97-AF65-F5344CB8AC3E}">
        <p14:creationId xmlns:p14="http://schemas.microsoft.com/office/powerpoint/2010/main" val="157311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3</a:t>
            </a:fld>
            <a:endParaRPr lang="fr-FR" dirty="0"/>
          </a:p>
        </p:txBody>
      </p:sp>
      <p:sp>
        <p:nvSpPr>
          <p:cNvPr id="6" name="Sous-titre 2"/>
          <p:cNvSpPr txBox="1">
            <a:spLocks/>
          </p:cNvSpPr>
          <p:nvPr/>
        </p:nvSpPr>
        <p:spPr>
          <a:xfrm>
            <a:off x="104113" y="244587"/>
            <a:ext cx="9039887" cy="800442"/>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b="1" dirty="0">
                <a:solidFill>
                  <a:schemeClr val="bg1"/>
                </a:solidFill>
                <a:latin typeface="Lato" charset="0"/>
                <a:ea typeface="Lato" charset="0"/>
                <a:cs typeface="Lato" charset="0"/>
              </a:rPr>
              <a:t>Vers</a:t>
            </a:r>
            <a:r>
              <a:rPr lang="fr-FR" dirty="0">
                <a:solidFill>
                  <a:schemeClr val="bg1"/>
                </a:solidFill>
                <a:latin typeface="Lato" charset="0"/>
                <a:ea typeface="Lato" charset="0"/>
                <a:cs typeface="Lato" charset="0"/>
              </a:rPr>
              <a:t> </a:t>
            </a:r>
            <a:r>
              <a:rPr lang="fr-FR" b="1" dirty="0">
                <a:solidFill>
                  <a:schemeClr val="bg1"/>
                </a:solidFill>
                <a:latin typeface="Lato" charset="0"/>
                <a:ea typeface="Lato" charset="0"/>
                <a:cs typeface="Lato" charset="0"/>
              </a:rPr>
              <a:t>quel scénario allons-nous en 2025 ?</a:t>
            </a:r>
          </a:p>
        </p:txBody>
      </p:sp>
      <p:pic>
        <p:nvPicPr>
          <p:cNvPr id="8" name="Image 7">
            <a:extLst>
              <a:ext uri="{FF2B5EF4-FFF2-40B4-BE49-F238E27FC236}">
                <a16:creationId xmlns="" xmlns:a16="http://schemas.microsoft.com/office/drawing/2014/main" id="{F58A311E-4099-1F40-B4CF-828AE3EF4BFF}"/>
              </a:ext>
            </a:extLst>
          </p:cNvPr>
          <p:cNvPicPr>
            <a:picLocks/>
          </p:cNvPicPr>
          <p:nvPr/>
        </p:nvPicPr>
        <p:blipFill>
          <a:blip r:embed="rId3" cstate="email">
            <a:alphaModFix amt="50000"/>
            <a:extLst>
              <a:ext uri="{28A0092B-C50C-407E-A947-70E740481C1C}">
                <a14:useLocalDpi xmlns:a14="http://schemas.microsoft.com/office/drawing/2010/main"/>
              </a:ext>
            </a:extLst>
          </a:blip>
          <a:stretch>
            <a:fillRect/>
          </a:stretch>
        </p:blipFill>
        <p:spPr>
          <a:xfrm>
            <a:off x="0" y="1316334"/>
            <a:ext cx="9144000" cy="4860315"/>
          </a:xfrm>
          <a:prstGeom prst="rect">
            <a:avLst/>
          </a:prstGeom>
        </p:spPr>
      </p:pic>
      <p:pic>
        <p:nvPicPr>
          <p:cNvPr id="9" name="Image 8">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949780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0657" y="1721630"/>
            <a:ext cx="8686800" cy="3831415"/>
          </a:xfr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a:lstStyle/>
          <a:p>
            <a:pPr>
              <a:lnSpc>
                <a:spcPct val="150000"/>
              </a:lnSpc>
            </a:pPr>
            <a:r>
              <a:rPr lang="fr-FR" sz="2000" b="0" dirty="0">
                <a:solidFill>
                  <a:srgbClr val="7030A0"/>
                </a:solidFill>
              </a:rPr>
              <a:t>Crise sanitaire sur les cosmétiques bio relayée par les </a:t>
            </a:r>
            <a:r>
              <a:rPr lang="fr-FR" sz="2000" b="0" dirty="0" smtClean="0">
                <a:solidFill>
                  <a:srgbClr val="7030A0"/>
                </a:solidFill>
              </a:rPr>
              <a:t>médias =&gt; RUPTURE</a:t>
            </a:r>
            <a:endParaRPr lang="fr-FR" sz="2000" b="0" dirty="0">
              <a:solidFill>
                <a:srgbClr val="7030A0"/>
              </a:solidFill>
            </a:endParaRPr>
          </a:p>
          <a:p>
            <a:pPr>
              <a:lnSpc>
                <a:spcPct val="150000"/>
              </a:lnSpc>
            </a:pPr>
            <a:r>
              <a:rPr lang="fr-FR" sz="2000" b="0" dirty="0"/>
              <a:t>Crise financière =&gt; baisse des aides publiques</a:t>
            </a:r>
          </a:p>
          <a:p>
            <a:pPr>
              <a:lnSpc>
                <a:spcPct val="150000"/>
              </a:lnSpc>
            </a:pPr>
            <a:r>
              <a:rPr lang="fr-FR" sz="2000" b="0" dirty="0"/>
              <a:t>Secteur vulnérable et désorganisé</a:t>
            </a:r>
          </a:p>
          <a:p>
            <a:pPr>
              <a:lnSpc>
                <a:spcPct val="150000"/>
              </a:lnSpc>
            </a:pPr>
            <a:r>
              <a:rPr lang="fr-FR" sz="2000" b="0" dirty="0"/>
              <a:t>Pas de réglementation bio forte</a:t>
            </a:r>
          </a:p>
          <a:p>
            <a:pPr>
              <a:lnSpc>
                <a:spcPct val="150000"/>
              </a:lnSpc>
            </a:pPr>
            <a:r>
              <a:rPr lang="fr-FR" sz="2000" b="0" dirty="0"/>
              <a:t>Progrès du conventionnel : RSE …</a:t>
            </a:r>
          </a:p>
          <a:p>
            <a:pPr>
              <a:lnSpc>
                <a:spcPct val="150000"/>
              </a:lnSpc>
            </a:pPr>
            <a:r>
              <a:rPr lang="fr-FR" sz="2000" b="0" dirty="0"/>
              <a:t>Distribution morcelée</a:t>
            </a:r>
          </a:p>
          <a:p>
            <a:pPr>
              <a:lnSpc>
                <a:spcPct val="150000"/>
              </a:lnSpc>
            </a:pPr>
            <a:r>
              <a:rPr lang="fr-FR" sz="2000" b="0" dirty="0"/>
              <a:t>Grandes marques se désengagent</a:t>
            </a:r>
          </a:p>
        </p:txBody>
      </p:sp>
      <p:pic>
        <p:nvPicPr>
          <p:cNvPr id="6"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7" name="Image 6">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9" name="Titre 1"/>
          <p:cNvSpPr txBox="1">
            <a:spLocks/>
          </p:cNvSpPr>
          <p:nvPr/>
        </p:nvSpPr>
        <p:spPr>
          <a:xfrm>
            <a:off x="104114" y="67441"/>
            <a:ext cx="9039886" cy="113973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Bio Suspect</a:t>
            </a:r>
          </a:p>
          <a:p>
            <a:pPr algn="ctr"/>
            <a:r>
              <a:rPr lang="fr-FR" sz="2400" b="1" dirty="0" smtClean="0">
                <a:latin typeface="Lato Gras" charset="0"/>
                <a:ea typeface="Lato Gras" charset="0"/>
                <a:cs typeface="Lato Gras" charset="0"/>
              </a:rPr>
              <a:t>Crise de confiance envers les cosmétiques Bio</a:t>
            </a:r>
            <a:endParaRPr lang="fr-FR" sz="2400" b="1" dirty="0">
              <a:latin typeface="Lato Gras" charset="0"/>
              <a:ea typeface="Lato Gras" charset="0"/>
              <a:cs typeface="Lato Gras" charset="0"/>
            </a:endParaRPr>
          </a:p>
        </p:txBody>
      </p:sp>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680756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8042" y="4381894"/>
            <a:ext cx="1562755" cy="478972"/>
          </a:xfrm>
          <a:prstGeom prst="rect">
            <a:avLst/>
          </a:prstGeom>
        </p:spPr>
      </p:pic>
      <p:sp>
        <p:nvSpPr>
          <p:cNvPr id="3" name="Espace réservé du contenu 2"/>
          <p:cNvSpPr>
            <a:spLocks noGrp="1"/>
          </p:cNvSpPr>
          <p:nvPr>
            <p:ph idx="1"/>
          </p:nvPr>
        </p:nvSpPr>
        <p:spPr>
          <a:xfrm>
            <a:off x="669284" y="2439857"/>
            <a:ext cx="6866551" cy="793818"/>
          </a:xfrm>
        </p:spPr>
        <p:txBody>
          <a:bodyPr/>
          <a:lstStyle/>
          <a:p>
            <a:pPr marL="0" indent="0">
              <a:buNone/>
            </a:pPr>
            <a:r>
              <a:rPr lang="fr-FR" sz="2000" b="0" dirty="0"/>
              <a:t>Des alertes mais sans réels impacts sur la consommation</a:t>
            </a:r>
          </a:p>
          <a:p>
            <a:pPr marL="0" indent="0">
              <a:buNone/>
            </a:pPr>
            <a:r>
              <a:rPr lang="fr-FR" sz="2000" dirty="0"/>
              <a:t>Pas de crise de confiance</a:t>
            </a:r>
          </a:p>
          <a:p>
            <a:pPr marL="0" indent="0">
              <a:buNone/>
            </a:pPr>
            <a:endParaRPr lang="fr-FR" sz="2000" b="0" dirty="0"/>
          </a:p>
          <a:p>
            <a:endParaRPr lang="fr-FR" sz="2000" b="0" dirty="0"/>
          </a:p>
          <a:p>
            <a:endParaRPr lang="fr-FR" sz="2000" b="0" dirty="0"/>
          </a:p>
          <a:p>
            <a:endParaRPr lang="fr-FR" sz="2400" dirty="0"/>
          </a:p>
        </p:txBody>
      </p:sp>
      <p:cxnSp>
        <p:nvCxnSpPr>
          <p:cNvPr id="11" name="Connecteur droit 10"/>
          <p:cNvCxnSpPr/>
          <p:nvPr/>
        </p:nvCxnSpPr>
        <p:spPr>
          <a:xfrm flipH="1">
            <a:off x="6885709" y="4208206"/>
            <a:ext cx="1534332" cy="8263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flipH="1" flipV="1">
            <a:off x="6775904" y="4313148"/>
            <a:ext cx="1587032" cy="627055"/>
          </a:xfrm>
          <a:prstGeom prst="line">
            <a:avLst/>
          </a:prstGeom>
        </p:spPr>
        <p:style>
          <a:lnRef idx="3">
            <a:schemeClr val="accent2"/>
          </a:lnRef>
          <a:fillRef idx="0">
            <a:schemeClr val="accent2"/>
          </a:fillRef>
          <a:effectRef idx="2">
            <a:schemeClr val="accent2"/>
          </a:effectRef>
          <a:fontRef idx="minor">
            <a:schemeClr val="tx1"/>
          </a:fontRef>
        </p:style>
      </p:cxnSp>
      <p:pic>
        <p:nvPicPr>
          <p:cNvPr id="15" name="Image 2">
            <a:extLst>
              <a:ext uri="{FF2B5EF4-FFF2-40B4-BE49-F238E27FC236}">
                <a16:creationId xmlns="" xmlns:a16="http://schemas.microsoft.com/office/drawing/2014/main" id="{AF3C39EA-4FC9-E346-B9A8-D23113CEF89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6" name="Image 15">
            <a:extLst>
              <a:ext uri="{FF2B5EF4-FFF2-40B4-BE49-F238E27FC236}">
                <a16:creationId xmlns="" xmlns:a16="http://schemas.microsoft.com/office/drawing/2014/main" id="{67ADA736-B807-8842-B604-6C1F88103A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20" name="ZoneTexte 19"/>
          <p:cNvSpPr txBox="1"/>
          <p:nvPr/>
        </p:nvSpPr>
        <p:spPr>
          <a:xfrm>
            <a:off x="669284" y="2123829"/>
            <a:ext cx="5396939" cy="369332"/>
          </a:xfrm>
          <a:prstGeom prst="rect">
            <a:avLst/>
          </a:prstGeom>
          <a:noFill/>
        </p:spPr>
        <p:txBody>
          <a:bodyPr wrap="square" rtlCol="0">
            <a:spAutoFit/>
          </a:bodyPr>
          <a:lstStyle/>
          <a:p>
            <a:r>
              <a:rPr lang="fr-FR" dirty="0" smtClean="0">
                <a:latin typeface="Lato" charset="0"/>
                <a:ea typeface="Lato" charset="0"/>
                <a:cs typeface="Lato" charset="0"/>
              </a:rPr>
              <a:t>Crises sanitaires sur les cosmétiques Bio</a:t>
            </a:r>
            <a:endParaRPr lang="fr-FR" dirty="0">
              <a:latin typeface="Lato" charset="0"/>
              <a:ea typeface="Lato" charset="0"/>
              <a:cs typeface="Lato" charset="0"/>
            </a:endParaRPr>
          </a:p>
        </p:txBody>
      </p:sp>
      <p:sp>
        <p:nvSpPr>
          <p:cNvPr id="22" name="Titre 1"/>
          <p:cNvSpPr txBox="1">
            <a:spLocks/>
          </p:cNvSpPr>
          <p:nvPr/>
        </p:nvSpPr>
        <p:spPr>
          <a:xfrm>
            <a:off x="104114" y="275942"/>
            <a:ext cx="9039886" cy="794565"/>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a:t>
            </a:r>
            <a:r>
              <a:rPr lang="fr-FR" sz="3600" b="1" smtClean="0">
                <a:latin typeface="Lato Gras" charset="0"/>
                <a:ea typeface="Lato Gras" charset="0"/>
                <a:cs typeface="Lato Gras" charset="0"/>
              </a:rPr>
              <a:t>Bio Suspect</a:t>
            </a:r>
            <a:endParaRPr lang="fr-FR" sz="3600" b="1" dirty="0" smtClean="0">
              <a:latin typeface="Lato Gras" charset="0"/>
              <a:ea typeface="Lato Gras" charset="0"/>
              <a:cs typeface="Lato Gras" charset="0"/>
            </a:endParaRPr>
          </a:p>
        </p:txBody>
      </p:sp>
      <p:sp>
        <p:nvSpPr>
          <p:cNvPr id="23" name="Rectangle 22"/>
          <p:cNvSpPr/>
          <p:nvPr/>
        </p:nvSpPr>
        <p:spPr>
          <a:xfrm>
            <a:off x="564320" y="1374759"/>
            <a:ext cx="8119473" cy="584775"/>
          </a:xfrm>
          <a:prstGeom prst="rect">
            <a:avLst/>
          </a:prstGeom>
        </p:spPr>
        <p:txBody>
          <a:bodyPr wrap="square">
            <a:spAutoFit/>
          </a:bodyPr>
          <a:lstStyle/>
          <a:p>
            <a:pPr algn="ctr"/>
            <a:r>
              <a:rPr lang="fr-FR" sz="3200" b="1">
                <a:solidFill>
                  <a:srgbClr val="7030A0"/>
                </a:solidFill>
                <a:latin typeface="DINPro-Medium" charset="0"/>
              </a:rPr>
              <a:t>Les tendances qui </a:t>
            </a:r>
            <a:r>
              <a:rPr lang="fr-FR" sz="3200" b="1" smtClean="0">
                <a:solidFill>
                  <a:srgbClr val="7030A0"/>
                </a:solidFill>
                <a:latin typeface="DINPro-Medium" charset="0"/>
              </a:rPr>
              <a:t>ne se confirment pas</a:t>
            </a:r>
            <a:endParaRPr lang="fr-FR" sz="3200" dirty="0"/>
          </a:p>
        </p:txBody>
      </p:sp>
      <p:pic>
        <p:nvPicPr>
          <p:cNvPr id="17" name="Imag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8" name="Image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780" y="5146133"/>
            <a:ext cx="6123269" cy="1020701"/>
          </a:xfrm>
          <a:prstGeom prst="rect">
            <a:avLst/>
          </a:prstGeom>
        </p:spPr>
      </p:pic>
      <p:pic>
        <p:nvPicPr>
          <p:cNvPr id="19" name="Imag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996" y="3415095"/>
            <a:ext cx="2985522" cy="1684021"/>
          </a:xfrm>
          <a:prstGeom prst="rect">
            <a:avLst/>
          </a:prstGeom>
        </p:spPr>
      </p:pic>
      <p:pic>
        <p:nvPicPr>
          <p:cNvPr id="21" name="Image 20"/>
          <p:cNvPicPr>
            <a:picLocks noChangeAspect="1"/>
          </p:cNvPicPr>
          <p:nvPr/>
        </p:nvPicPr>
        <p:blipFill>
          <a:blip r:embed="rId9"/>
          <a:stretch>
            <a:fillRect/>
          </a:stretch>
        </p:blipFill>
        <p:spPr>
          <a:xfrm>
            <a:off x="3214324" y="3397970"/>
            <a:ext cx="3003726" cy="1687712"/>
          </a:xfrm>
          <a:prstGeom prst="rect">
            <a:avLst/>
          </a:prstGeom>
        </p:spPr>
      </p:pic>
      <p:pic>
        <p:nvPicPr>
          <p:cNvPr id="25" name="Image 24">
            <a:extLst>
              <a:ext uri="{FF2B5EF4-FFF2-40B4-BE49-F238E27FC236}">
                <a16:creationId xmlns="" xmlns:a16="http://schemas.microsoft.com/office/drawing/2014/main" id="{F7FF0765-03FD-8B4E-AA6F-23463143AF0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87446" y="2140954"/>
            <a:ext cx="389122" cy="390133"/>
          </a:xfrm>
          <a:prstGeom prst="rect">
            <a:avLst/>
          </a:prstGeom>
        </p:spPr>
      </p:pic>
    </p:spTree>
    <p:extLst>
      <p:ext uri="{BB962C8B-B14F-4D97-AF65-F5344CB8AC3E}">
        <p14:creationId xmlns:p14="http://schemas.microsoft.com/office/powerpoint/2010/main" val="1217321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29853" y="5205744"/>
            <a:ext cx="1562755" cy="478972"/>
          </a:xfrm>
          <a:prstGeom prst="rect">
            <a:avLst/>
          </a:prstGeom>
        </p:spPr>
      </p:pic>
      <p:sp>
        <p:nvSpPr>
          <p:cNvPr id="7" name="Rectangle 6"/>
          <p:cNvSpPr/>
          <p:nvPr/>
        </p:nvSpPr>
        <p:spPr>
          <a:xfrm>
            <a:off x="179660" y="3287206"/>
            <a:ext cx="1441322" cy="923330"/>
          </a:xfrm>
          <a:prstGeom prst="rect">
            <a:avLst/>
          </a:prstGeom>
        </p:spPr>
        <p:txBody>
          <a:bodyPr wrap="square">
            <a:spAutoFit/>
          </a:bodyPr>
          <a:lstStyle/>
          <a:p>
            <a:r>
              <a:rPr lang="fr-FR" b="1" dirty="0">
                <a:latin typeface="Lato" charset="0"/>
                <a:ea typeface="Lato" charset="0"/>
                <a:cs typeface="Lato" charset="0"/>
              </a:rPr>
              <a:t>Laurence </a:t>
            </a:r>
            <a:r>
              <a:rPr lang="fr-FR" b="1" dirty="0" err="1">
                <a:latin typeface="Lato" charset="0"/>
                <a:ea typeface="Lato" charset="0"/>
                <a:cs typeface="Lato" charset="0"/>
              </a:rPr>
              <a:t>Wittner</a:t>
            </a:r>
            <a:r>
              <a:rPr lang="fr-FR" b="1" dirty="0">
                <a:latin typeface="Lato" charset="0"/>
                <a:ea typeface="Lato" charset="0"/>
                <a:cs typeface="Lato" charset="0"/>
              </a:rPr>
              <a:t> sur </a:t>
            </a:r>
            <a:r>
              <a:rPr lang="fr-FR" b="1" dirty="0" smtClean="0">
                <a:latin typeface="Lato" charset="0"/>
                <a:ea typeface="Lato" charset="0"/>
                <a:cs typeface="Lato" charset="0"/>
              </a:rPr>
              <a:t>TF1</a:t>
            </a:r>
            <a:endParaRPr lang="fr-FR" b="1" dirty="0">
              <a:solidFill>
                <a:srgbClr val="1F1F1F"/>
              </a:solidFill>
              <a:latin typeface="Lato" charset="0"/>
              <a:ea typeface="Lato" charset="0"/>
              <a:cs typeface="Lato" charset="0"/>
            </a:endParaRPr>
          </a:p>
        </p:txBody>
      </p:sp>
      <p:cxnSp>
        <p:nvCxnSpPr>
          <p:cNvPr id="11" name="Connecteur droit 10"/>
          <p:cNvCxnSpPr/>
          <p:nvPr/>
        </p:nvCxnSpPr>
        <p:spPr>
          <a:xfrm flipH="1">
            <a:off x="3084041" y="5019633"/>
            <a:ext cx="1562756" cy="90579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Connecteur droit 11"/>
          <p:cNvCxnSpPr/>
          <p:nvPr/>
        </p:nvCxnSpPr>
        <p:spPr>
          <a:xfrm flipH="1" flipV="1">
            <a:off x="3261433" y="5023235"/>
            <a:ext cx="1362624" cy="905796"/>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Image 2">
            <a:extLst>
              <a:ext uri="{FF2B5EF4-FFF2-40B4-BE49-F238E27FC236}">
                <a16:creationId xmlns="" xmlns:a16="http://schemas.microsoft.com/office/drawing/2014/main" id="{AF3C39EA-4FC9-E346-B9A8-D23113CEF89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7" name="Image 16">
            <a:extLst>
              <a:ext uri="{FF2B5EF4-FFF2-40B4-BE49-F238E27FC236}">
                <a16:creationId xmlns="" xmlns:a16="http://schemas.microsoft.com/office/drawing/2014/main" id="{67ADA736-B807-8842-B604-6C1F88103A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8" name="ZoneTexte 7"/>
          <p:cNvSpPr txBox="1"/>
          <p:nvPr/>
        </p:nvSpPr>
        <p:spPr>
          <a:xfrm>
            <a:off x="929730" y="2227717"/>
            <a:ext cx="4356759" cy="369332"/>
          </a:xfrm>
          <a:prstGeom prst="rect">
            <a:avLst/>
          </a:prstGeom>
          <a:noFill/>
        </p:spPr>
        <p:txBody>
          <a:bodyPr wrap="square" rtlCol="0">
            <a:spAutoFit/>
          </a:bodyPr>
          <a:lstStyle/>
          <a:p>
            <a:r>
              <a:rPr lang="fr-FR" dirty="0" smtClean="0">
                <a:latin typeface="Lato" charset="0"/>
                <a:ea typeface="Lato" charset="0"/>
                <a:cs typeface="Lato" charset="0"/>
              </a:rPr>
              <a:t>La crise de confiance n’a pas eu lieu</a:t>
            </a:r>
            <a:endParaRPr lang="fr-FR" dirty="0">
              <a:latin typeface="Lato" charset="0"/>
              <a:ea typeface="Lato" charset="0"/>
              <a:cs typeface="Lato" charset="0"/>
            </a:endParaRPr>
          </a:p>
        </p:txBody>
      </p:sp>
      <p:sp>
        <p:nvSpPr>
          <p:cNvPr id="21" name="Titre 1"/>
          <p:cNvSpPr txBox="1">
            <a:spLocks/>
          </p:cNvSpPr>
          <p:nvPr/>
        </p:nvSpPr>
        <p:spPr>
          <a:xfrm>
            <a:off x="104114" y="253210"/>
            <a:ext cx="9039886" cy="844162"/>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a:t>
            </a:r>
            <a:r>
              <a:rPr lang="fr-FR" sz="3600" b="1" smtClean="0">
                <a:latin typeface="Lato Gras" charset="0"/>
                <a:ea typeface="Lato Gras" charset="0"/>
                <a:cs typeface="Lato Gras" charset="0"/>
              </a:rPr>
              <a:t>Bio Suspect</a:t>
            </a:r>
            <a:endParaRPr lang="fr-FR" sz="3600" b="1" dirty="0" smtClean="0">
              <a:latin typeface="Lato Gras" charset="0"/>
              <a:ea typeface="Lato Gras" charset="0"/>
              <a:cs typeface="Lato Gras" charset="0"/>
            </a:endParaRPr>
          </a:p>
        </p:txBody>
      </p:sp>
      <p:sp>
        <p:nvSpPr>
          <p:cNvPr id="22" name="Rectangle 21"/>
          <p:cNvSpPr/>
          <p:nvPr/>
        </p:nvSpPr>
        <p:spPr>
          <a:xfrm>
            <a:off x="785993" y="1376463"/>
            <a:ext cx="7676128" cy="584775"/>
          </a:xfrm>
          <a:prstGeom prst="rect">
            <a:avLst/>
          </a:prstGeom>
        </p:spPr>
        <p:txBody>
          <a:bodyPr wrap="square">
            <a:spAutoFit/>
          </a:bodyPr>
          <a:lstStyle/>
          <a:p>
            <a:pPr algn="ctr"/>
            <a:r>
              <a:rPr lang="fr-FR" sz="3200" b="1" dirty="0">
                <a:solidFill>
                  <a:srgbClr val="7030A0"/>
                </a:solidFill>
                <a:latin typeface="DINPro-Medium" charset="0"/>
              </a:rPr>
              <a:t>Les tendances qui </a:t>
            </a:r>
            <a:r>
              <a:rPr lang="fr-FR" sz="3200" b="1" dirty="0" smtClean="0">
                <a:solidFill>
                  <a:srgbClr val="7030A0"/>
                </a:solidFill>
                <a:latin typeface="DINPro-Medium" charset="0"/>
              </a:rPr>
              <a:t>ne se </a:t>
            </a:r>
            <a:r>
              <a:rPr lang="fr-FR" sz="3200" b="1" smtClean="0">
                <a:solidFill>
                  <a:srgbClr val="7030A0"/>
                </a:solidFill>
                <a:latin typeface="DINPro-Medium" charset="0"/>
              </a:rPr>
              <a:t>confirment pas</a:t>
            </a:r>
            <a:endParaRPr lang="fr-FR" sz="3200" dirty="0"/>
          </a:p>
        </p:txBody>
      </p:sp>
      <p:pic>
        <p:nvPicPr>
          <p:cNvPr id="18" name="Imag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9" name="Picture 2" descr="http://www.premiumbeautynews.com/IMG/jpg/-805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61481" y="2044981"/>
            <a:ext cx="3202814" cy="404835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25601" y="2738266"/>
            <a:ext cx="3490515" cy="1927688"/>
          </a:xfrm>
          <a:prstGeom prst="rect">
            <a:avLst/>
          </a:prstGeom>
        </p:spPr>
      </p:pic>
      <p:pic>
        <p:nvPicPr>
          <p:cNvPr id="23" name="Image 2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4114" y="4707394"/>
            <a:ext cx="2520961" cy="1530276"/>
          </a:xfrm>
          <a:prstGeom prst="rect">
            <a:avLst/>
          </a:prstGeom>
        </p:spPr>
      </p:pic>
      <p:pic>
        <p:nvPicPr>
          <p:cNvPr id="25" name="Image 24">
            <a:extLst>
              <a:ext uri="{FF2B5EF4-FFF2-40B4-BE49-F238E27FC236}">
                <a16:creationId xmlns="" xmlns:a16="http://schemas.microsoft.com/office/drawing/2014/main" id="{F7FF0765-03FD-8B4E-AA6F-23463143AF0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53112" y="2167816"/>
            <a:ext cx="389122" cy="390133"/>
          </a:xfrm>
          <a:prstGeom prst="rect">
            <a:avLst/>
          </a:prstGeom>
        </p:spPr>
      </p:pic>
    </p:spTree>
    <p:extLst>
      <p:ext uri="{BB962C8B-B14F-4D97-AF65-F5344CB8AC3E}">
        <p14:creationId xmlns:p14="http://schemas.microsoft.com/office/powerpoint/2010/main" val="1389947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559" y="1671511"/>
            <a:ext cx="8368441" cy="4130199"/>
          </a:xfrm>
        </p:spPr>
        <p:txBody>
          <a:bodyPr>
            <a:noAutofit/>
          </a:bodyPr>
          <a:lstStyle/>
          <a:p>
            <a:pPr>
              <a:lnSpc>
                <a:spcPct val="100000"/>
              </a:lnSpc>
            </a:pPr>
            <a:endParaRPr lang="fr-FR" sz="1100" b="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marL="0" indent="0">
              <a:lnSpc>
                <a:spcPct val="100000"/>
              </a:lnSpc>
              <a:buNone/>
            </a:pPr>
            <a:endParaRPr lang="fr-FR" sz="1800" dirty="0"/>
          </a:p>
          <a:p>
            <a:pPr>
              <a:lnSpc>
                <a:spcPct val="100000"/>
              </a:lnSpc>
            </a:pPr>
            <a:endParaRPr lang="fr-FR" sz="1800" dirty="0"/>
          </a:p>
          <a:p>
            <a:pPr marL="0" indent="0">
              <a:lnSpc>
                <a:spcPct val="100000"/>
              </a:lnSpc>
              <a:buNone/>
            </a:pPr>
            <a:endParaRPr lang="fr-FR" sz="2000" dirty="0"/>
          </a:p>
          <a:p>
            <a:pPr marL="0" indent="0">
              <a:lnSpc>
                <a:spcPct val="100000"/>
              </a:lnSpc>
              <a:buNone/>
            </a:pPr>
            <a:endParaRPr lang="fr-FR" sz="2000" dirty="0"/>
          </a:p>
          <a:p>
            <a:pPr marL="0" indent="0">
              <a:lnSpc>
                <a:spcPct val="100000"/>
              </a:lnSpc>
              <a:buNone/>
            </a:pPr>
            <a:endParaRPr lang="fr-FR" sz="2000" dirty="0"/>
          </a:p>
          <a:p>
            <a:pPr>
              <a:lnSpc>
                <a:spcPct val="100000"/>
              </a:lnSpc>
            </a:pPr>
            <a:endParaRPr lang="fr-FR" sz="2000" dirty="0">
              <a:solidFill>
                <a:srgbClr val="68B133"/>
              </a:solidFill>
            </a:endParaRPr>
          </a:p>
          <a:p>
            <a:pPr>
              <a:lnSpc>
                <a:spcPct val="100000"/>
              </a:lnSpc>
            </a:pPr>
            <a:endParaRPr lang="fr-FR" sz="2000" dirty="0"/>
          </a:p>
          <a:p>
            <a:pPr marL="0" indent="0">
              <a:lnSpc>
                <a:spcPct val="100000"/>
              </a:lnSpc>
              <a:buNone/>
            </a:pPr>
            <a:endParaRPr lang="fr-FR" sz="2000" dirty="0"/>
          </a:p>
          <a:p>
            <a:pPr marL="0" indent="0">
              <a:lnSpc>
                <a:spcPct val="100000"/>
              </a:lnSpc>
              <a:buNone/>
            </a:pPr>
            <a:endParaRPr lang="fr-FR" sz="2000" dirty="0"/>
          </a:p>
          <a:p>
            <a:pPr>
              <a:lnSpc>
                <a:spcPct val="100000"/>
              </a:lnSpc>
            </a:pPr>
            <a:endParaRPr lang="fr-FR" sz="2000" dirty="0"/>
          </a:p>
        </p:txBody>
      </p:sp>
      <p:sp>
        <p:nvSpPr>
          <p:cNvPr id="7" name="Rectangle 6"/>
          <p:cNvSpPr/>
          <p:nvPr/>
        </p:nvSpPr>
        <p:spPr>
          <a:xfrm>
            <a:off x="713168" y="2280445"/>
            <a:ext cx="4867848" cy="400110"/>
          </a:xfrm>
          <a:prstGeom prst="rect">
            <a:avLst/>
          </a:prstGeom>
        </p:spPr>
        <p:txBody>
          <a:bodyPr wrap="square">
            <a:spAutoFit/>
          </a:bodyPr>
          <a:lstStyle/>
          <a:p>
            <a:r>
              <a:rPr lang="fr-FR" sz="2000" b="1" dirty="0">
                <a:latin typeface="Lato" charset="0"/>
                <a:ea typeface="Lato" charset="0"/>
                <a:cs typeface="Lato" charset="0"/>
              </a:rPr>
              <a:t>Un secteur vulnérable et </a:t>
            </a:r>
            <a:r>
              <a:rPr lang="fr-FR" sz="2000" b="1" dirty="0" smtClean="0">
                <a:latin typeface="Lato" charset="0"/>
                <a:ea typeface="Lato" charset="0"/>
                <a:cs typeface="Lato" charset="0"/>
              </a:rPr>
              <a:t>désorganisé</a:t>
            </a:r>
            <a:endParaRPr lang="fr-FR" sz="2000" b="1" dirty="0">
              <a:latin typeface="Lato" charset="0"/>
              <a:ea typeface="Lato" charset="0"/>
              <a:cs typeface="Lato" charset="0"/>
            </a:endParaRPr>
          </a:p>
        </p:txBody>
      </p:sp>
      <p:pic>
        <p:nvPicPr>
          <p:cNvPr id="11"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2" name="Image 11">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5" name="Titre 1"/>
          <p:cNvSpPr txBox="1">
            <a:spLocks/>
          </p:cNvSpPr>
          <p:nvPr/>
        </p:nvSpPr>
        <p:spPr>
          <a:xfrm>
            <a:off x="104114" y="271650"/>
            <a:ext cx="9039886" cy="688889"/>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a:t>
            </a:r>
            <a:r>
              <a:rPr lang="fr-FR" sz="3600" b="1" smtClean="0">
                <a:latin typeface="Lato Gras" charset="0"/>
                <a:ea typeface="Lato Gras" charset="0"/>
                <a:cs typeface="Lato Gras" charset="0"/>
              </a:rPr>
              <a:t>Bio Suspect</a:t>
            </a:r>
            <a:endParaRPr lang="fr-FR" sz="3600" b="1" dirty="0" smtClean="0">
              <a:latin typeface="Lato Gras" charset="0"/>
              <a:ea typeface="Lato Gras" charset="0"/>
              <a:cs typeface="Lato Gras" charset="0"/>
            </a:endParaRPr>
          </a:p>
        </p:txBody>
      </p:sp>
      <p:sp>
        <p:nvSpPr>
          <p:cNvPr id="16" name="Rectangle 15"/>
          <p:cNvSpPr/>
          <p:nvPr/>
        </p:nvSpPr>
        <p:spPr>
          <a:xfrm>
            <a:off x="862193" y="1379123"/>
            <a:ext cx="7523728" cy="584775"/>
          </a:xfrm>
          <a:prstGeom prst="rect">
            <a:avLst/>
          </a:prstGeom>
        </p:spPr>
        <p:txBody>
          <a:bodyPr wrap="square">
            <a:spAutoFit/>
          </a:bodyPr>
          <a:lstStyle/>
          <a:p>
            <a:pPr algn="ctr"/>
            <a:r>
              <a:rPr lang="fr-FR" sz="3200" b="1">
                <a:solidFill>
                  <a:srgbClr val="7030A0"/>
                </a:solidFill>
                <a:latin typeface="DINPro-Medium" charset="0"/>
              </a:rPr>
              <a:t>Les tendances qui </a:t>
            </a:r>
            <a:r>
              <a:rPr lang="fr-FR" sz="3200" b="1" smtClean="0">
                <a:solidFill>
                  <a:srgbClr val="7030A0"/>
                </a:solidFill>
                <a:latin typeface="DINPro-Medium" charset="0"/>
              </a:rPr>
              <a:t>ne se confirment pas</a:t>
            </a:r>
            <a:endParaRPr lang="fr-FR" sz="3200" dirty="0"/>
          </a:p>
        </p:txBody>
      </p:sp>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7" name="Imag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671" y="3221158"/>
            <a:ext cx="5539455" cy="2429947"/>
          </a:xfrm>
          <a:prstGeom prst="rect">
            <a:avLst/>
          </a:prstGeom>
        </p:spPr>
      </p:pic>
      <p:pic>
        <p:nvPicPr>
          <p:cNvPr id="18" name="Imag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1037" y="1963898"/>
            <a:ext cx="3009052" cy="4230654"/>
          </a:xfrm>
          <a:prstGeom prst="rect">
            <a:avLst/>
          </a:prstGeom>
        </p:spPr>
      </p:pic>
      <p:pic>
        <p:nvPicPr>
          <p:cNvPr id="19" name="Image 18">
            <a:extLst>
              <a:ext uri="{FF2B5EF4-FFF2-40B4-BE49-F238E27FC236}">
                <a16:creationId xmlns="" xmlns:a16="http://schemas.microsoft.com/office/drawing/2014/main" id="{F7FF0765-03FD-8B4E-AA6F-23463143AF0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47671" y="2241689"/>
            <a:ext cx="389122" cy="390133"/>
          </a:xfrm>
          <a:prstGeom prst="rect">
            <a:avLst/>
          </a:prstGeom>
        </p:spPr>
      </p:pic>
    </p:spTree>
    <p:extLst>
      <p:ext uri="{BB962C8B-B14F-4D97-AF65-F5344CB8AC3E}">
        <p14:creationId xmlns:p14="http://schemas.microsoft.com/office/powerpoint/2010/main" val="89662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34</a:t>
            </a:fld>
            <a:endParaRPr lang="fr-FR" dirty="0"/>
          </a:p>
        </p:txBody>
      </p:sp>
      <p:sp>
        <p:nvSpPr>
          <p:cNvPr id="7" name="ZoneTexte 6"/>
          <p:cNvSpPr txBox="1"/>
          <p:nvPr/>
        </p:nvSpPr>
        <p:spPr>
          <a:xfrm>
            <a:off x="968580" y="3057942"/>
            <a:ext cx="2168981" cy="369332"/>
          </a:xfrm>
          <a:prstGeom prst="rect">
            <a:avLst/>
          </a:prstGeom>
          <a:noFill/>
        </p:spPr>
        <p:txBody>
          <a:bodyPr wrap="square" rtlCol="0">
            <a:spAutoFit/>
          </a:bodyPr>
          <a:lstStyle/>
          <a:p>
            <a:r>
              <a:rPr lang="fr-FR" b="1" dirty="0"/>
              <a:t>Crise financière</a:t>
            </a:r>
          </a:p>
        </p:txBody>
      </p:sp>
      <p:sp>
        <p:nvSpPr>
          <p:cNvPr id="8" name="Flèche droite 7"/>
          <p:cNvSpPr/>
          <p:nvPr/>
        </p:nvSpPr>
        <p:spPr>
          <a:xfrm>
            <a:off x="3645374" y="4230832"/>
            <a:ext cx="1285231" cy="576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5479814" y="2794703"/>
            <a:ext cx="3282695" cy="369332"/>
          </a:xfrm>
          <a:prstGeom prst="rect">
            <a:avLst/>
          </a:prstGeom>
          <a:noFill/>
        </p:spPr>
        <p:txBody>
          <a:bodyPr wrap="square" rtlCol="0">
            <a:spAutoFit/>
          </a:bodyPr>
          <a:lstStyle/>
          <a:p>
            <a:r>
              <a:rPr lang="fr-FR" b="1" dirty="0"/>
              <a:t>Déclin des aides publiques</a:t>
            </a:r>
          </a:p>
        </p:txBody>
      </p:sp>
      <p:cxnSp>
        <p:nvCxnSpPr>
          <p:cNvPr id="11" name="Connecteur droit 10"/>
          <p:cNvCxnSpPr/>
          <p:nvPr/>
        </p:nvCxnSpPr>
        <p:spPr>
          <a:xfrm>
            <a:off x="1369474" y="2886362"/>
            <a:ext cx="1255601" cy="757249"/>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Connecteur droit 12"/>
          <p:cNvCxnSpPr/>
          <p:nvPr/>
        </p:nvCxnSpPr>
        <p:spPr>
          <a:xfrm flipH="1">
            <a:off x="1289717" y="2794703"/>
            <a:ext cx="1281304" cy="8489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Connecteur droit 14"/>
          <p:cNvCxnSpPr/>
          <p:nvPr/>
        </p:nvCxnSpPr>
        <p:spPr>
          <a:xfrm>
            <a:off x="6040446" y="2642635"/>
            <a:ext cx="1900338" cy="693267"/>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Connecteur droit 16"/>
          <p:cNvCxnSpPr/>
          <p:nvPr/>
        </p:nvCxnSpPr>
        <p:spPr>
          <a:xfrm flipH="1">
            <a:off x="6198399" y="2544496"/>
            <a:ext cx="1645439" cy="923485"/>
          </a:xfrm>
          <a:prstGeom prst="line">
            <a:avLst/>
          </a:prstGeom>
        </p:spPr>
        <p:style>
          <a:lnRef idx="2">
            <a:schemeClr val="accent2"/>
          </a:lnRef>
          <a:fillRef idx="0">
            <a:schemeClr val="accent2"/>
          </a:fillRef>
          <a:effectRef idx="1">
            <a:schemeClr val="accent2"/>
          </a:effectRef>
          <a:fontRef idx="minor">
            <a:schemeClr val="tx1"/>
          </a:fontRef>
        </p:style>
      </p:cxnSp>
      <p:pic>
        <p:nvPicPr>
          <p:cNvPr id="21" name="Image 20">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5" name="ZoneTexte 4"/>
          <p:cNvSpPr txBox="1"/>
          <p:nvPr/>
        </p:nvSpPr>
        <p:spPr>
          <a:xfrm>
            <a:off x="705155" y="2229299"/>
            <a:ext cx="3839839" cy="369332"/>
          </a:xfrm>
          <a:prstGeom prst="rect">
            <a:avLst/>
          </a:prstGeom>
          <a:noFill/>
        </p:spPr>
        <p:txBody>
          <a:bodyPr wrap="square" rtlCol="0">
            <a:spAutoFit/>
          </a:bodyPr>
          <a:lstStyle/>
          <a:p>
            <a:r>
              <a:rPr lang="fr-FR" dirty="0" smtClean="0">
                <a:latin typeface="Lato" charset="0"/>
                <a:ea typeface="Lato" charset="0"/>
                <a:cs typeface="Lato" charset="0"/>
              </a:rPr>
              <a:t>Pas de crises financière forte</a:t>
            </a:r>
            <a:endParaRPr lang="fr-FR" dirty="0">
              <a:latin typeface="Lato" charset="0"/>
              <a:ea typeface="Lato" charset="0"/>
              <a:cs typeface="Lato" charset="0"/>
            </a:endParaRPr>
          </a:p>
        </p:txBody>
      </p:sp>
      <p:sp>
        <p:nvSpPr>
          <p:cNvPr id="23" name="Titre 1"/>
          <p:cNvSpPr txBox="1">
            <a:spLocks/>
          </p:cNvSpPr>
          <p:nvPr/>
        </p:nvSpPr>
        <p:spPr>
          <a:xfrm>
            <a:off x="104114" y="241457"/>
            <a:ext cx="9039886" cy="834592"/>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a:t>
            </a:r>
            <a:r>
              <a:rPr lang="fr-FR" sz="3600" b="1" smtClean="0">
                <a:latin typeface="Lato Gras" charset="0"/>
                <a:ea typeface="Lato Gras" charset="0"/>
                <a:cs typeface="Lato Gras" charset="0"/>
              </a:rPr>
              <a:t>Bio Suspect</a:t>
            </a:r>
            <a:endParaRPr lang="fr-FR" sz="3600" b="1" dirty="0" smtClean="0">
              <a:latin typeface="Lato Gras" charset="0"/>
              <a:ea typeface="Lato Gras" charset="0"/>
              <a:cs typeface="Lato Gras" charset="0"/>
            </a:endParaRPr>
          </a:p>
        </p:txBody>
      </p:sp>
      <p:sp>
        <p:nvSpPr>
          <p:cNvPr id="24" name="Rectangle 23"/>
          <p:cNvSpPr/>
          <p:nvPr/>
        </p:nvSpPr>
        <p:spPr>
          <a:xfrm>
            <a:off x="782083" y="1374269"/>
            <a:ext cx="7735105" cy="584775"/>
          </a:xfrm>
          <a:prstGeom prst="rect">
            <a:avLst/>
          </a:prstGeom>
        </p:spPr>
        <p:txBody>
          <a:bodyPr wrap="square">
            <a:spAutoFit/>
          </a:bodyPr>
          <a:lstStyle/>
          <a:p>
            <a:pPr algn="ctr"/>
            <a:r>
              <a:rPr lang="fr-FR" sz="3200" b="1">
                <a:solidFill>
                  <a:srgbClr val="7030A0"/>
                </a:solidFill>
                <a:latin typeface="DINPro-Medium" charset="0"/>
              </a:rPr>
              <a:t>Les tendances qui </a:t>
            </a:r>
            <a:r>
              <a:rPr lang="fr-FR" sz="3200" b="1" smtClean="0">
                <a:solidFill>
                  <a:srgbClr val="7030A0"/>
                </a:solidFill>
                <a:latin typeface="DINPro-Medium" charset="0"/>
              </a:rPr>
              <a:t>ne se confirment pas</a:t>
            </a:r>
            <a:endParaRPr lang="fr-FR" sz="3200" dirty="0"/>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25" name="Imag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931" y="3963162"/>
            <a:ext cx="2836875" cy="2005021"/>
          </a:xfrm>
          <a:prstGeom prst="rect">
            <a:avLst/>
          </a:prstGeom>
        </p:spPr>
      </p:pic>
      <p:pic>
        <p:nvPicPr>
          <p:cNvPr id="26" name="Image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95288" y="3661863"/>
            <a:ext cx="3367221" cy="1623936"/>
          </a:xfrm>
          <a:prstGeom prst="rect">
            <a:avLst/>
          </a:prstGeom>
        </p:spPr>
      </p:pic>
      <p:pic>
        <p:nvPicPr>
          <p:cNvPr id="27" name="Imag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84532" y="5048929"/>
            <a:ext cx="4677977" cy="593452"/>
          </a:xfrm>
          <a:prstGeom prst="rect">
            <a:avLst/>
          </a:prstGeom>
        </p:spPr>
      </p:pic>
      <p:pic>
        <p:nvPicPr>
          <p:cNvPr id="28" name="Image 27">
            <a:extLst>
              <a:ext uri="{FF2B5EF4-FFF2-40B4-BE49-F238E27FC236}">
                <a16:creationId xmlns="" xmlns:a16="http://schemas.microsoft.com/office/drawing/2014/main" id="{79400678-1558-9C43-96DA-137BFD0A93C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4975" y="2234444"/>
            <a:ext cx="411204" cy="412272"/>
          </a:xfrm>
          <a:prstGeom prst="rect">
            <a:avLst/>
          </a:prstGeom>
        </p:spPr>
      </p:pic>
    </p:spTree>
    <p:extLst>
      <p:ext uri="{BB962C8B-B14F-4D97-AF65-F5344CB8AC3E}">
        <p14:creationId xmlns:p14="http://schemas.microsoft.com/office/powerpoint/2010/main" val="352804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35</a:t>
            </a:fld>
            <a:endParaRPr lang="fr-FR" dirty="0"/>
          </a:p>
        </p:txBody>
      </p:sp>
      <p:sp>
        <p:nvSpPr>
          <p:cNvPr id="2" name="Rectangle 1"/>
          <p:cNvSpPr/>
          <p:nvPr/>
        </p:nvSpPr>
        <p:spPr>
          <a:xfrm>
            <a:off x="962559" y="2568787"/>
            <a:ext cx="4574641" cy="646331"/>
          </a:xfrm>
          <a:prstGeom prst="rect">
            <a:avLst/>
          </a:prstGeom>
        </p:spPr>
        <p:txBody>
          <a:bodyPr wrap="square">
            <a:spAutoFit/>
          </a:bodyPr>
          <a:lstStyle/>
          <a:p>
            <a:r>
              <a:rPr lang="fr-FR" b="1" dirty="0" smtClean="0">
                <a:latin typeface="Lato" charset="0"/>
                <a:ea typeface="Lato" charset="0"/>
                <a:cs typeface="Lato" charset="0"/>
              </a:rPr>
              <a:t>1</a:t>
            </a:r>
            <a:r>
              <a:rPr lang="fr-FR" b="1" baseline="30000" dirty="0" smtClean="0">
                <a:latin typeface="Lato" charset="0"/>
                <a:ea typeface="Lato" charset="0"/>
                <a:cs typeface="Lato" charset="0"/>
              </a:rPr>
              <a:t>er</a:t>
            </a:r>
            <a:r>
              <a:rPr lang="fr-FR" b="1" dirty="0" smtClean="0">
                <a:latin typeface="Lato" charset="0"/>
                <a:ea typeface="Lato" charset="0"/>
                <a:cs typeface="Lato" charset="0"/>
              </a:rPr>
              <a:t> livre blanc sur l’économie circulaire dans le secteur cosmétiques</a:t>
            </a:r>
            <a:endParaRPr lang="fr-FR" b="1" dirty="0">
              <a:solidFill>
                <a:srgbClr val="1F1F1F"/>
              </a:solidFill>
              <a:latin typeface="Lato" charset="0"/>
              <a:ea typeface="Lato" charset="0"/>
              <a:cs typeface="Lato" charset="0"/>
            </a:endParaRPr>
          </a:p>
        </p:txBody>
      </p:sp>
      <p:sp>
        <p:nvSpPr>
          <p:cNvPr id="8" name="Rectangle 7"/>
          <p:cNvSpPr/>
          <p:nvPr/>
        </p:nvSpPr>
        <p:spPr>
          <a:xfrm>
            <a:off x="6166368" y="2687354"/>
            <a:ext cx="2766807" cy="369332"/>
          </a:xfrm>
          <a:prstGeom prst="rect">
            <a:avLst/>
          </a:prstGeom>
        </p:spPr>
        <p:txBody>
          <a:bodyPr wrap="square">
            <a:spAutoFit/>
          </a:bodyPr>
          <a:lstStyle/>
          <a:p>
            <a:r>
              <a:rPr lang="fr-FR" b="1" dirty="0" err="1" smtClean="0">
                <a:latin typeface="Lato" charset="0"/>
                <a:ea typeface="Lato" charset="0"/>
                <a:cs typeface="Lato" charset="0"/>
              </a:rPr>
              <a:t>Eco-conception</a:t>
            </a:r>
            <a:endParaRPr lang="fr-FR" b="1" dirty="0">
              <a:latin typeface="Lato" charset="0"/>
              <a:ea typeface="Lato" charset="0"/>
              <a:cs typeface="Lato" charset="0"/>
            </a:endParaRPr>
          </a:p>
        </p:txBody>
      </p:sp>
      <p:pic>
        <p:nvPicPr>
          <p:cNvPr id="14" name="Image 13">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3" name="ZoneTexte 2"/>
          <p:cNvSpPr txBox="1"/>
          <p:nvPr/>
        </p:nvSpPr>
        <p:spPr>
          <a:xfrm>
            <a:off x="722011" y="2081746"/>
            <a:ext cx="7807760" cy="369332"/>
          </a:xfrm>
          <a:prstGeom prst="rect">
            <a:avLst/>
          </a:prstGeom>
          <a:noFill/>
        </p:spPr>
        <p:txBody>
          <a:bodyPr wrap="square" rtlCol="0">
            <a:spAutoFit/>
          </a:bodyPr>
          <a:lstStyle/>
          <a:p>
            <a:r>
              <a:rPr lang="fr-FR" dirty="0" smtClean="0">
                <a:latin typeface="Lato" charset="0"/>
                <a:ea typeface="Lato" charset="0"/>
                <a:cs typeface="Lato" charset="0"/>
              </a:rPr>
              <a:t>Une bio concurrencée par le conventionnel sur ses valeurs  </a:t>
            </a:r>
            <a:endParaRPr lang="fr-FR" dirty="0">
              <a:latin typeface="Lato" charset="0"/>
              <a:ea typeface="Lato" charset="0"/>
              <a:cs typeface="Lato" charset="0"/>
            </a:endParaRPr>
          </a:p>
        </p:txBody>
      </p:sp>
      <p:sp>
        <p:nvSpPr>
          <p:cNvPr id="16" name="Titre 1"/>
          <p:cNvSpPr txBox="1">
            <a:spLocks/>
          </p:cNvSpPr>
          <p:nvPr/>
        </p:nvSpPr>
        <p:spPr>
          <a:xfrm>
            <a:off x="104114" y="231993"/>
            <a:ext cx="9039886" cy="908121"/>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Bio Suspect</a:t>
            </a:r>
          </a:p>
        </p:txBody>
      </p:sp>
      <p:sp>
        <p:nvSpPr>
          <p:cNvPr id="17" name="Rectangle 16"/>
          <p:cNvSpPr/>
          <p:nvPr/>
        </p:nvSpPr>
        <p:spPr>
          <a:xfrm>
            <a:off x="314938" y="1394578"/>
            <a:ext cx="8618237" cy="584775"/>
          </a:xfrm>
          <a:prstGeom prst="rect">
            <a:avLst/>
          </a:prstGeom>
        </p:spPr>
        <p:txBody>
          <a:bodyPr wrap="square">
            <a:spAutoFit/>
          </a:bodyPr>
          <a:lstStyle/>
          <a:p>
            <a:pPr algn="ctr"/>
            <a:r>
              <a:rPr lang="fr-FR" sz="3200" b="1" dirty="0">
                <a:solidFill>
                  <a:srgbClr val="7030A0"/>
                </a:solidFill>
                <a:latin typeface="DINPro-Medium" charset="0"/>
              </a:rPr>
              <a:t>Les </a:t>
            </a:r>
            <a:r>
              <a:rPr lang="fr-FR" sz="3200" b="1">
                <a:solidFill>
                  <a:srgbClr val="7030A0"/>
                </a:solidFill>
                <a:latin typeface="DINPro-Medium" charset="0"/>
              </a:rPr>
              <a:t>tendances </a:t>
            </a:r>
            <a:r>
              <a:rPr lang="fr-FR" sz="3200" b="1" smtClean="0">
                <a:solidFill>
                  <a:srgbClr val="7030A0"/>
                </a:solidFill>
                <a:latin typeface="DINPro-Medium" charset="0"/>
              </a:rPr>
              <a:t>émergentes qui </a:t>
            </a:r>
            <a:r>
              <a:rPr lang="fr-FR" sz="3200" b="1" dirty="0">
                <a:solidFill>
                  <a:srgbClr val="7030A0"/>
                </a:solidFill>
                <a:latin typeface="DINPro-Medium" charset="0"/>
              </a:rPr>
              <a:t>se confirment</a:t>
            </a:r>
            <a:endParaRPr lang="fr-FR" sz="3200" dirty="0"/>
          </a:p>
        </p:txBody>
      </p:sp>
      <p:pic>
        <p:nvPicPr>
          <p:cNvPr id="15" name="Imag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8" name="Image 17">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5685272" y="2629831"/>
            <a:ext cx="481096" cy="443230"/>
          </a:xfrm>
          <a:prstGeom prst="rect">
            <a:avLst/>
          </a:prstGeom>
        </p:spPr>
      </p:pic>
      <p:pic>
        <p:nvPicPr>
          <p:cNvPr id="19" name="Image 18">
            <a:extLst>
              <a:ext uri="{FF2B5EF4-FFF2-40B4-BE49-F238E27FC236}">
                <a16:creationId xmlns="" xmlns:a16="http://schemas.microsoft.com/office/drawing/2014/main" id="{E9EC5861-F969-CB4B-9957-ED92EF9BA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379100" y="2553412"/>
            <a:ext cx="481096" cy="443230"/>
          </a:xfrm>
          <a:prstGeom prst="rect">
            <a:avLst/>
          </a:prstGeom>
        </p:spPr>
      </p:pic>
      <p:pic>
        <p:nvPicPr>
          <p:cNvPr id="20" name="Imag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7328" y="3283242"/>
            <a:ext cx="4201246" cy="2810059"/>
          </a:xfrm>
          <a:prstGeom prst="rect">
            <a:avLst/>
          </a:prstGeom>
        </p:spPr>
      </p:pic>
      <p:pic>
        <p:nvPicPr>
          <p:cNvPr id="21" name="Image 2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68400" y="3298327"/>
            <a:ext cx="2909741" cy="2933150"/>
          </a:xfrm>
          <a:prstGeom prst="rect">
            <a:avLst/>
          </a:prstGeom>
        </p:spPr>
      </p:pic>
    </p:spTree>
    <p:extLst>
      <p:ext uri="{BB962C8B-B14F-4D97-AF65-F5344CB8AC3E}">
        <p14:creationId xmlns:p14="http://schemas.microsoft.com/office/powerpoint/2010/main" val="1484806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436808" y="2319649"/>
            <a:ext cx="3200400" cy="584775"/>
          </a:xfrm>
          <a:prstGeom prst="rect">
            <a:avLst/>
          </a:prstGeom>
          <a:noFill/>
        </p:spPr>
        <p:txBody>
          <a:bodyPr wrap="square" rtlCol="0">
            <a:spAutoFit/>
          </a:bodyPr>
          <a:lstStyle/>
          <a:p>
            <a:r>
              <a:rPr lang="fr-FR" b="1" dirty="0">
                <a:latin typeface="Gunny Rewritten" panose="03080400000000000000" pitchFamily="66" charset="-128"/>
                <a:ea typeface="Gunny Rewritten" panose="03080400000000000000" pitchFamily="66" charset="-128"/>
              </a:rPr>
              <a:t>Où sont achetés les produits ?</a:t>
            </a:r>
          </a:p>
          <a:p>
            <a:pPr algn="ctr"/>
            <a:r>
              <a:rPr lang="fr-FR" sz="1400" dirty="0">
                <a:latin typeface="Gunny Rewritten" panose="03080400000000000000" pitchFamily="66" charset="-128"/>
                <a:ea typeface="Gunny Rewritten" panose="03080400000000000000" pitchFamily="66" charset="-128"/>
              </a:rPr>
              <a:t>Etude Observatoire des cosmétiques </a:t>
            </a:r>
          </a:p>
        </p:txBody>
      </p:sp>
      <p:graphicFrame>
        <p:nvGraphicFramePr>
          <p:cNvPr id="9" name="Graphique 8"/>
          <p:cNvGraphicFramePr>
            <a:graphicFrameLocks/>
          </p:cNvGraphicFramePr>
          <p:nvPr>
            <p:extLst>
              <p:ext uri="{D42A27DB-BD31-4B8C-83A1-F6EECF244321}">
                <p14:modId xmlns:p14="http://schemas.microsoft.com/office/powerpoint/2010/main" val="1998185538"/>
              </p:ext>
            </p:extLst>
          </p:nvPr>
        </p:nvGraphicFramePr>
        <p:xfrm>
          <a:off x="104114" y="2574160"/>
          <a:ext cx="4455373" cy="340863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 2">
            <a:extLst>
              <a:ext uri="{FF2B5EF4-FFF2-40B4-BE49-F238E27FC236}">
                <a16:creationId xmlns="" xmlns:a16="http://schemas.microsoft.com/office/drawing/2014/main" id="{AF3C39EA-4FC9-E346-B9A8-D23113CEF89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2" name="Image 11">
            <a:extLst>
              <a:ext uri="{FF2B5EF4-FFF2-40B4-BE49-F238E27FC236}">
                <a16:creationId xmlns="" xmlns:a16="http://schemas.microsoft.com/office/drawing/2014/main" id="{67ADA736-B807-8842-B604-6C1F88103A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3" name="ZoneTexte 2"/>
          <p:cNvSpPr txBox="1"/>
          <p:nvPr/>
        </p:nvSpPr>
        <p:spPr>
          <a:xfrm>
            <a:off x="933483" y="2075514"/>
            <a:ext cx="5018820" cy="400110"/>
          </a:xfrm>
          <a:prstGeom prst="rect">
            <a:avLst/>
          </a:prstGeom>
          <a:noFill/>
        </p:spPr>
        <p:txBody>
          <a:bodyPr wrap="square" rtlCol="0">
            <a:spAutoFit/>
          </a:bodyPr>
          <a:lstStyle/>
          <a:p>
            <a:r>
              <a:rPr lang="fr-FR" sz="2000" b="1" dirty="0" smtClean="0">
                <a:latin typeface="Lato" charset="0"/>
                <a:ea typeface="Lato" charset="0"/>
                <a:cs typeface="Lato" charset="0"/>
              </a:rPr>
              <a:t>Une distribution Bio morcelée</a:t>
            </a:r>
            <a:endParaRPr lang="fr-FR" sz="2000" b="1" dirty="0">
              <a:latin typeface="Lato" charset="0"/>
              <a:ea typeface="Lato" charset="0"/>
              <a:cs typeface="Lato" charset="0"/>
            </a:endParaRPr>
          </a:p>
        </p:txBody>
      </p:sp>
      <p:sp>
        <p:nvSpPr>
          <p:cNvPr id="14" name="Titre 1"/>
          <p:cNvSpPr txBox="1">
            <a:spLocks/>
          </p:cNvSpPr>
          <p:nvPr/>
        </p:nvSpPr>
        <p:spPr>
          <a:xfrm>
            <a:off x="104114" y="364722"/>
            <a:ext cx="9039886" cy="682725"/>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a:t>
            </a:r>
            <a:r>
              <a:rPr lang="fr-FR" sz="3600" b="1" smtClean="0">
                <a:latin typeface="Lato Gras" charset="0"/>
                <a:ea typeface="Lato Gras" charset="0"/>
                <a:cs typeface="Lato Gras" charset="0"/>
              </a:rPr>
              <a:t>Bio Suspect</a:t>
            </a:r>
            <a:endParaRPr lang="fr-FR" sz="3600" b="1" dirty="0" smtClean="0">
              <a:latin typeface="Lato Gras" charset="0"/>
              <a:ea typeface="Lato Gras" charset="0"/>
              <a:cs typeface="Lato Gras" charset="0"/>
            </a:endParaRPr>
          </a:p>
        </p:txBody>
      </p:sp>
      <p:sp>
        <p:nvSpPr>
          <p:cNvPr id="15" name="Rectangle 14"/>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3" name="Image 12">
            <a:extLst>
              <a:ext uri="{FF2B5EF4-FFF2-40B4-BE49-F238E27FC236}">
                <a16:creationId xmlns="" xmlns:a16="http://schemas.microsoft.com/office/drawing/2014/main" id="{E9EC5861-F969-CB4B-9957-ED92EF9BA78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
          <a:stretch/>
        </p:blipFill>
        <p:spPr>
          <a:xfrm>
            <a:off x="282450" y="2001616"/>
            <a:ext cx="481096" cy="443230"/>
          </a:xfrm>
          <a:prstGeom prst="rect">
            <a:avLst/>
          </a:prstGeom>
        </p:spPr>
      </p:pic>
      <p:pic>
        <p:nvPicPr>
          <p:cNvPr id="16" name="Image 15" descr="http://www.observatoiredescosmetiques.com/media/achats-bio-FR.jpg"/>
          <p:cNvPicPr/>
          <p:nvPr/>
        </p:nvPicPr>
        <p:blipFill>
          <a:blip r:embed="rId7">
            <a:extLst>
              <a:ext uri="{28A0092B-C50C-407E-A947-70E740481C1C}">
                <a14:useLocalDpi xmlns:a14="http://schemas.microsoft.com/office/drawing/2010/main"/>
              </a:ext>
            </a:extLst>
          </a:blip>
          <a:srcRect/>
          <a:stretch>
            <a:fillRect/>
          </a:stretch>
        </p:blipFill>
        <p:spPr bwMode="auto">
          <a:xfrm>
            <a:off x="4930016" y="3200818"/>
            <a:ext cx="4213984" cy="2852531"/>
          </a:xfrm>
          <a:prstGeom prst="rect">
            <a:avLst/>
          </a:prstGeom>
          <a:noFill/>
          <a:ln>
            <a:noFill/>
          </a:ln>
        </p:spPr>
      </p:pic>
      <p:pic>
        <p:nvPicPr>
          <p:cNvPr id="17" name="Imag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1155065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255850" y="5795411"/>
            <a:ext cx="5221301" cy="369332"/>
          </a:xfrm>
          <a:prstGeom prst="rect">
            <a:avLst/>
          </a:prstGeom>
          <a:noFill/>
        </p:spPr>
        <p:txBody>
          <a:bodyPr wrap="none" rtlCol="0">
            <a:spAutoFit/>
          </a:bodyPr>
          <a:lstStyle/>
          <a:p>
            <a:r>
              <a:rPr lang="fr-FR" b="1" dirty="0">
                <a:latin typeface="Lato" charset="0"/>
                <a:ea typeface="Lato" charset="0"/>
                <a:cs typeface="Lato" charset="0"/>
              </a:rPr>
              <a:t>Seconde référence + Bain de bouche juillet 2018 </a:t>
            </a:r>
          </a:p>
        </p:txBody>
      </p:sp>
      <p:sp>
        <p:nvSpPr>
          <p:cNvPr id="4" name="Ellipse 3"/>
          <p:cNvSpPr/>
          <p:nvPr/>
        </p:nvSpPr>
        <p:spPr>
          <a:xfrm>
            <a:off x="588291" y="4952003"/>
            <a:ext cx="2200209" cy="1063315"/>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ZoneTexte 6"/>
          <p:cNvSpPr txBox="1"/>
          <p:nvPr/>
        </p:nvSpPr>
        <p:spPr>
          <a:xfrm>
            <a:off x="952414" y="5149079"/>
            <a:ext cx="1505540" cy="646331"/>
          </a:xfrm>
          <a:prstGeom prst="rect">
            <a:avLst/>
          </a:prstGeom>
          <a:noFill/>
        </p:spPr>
        <p:txBody>
          <a:bodyPr wrap="none" rtlCol="0">
            <a:spAutoFit/>
          </a:bodyPr>
          <a:lstStyle/>
          <a:p>
            <a:pPr algn="ctr"/>
            <a:r>
              <a:rPr lang="fr-FR" b="1" dirty="0">
                <a:latin typeface="Lato" charset="0"/>
                <a:ea typeface="Lato" charset="0"/>
                <a:cs typeface="Lato" charset="0"/>
              </a:rPr>
              <a:t>+30% </a:t>
            </a:r>
          </a:p>
          <a:p>
            <a:pPr algn="ctr"/>
            <a:r>
              <a:rPr lang="fr-FR" b="1" dirty="0">
                <a:latin typeface="Lato" charset="0"/>
                <a:ea typeface="Lato" charset="0"/>
                <a:cs typeface="Lato" charset="0"/>
              </a:rPr>
              <a:t>en </a:t>
            </a:r>
            <a:r>
              <a:rPr lang="fr-FR" b="1" dirty="0" err="1">
                <a:latin typeface="Lato" charset="0"/>
                <a:ea typeface="Lato" charset="0"/>
                <a:cs typeface="Lato" charset="0"/>
              </a:rPr>
              <a:t>nov</a:t>
            </a:r>
            <a:r>
              <a:rPr lang="fr-FR" b="1" dirty="0">
                <a:latin typeface="Lato" charset="0"/>
                <a:ea typeface="Lato" charset="0"/>
                <a:cs typeface="Lato" charset="0"/>
              </a:rPr>
              <a:t> 2017</a:t>
            </a:r>
          </a:p>
        </p:txBody>
      </p:sp>
      <p:sp>
        <p:nvSpPr>
          <p:cNvPr id="11" name="Ellipse 10"/>
          <p:cNvSpPr/>
          <p:nvPr/>
        </p:nvSpPr>
        <p:spPr>
          <a:xfrm>
            <a:off x="3740788" y="3419761"/>
            <a:ext cx="2200209" cy="107982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2" name="ZoneTexte 11"/>
          <p:cNvSpPr txBox="1"/>
          <p:nvPr/>
        </p:nvSpPr>
        <p:spPr>
          <a:xfrm>
            <a:off x="3994161" y="3498008"/>
            <a:ext cx="1739892" cy="923330"/>
          </a:xfrm>
          <a:prstGeom prst="rect">
            <a:avLst/>
          </a:prstGeom>
          <a:noFill/>
        </p:spPr>
        <p:txBody>
          <a:bodyPr wrap="square" rtlCol="0">
            <a:spAutoFit/>
          </a:bodyPr>
          <a:lstStyle/>
          <a:p>
            <a:pPr algn="ctr"/>
            <a:r>
              <a:rPr lang="fr-FR" b="1" dirty="0">
                <a:latin typeface="Lato" charset="0"/>
                <a:ea typeface="Lato" charset="0"/>
                <a:cs typeface="Lato" charset="0"/>
              </a:rPr>
              <a:t>+5,5% </a:t>
            </a:r>
          </a:p>
          <a:p>
            <a:pPr algn="ctr"/>
            <a:r>
              <a:rPr lang="fr-FR" b="1" dirty="0">
                <a:latin typeface="Lato" charset="0"/>
                <a:ea typeface="Lato" charset="0"/>
                <a:cs typeface="Lato" charset="0"/>
              </a:rPr>
              <a:t>en </a:t>
            </a:r>
            <a:r>
              <a:rPr lang="fr-FR" b="1" dirty="0" smtClean="0">
                <a:latin typeface="Lato" charset="0"/>
                <a:ea typeface="Lato" charset="0"/>
                <a:cs typeface="Lato" charset="0"/>
              </a:rPr>
              <a:t>volume en </a:t>
            </a:r>
            <a:r>
              <a:rPr lang="fr-FR" b="1" dirty="0">
                <a:latin typeface="Lato" charset="0"/>
                <a:ea typeface="Lato" charset="0"/>
                <a:cs typeface="Lato" charset="0"/>
              </a:rPr>
              <a:t>2017</a:t>
            </a:r>
          </a:p>
        </p:txBody>
      </p:sp>
      <p:sp>
        <p:nvSpPr>
          <p:cNvPr id="13" name="ZoneTexte 12"/>
          <p:cNvSpPr txBox="1"/>
          <p:nvPr/>
        </p:nvSpPr>
        <p:spPr>
          <a:xfrm>
            <a:off x="6434602" y="3123067"/>
            <a:ext cx="2374658" cy="1200329"/>
          </a:xfrm>
          <a:prstGeom prst="rect">
            <a:avLst/>
          </a:prstGeom>
          <a:noFill/>
        </p:spPr>
        <p:txBody>
          <a:bodyPr wrap="square" rtlCol="0">
            <a:spAutoFit/>
          </a:bodyPr>
          <a:lstStyle/>
          <a:p>
            <a:pPr algn="ctr"/>
            <a:r>
              <a:rPr lang="fr-FR" b="1" dirty="0">
                <a:latin typeface="Lato" charset="0"/>
                <a:ea typeface="Lato" charset="0"/>
                <a:cs typeface="Lato" charset="0"/>
              </a:rPr>
              <a:t>Des produits pour la douche à nouveau proposé en mai </a:t>
            </a:r>
            <a:r>
              <a:rPr lang="fr-FR" b="1" dirty="0" smtClean="0">
                <a:latin typeface="Lato" charset="0"/>
                <a:ea typeface="Lato" charset="0"/>
                <a:cs typeface="Lato" charset="0"/>
              </a:rPr>
              <a:t>2018 (source LSA)</a:t>
            </a:r>
            <a:endParaRPr lang="fr-FR" b="1" dirty="0">
              <a:solidFill>
                <a:srgbClr val="FF0000"/>
              </a:solidFill>
              <a:latin typeface="Lato" charset="0"/>
              <a:ea typeface="Lato" charset="0"/>
              <a:cs typeface="Lato" charset="0"/>
            </a:endParaRPr>
          </a:p>
        </p:txBody>
      </p:sp>
      <p:pic>
        <p:nvPicPr>
          <p:cNvPr id="16"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7" name="Image 16">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8" name="ZoneTexte 7"/>
          <p:cNvSpPr txBox="1"/>
          <p:nvPr/>
        </p:nvSpPr>
        <p:spPr>
          <a:xfrm>
            <a:off x="748145" y="2249053"/>
            <a:ext cx="6856454" cy="400110"/>
          </a:xfrm>
          <a:prstGeom prst="rect">
            <a:avLst/>
          </a:prstGeom>
          <a:noFill/>
        </p:spPr>
        <p:txBody>
          <a:bodyPr wrap="square" rtlCol="0">
            <a:spAutoFit/>
          </a:bodyPr>
          <a:lstStyle/>
          <a:p>
            <a:r>
              <a:rPr lang="fr-FR" sz="2000" b="1" dirty="0" smtClean="0">
                <a:latin typeface="Lato" charset="0"/>
                <a:ea typeface="Lato" charset="0"/>
                <a:cs typeface="Lato" charset="0"/>
              </a:rPr>
              <a:t>Les grandes marques développent leur offre en Bio</a:t>
            </a:r>
            <a:endParaRPr lang="fr-FR" sz="2000" b="1" dirty="0">
              <a:latin typeface="Lato" charset="0"/>
              <a:ea typeface="Lato" charset="0"/>
              <a:cs typeface="Lato" charset="0"/>
            </a:endParaRPr>
          </a:p>
        </p:txBody>
      </p:sp>
      <p:sp>
        <p:nvSpPr>
          <p:cNvPr id="20" name="Titre 1"/>
          <p:cNvSpPr txBox="1">
            <a:spLocks/>
          </p:cNvSpPr>
          <p:nvPr/>
        </p:nvSpPr>
        <p:spPr>
          <a:xfrm>
            <a:off x="104114" y="67441"/>
            <a:ext cx="9039886" cy="113973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Bio Suspect</a:t>
            </a:r>
          </a:p>
        </p:txBody>
      </p:sp>
      <p:sp>
        <p:nvSpPr>
          <p:cNvPr id="21" name="Rectangle 20"/>
          <p:cNvSpPr/>
          <p:nvPr/>
        </p:nvSpPr>
        <p:spPr>
          <a:xfrm>
            <a:off x="585102" y="1373247"/>
            <a:ext cx="8077909" cy="584775"/>
          </a:xfrm>
          <a:prstGeom prst="rect">
            <a:avLst/>
          </a:prstGeom>
        </p:spPr>
        <p:txBody>
          <a:bodyPr wrap="square">
            <a:spAutoFit/>
          </a:bodyPr>
          <a:lstStyle/>
          <a:p>
            <a:pPr algn="ctr"/>
            <a:r>
              <a:rPr lang="fr-FR" sz="3200" b="1">
                <a:solidFill>
                  <a:srgbClr val="7030A0"/>
                </a:solidFill>
                <a:latin typeface="DINPro-Medium" charset="0"/>
              </a:rPr>
              <a:t>Les tendances qui </a:t>
            </a:r>
            <a:r>
              <a:rPr lang="fr-FR" sz="3200" b="1" smtClean="0">
                <a:solidFill>
                  <a:srgbClr val="7030A0"/>
                </a:solidFill>
                <a:latin typeface="DINPro-Medium" charset="0"/>
              </a:rPr>
              <a:t>ne se confirment pas</a:t>
            </a:r>
            <a:endParaRPr lang="fr-FR" sz="3200" dirty="0"/>
          </a:p>
        </p:txBody>
      </p:sp>
      <p:pic>
        <p:nvPicPr>
          <p:cNvPr id="18" name="Imag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pic>
        <p:nvPicPr>
          <p:cNvPr id="19" name="Image 18">
            <a:extLst>
              <a:ext uri="{FF2B5EF4-FFF2-40B4-BE49-F238E27FC236}">
                <a16:creationId xmlns="" xmlns:a16="http://schemas.microsoft.com/office/drawing/2014/main" id="{79400678-1558-9C43-96DA-137BFD0A93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4975" y="2234444"/>
            <a:ext cx="411204" cy="412272"/>
          </a:xfrm>
          <a:prstGeom prst="rect">
            <a:avLst/>
          </a:prstGeom>
        </p:spPr>
      </p:pic>
      <p:pic>
        <p:nvPicPr>
          <p:cNvPr id="23" name="Imag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763" y="2873012"/>
            <a:ext cx="2965229" cy="1977437"/>
          </a:xfrm>
          <a:prstGeom prst="rect">
            <a:avLst/>
          </a:prstGeom>
        </p:spPr>
      </p:pic>
      <p:pic>
        <p:nvPicPr>
          <p:cNvPr id="24" name="Image 2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94161" y="4723387"/>
            <a:ext cx="4171631" cy="1072023"/>
          </a:xfrm>
          <a:prstGeom prst="rect">
            <a:avLst/>
          </a:prstGeom>
        </p:spPr>
      </p:pic>
    </p:spTree>
    <p:extLst>
      <p:ext uri="{BB962C8B-B14F-4D97-AF65-F5344CB8AC3E}">
        <p14:creationId xmlns:p14="http://schemas.microsoft.com/office/powerpoint/2010/main" val="1726470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38</a:t>
            </a:fld>
            <a:endParaRPr lang="fr-FR" dirty="0"/>
          </a:p>
        </p:txBody>
      </p:sp>
      <p:sp>
        <p:nvSpPr>
          <p:cNvPr id="5" name="Rectangle 4"/>
          <p:cNvSpPr/>
          <p:nvPr/>
        </p:nvSpPr>
        <p:spPr>
          <a:xfrm>
            <a:off x="1005840" y="1622171"/>
            <a:ext cx="7960519" cy="3139321"/>
          </a:xfrm>
          <a:prstGeom prst="rect">
            <a:avLst/>
          </a:prstGeom>
        </p:spPr>
        <p:txBody>
          <a:bodyPr wrap="square">
            <a:spAutoFit/>
          </a:bodyPr>
          <a:lstStyle/>
          <a:p>
            <a:pPr>
              <a:lnSpc>
                <a:spcPct val="150000"/>
              </a:lnSpc>
            </a:pPr>
            <a:r>
              <a:rPr lang="fr-FR" sz="2200" b="1" dirty="0">
                <a:latin typeface="Lato Gras" charset="0"/>
                <a:ea typeface="Lato Gras" charset="0"/>
                <a:cs typeface="Lato Gras" charset="0"/>
              </a:rPr>
              <a:t>Crise de confiance vers la cosmétique bio</a:t>
            </a:r>
          </a:p>
          <a:p>
            <a:pPr>
              <a:lnSpc>
                <a:spcPct val="150000"/>
              </a:lnSpc>
            </a:pPr>
            <a:r>
              <a:rPr lang="fr-FR" sz="2200" b="1" dirty="0">
                <a:latin typeface="Lato Gras" charset="0"/>
                <a:ea typeface="Lato Gras" charset="0"/>
                <a:cs typeface="Lato Gras" charset="0"/>
              </a:rPr>
              <a:t>Un secteur vulnérable et désorganisé</a:t>
            </a:r>
          </a:p>
          <a:p>
            <a:pPr>
              <a:lnSpc>
                <a:spcPct val="150000"/>
              </a:lnSpc>
            </a:pPr>
            <a:r>
              <a:rPr lang="fr-FR" sz="2200" b="1" dirty="0">
                <a:latin typeface="Lato Gras" charset="0"/>
                <a:ea typeface="Lato Gras" charset="0"/>
                <a:cs typeface="Lato Gras" charset="0"/>
              </a:rPr>
              <a:t>Crise financière</a:t>
            </a:r>
          </a:p>
          <a:p>
            <a:pPr>
              <a:lnSpc>
                <a:spcPct val="150000"/>
              </a:lnSpc>
            </a:pPr>
            <a:r>
              <a:rPr lang="fr-FR" sz="2200" b="1" dirty="0">
                <a:latin typeface="Lato Gras" charset="0"/>
                <a:ea typeface="Lato Gras" charset="0"/>
                <a:cs typeface="Lato Gras" charset="0"/>
              </a:rPr>
              <a:t>Baisse des aides publiques</a:t>
            </a:r>
          </a:p>
          <a:p>
            <a:pPr>
              <a:lnSpc>
                <a:spcPct val="150000"/>
              </a:lnSpc>
            </a:pPr>
            <a:r>
              <a:rPr lang="fr-FR" sz="2200" b="1" dirty="0">
                <a:latin typeface="Lato Gras" charset="0"/>
                <a:ea typeface="Lato Gras" charset="0"/>
                <a:cs typeface="Lato Gras" charset="0"/>
              </a:rPr>
              <a:t>RSE au profit des cosmétiques conventionnels </a:t>
            </a:r>
          </a:p>
          <a:p>
            <a:pPr>
              <a:lnSpc>
                <a:spcPct val="150000"/>
              </a:lnSpc>
            </a:pPr>
            <a:r>
              <a:rPr lang="fr-FR" sz="2200" b="1" dirty="0">
                <a:latin typeface="Lato Gras" charset="0"/>
                <a:ea typeface="Lato Gras" charset="0"/>
                <a:cs typeface="Lato Gras" charset="0"/>
              </a:rPr>
              <a:t>Les grandes marques se désengagent du bio</a:t>
            </a:r>
            <a:endParaRPr lang="fr-FR" sz="2200" dirty="0"/>
          </a:p>
        </p:txBody>
      </p:sp>
      <p:pic>
        <p:nvPicPr>
          <p:cNvPr id="13" name="Image 12">
            <a:extLst>
              <a:ext uri="{FF2B5EF4-FFF2-40B4-BE49-F238E27FC236}">
                <a16:creationId xmlns="" xmlns:a16="http://schemas.microsoft.com/office/drawing/2014/main" id="{443D101E-1DAF-BE48-B98D-A0C6087CE5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8320159" y="4831913"/>
            <a:ext cx="374009" cy="344572"/>
          </a:xfrm>
          <a:prstGeom prst="rect">
            <a:avLst/>
          </a:prstGeom>
        </p:spPr>
      </p:pic>
      <p:sp>
        <p:nvSpPr>
          <p:cNvPr id="14" name="Espace réservé du contenu 2">
            <a:extLst>
              <a:ext uri="{FF2B5EF4-FFF2-40B4-BE49-F238E27FC236}">
                <a16:creationId xmlns="" xmlns:a16="http://schemas.microsoft.com/office/drawing/2014/main" id="{74960774-77DE-8B49-B748-8CC35B59E351}"/>
              </a:ext>
            </a:extLst>
          </p:cNvPr>
          <p:cNvSpPr txBox="1">
            <a:spLocks/>
          </p:cNvSpPr>
          <p:nvPr/>
        </p:nvSpPr>
        <p:spPr>
          <a:xfrm>
            <a:off x="4662380" y="4799072"/>
            <a:ext cx="3438525" cy="1457325"/>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b="1" i="0" kern="1200">
                <a:solidFill>
                  <a:schemeClr val="tx1"/>
                </a:solidFill>
                <a:latin typeface="Lato Gras" charset="0"/>
                <a:ea typeface="+mn-ea"/>
                <a:cs typeface="+mn-cs"/>
              </a:defRPr>
            </a:lvl1pPr>
            <a:lvl2pPr marL="742950" indent="-285750" algn="l" defTabSz="457200" rtl="0" fontAlgn="base">
              <a:spcBef>
                <a:spcPct val="20000"/>
              </a:spcBef>
              <a:spcAft>
                <a:spcPct val="0"/>
              </a:spcAft>
              <a:buFont typeface="Arial" charset="0"/>
              <a:buChar char="–"/>
              <a:defRPr sz="2800" b="1" i="0" kern="1200">
                <a:solidFill>
                  <a:schemeClr val="tx1"/>
                </a:solidFill>
                <a:latin typeface="Lato Gras" charset="0"/>
                <a:ea typeface="+mn-ea"/>
                <a:cs typeface="+mn-cs"/>
              </a:defRPr>
            </a:lvl2pPr>
            <a:lvl3pPr marL="1143000" indent="-228600" algn="l" defTabSz="457200" rtl="0" fontAlgn="base">
              <a:spcBef>
                <a:spcPct val="20000"/>
              </a:spcBef>
              <a:spcAft>
                <a:spcPct val="0"/>
              </a:spcAft>
              <a:buFont typeface="Arial" charset="0"/>
              <a:buChar char="•"/>
              <a:defRPr sz="2400" b="1" i="0" kern="1200">
                <a:solidFill>
                  <a:schemeClr val="tx1"/>
                </a:solidFill>
                <a:latin typeface="Lato Gras" charset="0"/>
                <a:ea typeface="+mn-ea"/>
                <a:cs typeface="+mn-cs"/>
              </a:defRPr>
            </a:lvl3pPr>
            <a:lvl4pPr marL="16002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4pPr>
            <a:lvl5pPr marL="20574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60000"/>
              </a:lnSpc>
              <a:spcBef>
                <a:spcPts val="0"/>
              </a:spcBef>
              <a:buNone/>
            </a:pPr>
            <a:r>
              <a:rPr lang="fr-FR" sz="1600" dirty="0">
                <a:ea typeface="Lato Gras" charset="0"/>
                <a:cs typeface="Lato Gras" charset="0"/>
              </a:rPr>
              <a:t>Tendance confirmée</a:t>
            </a:r>
          </a:p>
          <a:p>
            <a:pPr marL="0" indent="0" algn="r">
              <a:lnSpc>
                <a:spcPct val="160000"/>
              </a:lnSpc>
              <a:spcBef>
                <a:spcPts val="0"/>
              </a:spcBef>
              <a:buNone/>
            </a:pPr>
            <a:r>
              <a:rPr lang="fr-FR" sz="1600" dirty="0">
                <a:ea typeface="Lato Gras" charset="0"/>
                <a:cs typeface="Lato Gras" charset="0"/>
              </a:rPr>
              <a:t>Tendance non-confirmée</a:t>
            </a:r>
          </a:p>
          <a:p>
            <a:pPr marL="0" indent="0" algn="r">
              <a:lnSpc>
                <a:spcPct val="160000"/>
              </a:lnSpc>
              <a:spcBef>
                <a:spcPts val="0"/>
              </a:spcBef>
              <a:buNone/>
            </a:pPr>
            <a:r>
              <a:rPr lang="fr-FR" sz="1600" dirty="0">
                <a:ea typeface="Lato Gras" charset="0"/>
                <a:cs typeface="Lato Gras" charset="0"/>
              </a:rPr>
              <a:t>Tendance émergente</a:t>
            </a:r>
          </a:p>
          <a:p>
            <a:pPr marL="0" indent="0" algn="r">
              <a:lnSpc>
                <a:spcPct val="160000"/>
              </a:lnSpc>
              <a:spcBef>
                <a:spcPts val="0"/>
              </a:spcBef>
              <a:buNone/>
            </a:pPr>
            <a:endParaRPr lang="fr-FR" sz="1600" dirty="0">
              <a:ea typeface="Lato Gras" charset="0"/>
              <a:cs typeface="Lato Gras" charset="0"/>
            </a:endParaRPr>
          </a:p>
        </p:txBody>
      </p:sp>
      <p:pic>
        <p:nvPicPr>
          <p:cNvPr id="15" name="Image 14">
            <a:extLst>
              <a:ext uri="{FF2B5EF4-FFF2-40B4-BE49-F238E27FC236}">
                <a16:creationId xmlns="" xmlns:a16="http://schemas.microsoft.com/office/drawing/2014/main" id="{13C9F3BE-BBF0-BD43-B66D-A48F4C2B0D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4973" y="5604294"/>
            <a:ext cx="609403" cy="406268"/>
          </a:xfrm>
          <a:prstGeom prst="rect">
            <a:avLst/>
          </a:prstGeom>
        </p:spPr>
      </p:pic>
      <p:pic>
        <p:nvPicPr>
          <p:cNvPr id="16" name="Image 15">
            <a:extLst>
              <a:ext uri="{FF2B5EF4-FFF2-40B4-BE49-F238E27FC236}">
                <a16:creationId xmlns="" xmlns:a16="http://schemas.microsoft.com/office/drawing/2014/main" id="{F7FF0765-03FD-8B4E-AA6F-23463143AF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8434" y="5330694"/>
            <a:ext cx="276467" cy="277185"/>
          </a:xfrm>
          <a:prstGeom prst="rect">
            <a:avLst/>
          </a:prstGeom>
        </p:spPr>
      </p:pic>
      <p:pic>
        <p:nvPicPr>
          <p:cNvPr id="22" name="Image 21">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8319" y="1734615"/>
            <a:ext cx="389122" cy="390133"/>
          </a:xfrm>
          <a:prstGeom prst="rect">
            <a:avLst/>
          </a:prstGeom>
        </p:spPr>
      </p:pic>
      <p:pic>
        <p:nvPicPr>
          <p:cNvPr id="20" name="Image 19">
            <a:extLst>
              <a:ext uri="{FF2B5EF4-FFF2-40B4-BE49-F238E27FC236}">
                <a16:creationId xmlns="" xmlns:a16="http://schemas.microsoft.com/office/drawing/2014/main" id="{E9EC5861-F969-CB4B-9957-ED92EF9BA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
          <a:stretch/>
        </p:blipFill>
        <p:spPr>
          <a:xfrm>
            <a:off x="422332" y="3682744"/>
            <a:ext cx="481096" cy="443230"/>
          </a:xfrm>
          <a:prstGeom prst="rect">
            <a:avLst/>
          </a:prstGeom>
        </p:spPr>
      </p:pic>
      <p:pic>
        <p:nvPicPr>
          <p:cNvPr id="21" name="Image 20">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2404" y="2242277"/>
            <a:ext cx="389122" cy="390133"/>
          </a:xfrm>
          <a:prstGeom prst="rect">
            <a:avLst/>
          </a:prstGeom>
        </p:spPr>
      </p:pic>
      <p:pic>
        <p:nvPicPr>
          <p:cNvPr id="26" name="Image 25">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6877" y="4259083"/>
            <a:ext cx="389122" cy="390133"/>
          </a:xfrm>
          <a:prstGeom prst="rect">
            <a:avLst/>
          </a:prstGeom>
        </p:spPr>
      </p:pic>
      <p:pic>
        <p:nvPicPr>
          <p:cNvPr id="27" name="Image 26">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2404" y="2731290"/>
            <a:ext cx="389122" cy="390133"/>
          </a:xfrm>
          <a:prstGeom prst="rect">
            <a:avLst/>
          </a:prstGeom>
        </p:spPr>
      </p:pic>
      <p:pic>
        <p:nvPicPr>
          <p:cNvPr id="28" name="Image 27">
            <a:extLst>
              <a:ext uri="{FF2B5EF4-FFF2-40B4-BE49-F238E27FC236}">
                <a16:creationId xmlns="" xmlns:a16="http://schemas.microsoft.com/office/drawing/2014/main" id="{F7FF0765-03FD-8B4E-AA6F-23463143A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6877" y="3250680"/>
            <a:ext cx="389122" cy="390133"/>
          </a:xfrm>
          <a:prstGeom prst="rect">
            <a:avLst/>
          </a:prstGeom>
        </p:spPr>
      </p:pic>
      <p:sp>
        <p:nvSpPr>
          <p:cNvPr id="17" name="Titre 1"/>
          <p:cNvSpPr txBox="1">
            <a:spLocks/>
          </p:cNvSpPr>
          <p:nvPr/>
        </p:nvSpPr>
        <p:spPr>
          <a:xfrm>
            <a:off x="104114" y="67441"/>
            <a:ext cx="9039886" cy="1139737"/>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a:t>
            </a:r>
            <a:r>
              <a:rPr lang="fr-FR" sz="3600" b="1" dirty="0" smtClean="0">
                <a:latin typeface="Lato Gras" charset="0"/>
                <a:ea typeface="Lato Gras" charset="0"/>
                <a:cs typeface="Lato Gras" charset="0"/>
              </a:rPr>
              <a:t>4 : Bio Suspect</a:t>
            </a:r>
          </a:p>
          <a:p>
            <a:pPr algn="ctr"/>
            <a:r>
              <a:rPr lang="fr-FR" sz="3600" b="1" dirty="0" smtClean="0">
                <a:latin typeface="Lato Gras" charset="0"/>
                <a:ea typeface="Lato Gras" charset="0"/>
                <a:cs typeface="Lato Gras" charset="0"/>
              </a:rPr>
              <a:t>CONCLUSION</a:t>
            </a:r>
          </a:p>
        </p:txBody>
      </p:sp>
      <p:pic>
        <p:nvPicPr>
          <p:cNvPr id="18" name="Image 17">
            <a:extLst>
              <a:ext uri="{FF2B5EF4-FFF2-40B4-BE49-F238E27FC236}">
                <a16:creationId xmlns="" xmlns:a16="http://schemas.microsoft.com/office/drawing/2014/main" id="{67ADA736-B807-8842-B604-6C1F88103A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pic>
        <p:nvPicPr>
          <p:cNvPr id="19" name="Imag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04599" y="6177082"/>
            <a:ext cx="705340" cy="643467"/>
          </a:xfrm>
          <a:prstGeom prst="rect">
            <a:avLst/>
          </a:prstGeom>
        </p:spPr>
      </p:pic>
    </p:spTree>
    <p:extLst>
      <p:ext uri="{BB962C8B-B14F-4D97-AF65-F5344CB8AC3E}">
        <p14:creationId xmlns:p14="http://schemas.microsoft.com/office/powerpoint/2010/main" val="765024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983" y="2322165"/>
            <a:ext cx="2350596" cy="1164245"/>
          </a:xfrm>
          <a:prstGeom prst="rect">
            <a:avLst/>
          </a:prstGeom>
        </p:spPr>
      </p:pic>
      <p:sp>
        <p:nvSpPr>
          <p:cNvPr id="2" name="Titre 1"/>
          <p:cNvSpPr>
            <a:spLocks noGrp="1"/>
          </p:cNvSpPr>
          <p:nvPr>
            <p:ph type="title"/>
          </p:nvPr>
        </p:nvSpPr>
        <p:spPr>
          <a:xfrm>
            <a:off x="459983" y="10478"/>
            <a:ext cx="8138160" cy="1229042"/>
          </a:xfrm>
        </p:spPr>
        <p:txBody>
          <a:bodyPr/>
          <a:lstStyle/>
          <a:p>
            <a:r>
              <a:rPr lang="fr-FR" dirty="0"/>
              <a:t>Postures gagnantes : 4 scénarios encore possibles</a:t>
            </a:r>
          </a:p>
        </p:txBody>
      </p:sp>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39</a:t>
            </a:fld>
            <a:endParaRPr lang="fr-FR" dirty="0"/>
          </a:p>
        </p:txBody>
      </p:sp>
      <p:sp>
        <p:nvSpPr>
          <p:cNvPr id="13" name="Nuage 12"/>
          <p:cNvSpPr/>
          <p:nvPr/>
        </p:nvSpPr>
        <p:spPr>
          <a:xfrm>
            <a:off x="5304957" y="1375876"/>
            <a:ext cx="2698167" cy="2340314"/>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Nuage 10"/>
          <p:cNvSpPr/>
          <p:nvPr/>
        </p:nvSpPr>
        <p:spPr>
          <a:xfrm>
            <a:off x="2634552" y="3462101"/>
            <a:ext cx="2652640" cy="2335053"/>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Nuage 11"/>
          <p:cNvSpPr/>
          <p:nvPr/>
        </p:nvSpPr>
        <p:spPr>
          <a:xfrm>
            <a:off x="288489" y="1915703"/>
            <a:ext cx="2993238" cy="2379035"/>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Nuage 9"/>
          <p:cNvSpPr/>
          <p:nvPr/>
        </p:nvSpPr>
        <p:spPr>
          <a:xfrm>
            <a:off x="6032803" y="3852546"/>
            <a:ext cx="2410691" cy="194460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8930" y="3725255"/>
            <a:ext cx="930569" cy="1644616"/>
          </a:xfrm>
          <a:prstGeom prst="rect">
            <a:avLst/>
          </a:prstGeom>
        </p:spPr>
      </p:pic>
      <p:pic>
        <p:nvPicPr>
          <p:cNvPr id="6" name="Imag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0644" y="4315746"/>
            <a:ext cx="1175007" cy="943784"/>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5552" y="1975432"/>
            <a:ext cx="1716976" cy="928856"/>
          </a:xfrm>
          <a:prstGeom prst="rect">
            <a:avLst/>
          </a:prstGeom>
        </p:spPr>
      </p:pic>
      <p:sp>
        <p:nvSpPr>
          <p:cNvPr id="3" name="ZoneTexte 2"/>
          <p:cNvSpPr txBox="1"/>
          <p:nvPr/>
        </p:nvSpPr>
        <p:spPr>
          <a:xfrm>
            <a:off x="1346526" y="3540589"/>
            <a:ext cx="877163" cy="369332"/>
          </a:xfrm>
          <a:prstGeom prst="rect">
            <a:avLst/>
          </a:prstGeom>
          <a:noFill/>
        </p:spPr>
        <p:txBody>
          <a:bodyPr wrap="none" rtlCol="0">
            <a:spAutoFit/>
          </a:bodyPr>
          <a:lstStyle/>
          <a:p>
            <a:r>
              <a:rPr lang="fr-FR" dirty="0"/>
              <a:t>Libéral</a:t>
            </a:r>
          </a:p>
        </p:txBody>
      </p:sp>
      <p:sp>
        <p:nvSpPr>
          <p:cNvPr id="9" name="ZoneTexte 8"/>
          <p:cNvSpPr txBox="1"/>
          <p:nvPr/>
        </p:nvSpPr>
        <p:spPr>
          <a:xfrm>
            <a:off x="3521070" y="5369871"/>
            <a:ext cx="1159292" cy="369332"/>
          </a:xfrm>
          <a:prstGeom prst="rect">
            <a:avLst/>
          </a:prstGeom>
          <a:noFill/>
        </p:spPr>
        <p:txBody>
          <a:bodyPr wrap="none" rtlCol="0">
            <a:spAutoFit/>
          </a:bodyPr>
          <a:lstStyle/>
          <a:p>
            <a:r>
              <a:rPr lang="fr-FR" dirty="0"/>
              <a:t>émergent</a:t>
            </a:r>
          </a:p>
        </p:txBody>
      </p:sp>
      <p:sp>
        <p:nvSpPr>
          <p:cNvPr id="14" name="ZoneTexte 13"/>
          <p:cNvSpPr txBox="1"/>
          <p:nvPr/>
        </p:nvSpPr>
        <p:spPr>
          <a:xfrm>
            <a:off x="6228522" y="3034748"/>
            <a:ext cx="979755" cy="369332"/>
          </a:xfrm>
          <a:prstGeom prst="rect">
            <a:avLst/>
          </a:prstGeom>
          <a:noFill/>
        </p:spPr>
        <p:txBody>
          <a:bodyPr wrap="none" rtlCol="0">
            <a:spAutoFit/>
          </a:bodyPr>
          <a:lstStyle/>
          <a:p>
            <a:r>
              <a:rPr lang="fr-FR"/>
              <a:t>référent</a:t>
            </a:r>
          </a:p>
        </p:txBody>
      </p:sp>
      <p:sp>
        <p:nvSpPr>
          <p:cNvPr id="15" name="ZoneTexte 14"/>
          <p:cNvSpPr txBox="1"/>
          <p:nvPr/>
        </p:nvSpPr>
        <p:spPr>
          <a:xfrm>
            <a:off x="6718399" y="5259530"/>
            <a:ext cx="1018227" cy="369332"/>
          </a:xfrm>
          <a:prstGeom prst="rect">
            <a:avLst/>
          </a:prstGeom>
          <a:noFill/>
        </p:spPr>
        <p:txBody>
          <a:bodyPr wrap="none" rtlCol="0">
            <a:spAutoFit/>
          </a:bodyPr>
          <a:lstStyle/>
          <a:p>
            <a:r>
              <a:rPr lang="fr-FR" dirty="0"/>
              <a:t>Suspect</a:t>
            </a:r>
          </a:p>
        </p:txBody>
      </p:sp>
    </p:spTree>
    <p:extLst>
      <p:ext uri="{BB962C8B-B14F-4D97-AF65-F5344CB8AC3E}">
        <p14:creationId xmlns:p14="http://schemas.microsoft.com/office/powerpoint/2010/main" val="2127058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104113" y="1565563"/>
            <a:ext cx="8882393" cy="4170219"/>
          </a:xfrm>
          <a:noFill/>
          <a:ln>
            <a:noFill/>
          </a:ln>
          <a:effectLst>
            <a:outerShdw blurRad="40000" dist="20000" dir="5400000" rotWithShape="0">
              <a:srgbClr val="000000">
                <a:alpha val="0"/>
              </a:srgbClr>
            </a:outerShdw>
          </a:effectLst>
        </p:spPr>
        <p:style>
          <a:lnRef idx="1">
            <a:schemeClr val="accent3"/>
          </a:lnRef>
          <a:fillRef idx="2">
            <a:schemeClr val="accent3"/>
          </a:fillRef>
          <a:effectRef idx="1">
            <a:schemeClr val="accent3"/>
          </a:effectRef>
          <a:fontRef idx="minor">
            <a:schemeClr val="dk1"/>
          </a:fontRef>
        </p:style>
        <p:txBody>
          <a:bodyPr/>
          <a:lstStyle/>
          <a:p>
            <a:pPr marL="0" indent="0" algn="just">
              <a:lnSpc>
                <a:spcPct val="150000"/>
              </a:lnSpc>
              <a:buNone/>
            </a:pPr>
            <a:endParaRPr lang="fr-FR" sz="800" b="0" dirty="0"/>
          </a:p>
          <a:p>
            <a:pPr marL="0" indent="0" algn="just">
              <a:lnSpc>
                <a:spcPct val="150000"/>
              </a:lnSpc>
              <a:buNone/>
            </a:pPr>
            <a:r>
              <a:rPr lang="fr-FR" sz="2000" b="0" dirty="0" smtClean="0"/>
              <a:t>Le </a:t>
            </a:r>
            <a:r>
              <a:rPr lang="fr-FR" sz="2000" b="0" dirty="0"/>
              <a:t>bio en extension sous contrainte d’identité et de distribution adaptée, en compétition économique et réglementaire avec le conventionnel :</a:t>
            </a:r>
          </a:p>
          <a:p>
            <a:pPr>
              <a:lnSpc>
                <a:spcPct val="150000"/>
              </a:lnSpc>
            </a:pPr>
            <a:r>
              <a:rPr lang="fr-FR" sz="2000" b="0" dirty="0"/>
              <a:t>Multitude de cahiers des charges et de labels privés parfois peu exigeants -&gt; Confusion du consommateur</a:t>
            </a:r>
          </a:p>
          <a:p>
            <a:pPr>
              <a:lnSpc>
                <a:spcPct val="150000"/>
              </a:lnSpc>
            </a:pPr>
            <a:r>
              <a:rPr lang="fr-FR" sz="2000" b="0" dirty="0"/>
              <a:t>Montée du conventionnel naturel ou clean label</a:t>
            </a:r>
          </a:p>
          <a:p>
            <a:pPr>
              <a:lnSpc>
                <a:spcPct val="150000"/>
              </a:lnSpc>
            </a:pPr>
            <a:r>
              <a:rPr lang="fr-FR" sz="2000" b="0" dirty="0"/>
              <a:t>Offre Bio à plusieurs vitesses (MDD, importations, </a:t>
            </a:r>
            <a:r>
              <a:rPr lang="fr-FR" sz="2000" b="0" dirty="0" err="1"/>
              <a:t>low</a:t>
            </a:r>
            <a:r>
              <a:rPr lang="fr-FR" sz="2000" b="0" dirty="0"/>
              <a:t> </a:t>
            </a:r>
            <a:r>
              <a:rPr lang="fr-FR" sz="2000" b="0" dirty="0" err="1"/>
              <a:t>cost</a:t>
            </a:r>
            <a:r>
              <a:rPr lang="fr-FR" sz="2000" b="0" dirty="0"/>
              <a:t>) Difficulté à s’inscrire dans les réseaux de distribution traditionnels</a:t>
            </a:r>
          </a:p>
        </p:txBody>
      </p:sp>
      <p:pic>
        <p:nvPicPr>
          <p:cNvPr id="7" name="Image 2">
            <a:extLst>
              <a:ext uri="{FF2B5EF4-FFF2-40B4-BE49-F238E27FC236}">
                <a16:creationId xmlns="" xmlns:a16="http://schemas.microsoft.com/office/drawing/2014/main" id="{AF3C39EA-4FC9-E346-B9A8-D23113CEF8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8" name="Image 7">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0" name="Titre 1"/>
          <p:cNvSpPr txBox="1">
            <a:spLocks/>
          </p:cNvSpPr>
          <p:nvPr/>
        </p:nvSpPr>
        <p:spPr>
          <a:xfrm>
            <a:off x="25367" y="0"/>
            <a:ext cx="9039886" cy="1274618"/>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1 </a:t>
            </a:r>
            <a:r>
              <a:rPr lang="fr-FR" sz="3600" b="1" dirty="0" smtClean="0">
                <a:latin typeface="Lato Gras" charset="0"/>
                <a:ea typeface="Lato Gras" charset="0"/>
                <a:cs typeface="Lato Gras" charset="0"/>
              </a:rPr>
              <a:t>: Bio Emergent </a:t>
            </a:r>
            <a:endParaRPr lang="fr-FR" sz="3600" b="1" dirty="0">
              <a:latin typeface="Lato Gras" charset="0"/>
              <a:ea typeface="Lato Gras" charset="0"/>
              <a:cs typeface="Lato Gras" charset="0"/>
            </a:endParaRPr>
          </a:p>
          <a:p>
            <a:pPr algn="ctr"/>
            <a:r>
              <a:rPr lang="fr-FR" sz="2000" b="1" dirty="0" smtClean="0">
                <a:latin typeface="Lato Gras" charset="0"/>
                <a:ea typeface="Lato Gras" charset="0"/>
                <a:cs typeface="Lato Gras" charset="0"/>
              </a:rPr>
              <a:t>Le Bio en extension sous contrainte d’identité et de distribution adaptée, en compétition économique et réglementaire avec le conventionnel</a:t>
            </a:r>
            <a:endParaRPr lang="fr-FR" sz="2000" b="1" dirty="0">
              <a:latin typeface="Lato Gras" charset="0"/>
              <a:ea typeface="Lato Gras" charset="0"/>
              <a:cs typeface="Lato Gras" charset="0"/>
            </a:endParaRPr>
          </a:p>
        </p:txBody>
      </p:sp>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760105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2673" y="2101777"/>
            <a:ext cx="1686211" cy="953076"/>
          </a:xfrm>
          <a:prstGeom prst="rect">
            <a:avLst/>
          </a:prstGeom>
        </p:spPr>
      </p:pic>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5</a:t>
            </a:fld>
            <a:endParaRPr lang="fr-FR" dirty="0"/>
          </a:p>
        </p:txBody>
      </p:sp>
      <p:sp>
        <p:nvSpPr>
          <p:cNvPr id="12" name="ZoneTexte 11"/>
          <p:cNvSpPr txBox="1"/>
          <p:nvPr/>
        </p:nvSpPr>
        <p:spPr>
          <a:xfrm>
            <a:off x="104113" y="5912119"/>
            <a:ext cx="1960213" cy="246221"/>
          </a:xfrm>
          <a:prstGeom prst="rect">
            <a:avLst/>
          </a:prstGeom>
          <a:noFill/>
        </p:spPr>
        <p:txBody>
          <a:bodyPr wrap="square" rtlCol="0">
            <a:spAutoFit/>
          </a:bodyPr>
          <a:lstStyle/>
          <a:p>
            <a:r>
              <a:rPr lang="fr-FR" sz="900" i="1" dirty="0">
                <a:latin typeface="Neris Light" panose="00000400000000000000" pitchFamily="50" charset="0"/>
              </a:rPr>
              <a:t>* Harris interactive – </a:t>
            </a:r>
            <a:r>
              <a:rPr lang="fr-FR" sz="1000" i="1" dirty="0">
                <a:latin typeface="Neris Light" panose="00000400000000000000" pitchFamily="50" charset="0"/>
              </a:rPr>
              <a:t>Février2018</a:t>
            </a:r>
          </a:p>
        </p:txBody>
      </p:sp>
      <p:pic>
        <p:nvPicPr>
          <p:cNvPr id="15" name="Image 14">
            <a:extLst>
              <a:ext uri="{FF2B5EF4-FFF2-40B4-BE49-F238E27FC236}">
                <a16:creationId xmlns="" xmlns:a16="http://schemas.microsoft.com/office/drawing/2014/main" id="{67ADA736-B807-8842-B604-6C1F88103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6" name="Titre 1"/>
          <p:cNvSpPr txBox="1">
            <a:spLocks/>
          </p:cNvSpPr>
          <p:nvPr/>
        </p:nvSpPr>
        <p:spPr>
          <a:xfrm>
            <a:off x="104114" y="282632"/>
            <a:ext cx="9039886" cy="803564"/>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1 </a:t>
            </a:r>
            <a:r>
              <a:rPr lang="fr-FR" sz="3600" b="1" dirty="0" smtClean="0">
                <a:latin typeface="Lato Gras" charset="0"/>
                <a:ea typeface="Lato Gras" charset="0"/>
                <a:cs typeface="Lato Gras" charset="0"/>
              </a:rPr>
              <a:t>: Bio Emergent </a:t>
            </a:r>
            <a:endParaRPr lang="fr-FR" sz="3600" b="1" dirty="0">
              <a:latin typeface="Lato Gras" charset="0"/>
              <a:ea typeface="Lato Gras" charset="0"/>
              <a:cs typeface="Lato Gras" charset="0"/>
            </a:endParaRPr>
          </a:p>
        </p:txBody>
      </p:sp>
      <p:sp>
        <p:nvSpPr>
          <p:cNvPr id="19" name="Rectangle 18"/>
          <p:cNvSpPr/>
          <p:nvPr/>
        </p:nvSpPr>
        <p:spPr>
          <a:xfrm>
            <a:off x="1176927" y="1361426"/>
            <a:ext cx="6894259" cy="584775"/>
          </a:xfrm>
          <a:prstGeom prst="rect">
            <a:avLst/>
          </a:prstGeom>
        </p:spPr>
        <p:txBody>
          <a:bodyPr wrap="square">
            <a:spAutoFit/>
          </a:bodyPr>
          <a:lstStyle/>
          <a:p>
            <a:pPr algn="ctr"/>
            <a:r>
              <a:rPr lang="fr-FR" sz="3200" b="1">
                <a:solidFill>
                  <a:srgbClr val="7030A0"/>
                </a:solidFill>
                <a:latin typeface="DINPro-Medium" charset="0"/>
              </a:rPr>
              <a:t>Les tendances qui se confirment</a:t>
            </a:r>
            <a:endParaRPr lang="fr-FR" sz="3200" dirty="0"/>
          </a:p>
        </p:txBody>
      </p:sp>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pic>
        <p:nvPicPr>
          <p:cNvPr id="18" name="Imag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5218" y="2431732"/>
            <a:ext cx="4126225" cy="2762184"/>
          </a:xfrm>
          <a:prstGeom prst="rect">
            <a:avLst/>
          </a:prstGeom>
        </p:spPr>
      </p:pic>
      <p:pic>
        <p:nvPicPr>
          <p:cNvPr id="22" name="Imag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1213" y="3162533"/>
            <a:ext cx="1300581" cy="1300581"/>
          </a:xfrm>
          <a:prstGeom prst="rect">
            <a:avLst/>
          </a:prstGeom>
        </p:spPr>
      </p:pic>
      <p:pic>
        <p:nvPicPr>
          <p:cNvPr id="23" name="Imag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85052" y="4570794"/>
            <a:ext cx="1011451" cy="1504534"/>
          </a:xfrm>
          <a:prstGeom prst="rect">
            <a:avLst/>
          </a:prstGeom>
        </p:spPr>
      </p:pic>
      <p:pic>
        <p:nvPicPr>
          <p:cNvPr id="24" name="Imag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050" y="1940539"/>
            <a:ext cx="2821052" cy="1912177"/>
          </a:xfrm>
          <a:prstGeom prst="rect">
            <a:avLst/>
          </a:prstGeom>
        </p:spPr>
      </p:pic>
      <p:pic>
        <p:nvPicPr>
          <p:cNvPr id="25" name="Image 24"/>
          <p:cNvPicPr>
            <a:picLocks noChangeAspect="1"/>
          </p:cNvPicPr>
          <p:nvPr/>
        </p:nvPicPr>
        <p:blipFill>
          <a:blip r:embed="rId10"/>
          <a:stretch>
            <a:fillRect/>
          </a:stretch>
        </p:blipFill>
        <p:spPr>
          <a:xfrm>
            <a:off x="142050" y="3852716"/>
            <a:ext cx="3353400" cy="2066667"/>
          </a:xfrm>
          <a:prstGeom prst="rect">
            <a:avLst/>
          </a:prstGeom>
        </p:spPr>
      </p:pic>
    </p:spTree>
    <p:extLst>
      <p:ext uri="{BB962C8B-B14F-4D97-AF65-F5344CB8AC3E}">
        <p14:creationId xmlns:p14="http://schemas.microsoft.com/office/powerpoint/2010/main" val="201895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51" y="4257452"/>
            <a:ext cx="2913916" cy="1860789"/>
          </a:xfrm>
          <a:prstGeom prst="rect">
            <a:avLst/>
          </a:prstGeom>
        </p:spPr>
      </p:pic>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3571" y="2095170"/>
            <a:ext cx="2162282" cy="2162282"/>
          </a:xfrm>
          <a:prstGeom prst="rect">
            <a:avLst/>
          </a:prstGeom>
        </p:spPr>
      </p:pic>
      <p:pic>
        <p:nvPicPr>
          <p:cNvPr id="13" name="Image 2">
            <a:extLst>
              <a:ext uri="{FF2B5EF4-FFF2-40B4-BE49-F238E27FC236}">
                <a16:creationId xmlns="" xmlns:a16="http://schemas.microsoft.com/office/drawing/2014/main" id="{AF3C39EA-4FC9-E346-B9A8-D23113CEF8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3483" y="6373091"/>
            <a:ext cx="1447297" cy="291402"/>
          </a:xfrm>
          <a:prstGeom prst="rect">
            <a:avLst/>
          </a:prstGeom>
          <a:noFill/>
          <a:ln w="9525">
            <a:noFill/>
            <a:miter lim="800000"/>
            <a:headEnd/>
            <a:tailEnd/>
          </a:ln>
        </p:spPr>
      </p:pic>
      <p:pic>
        <p:nvPicPr>
          <p:cNvPr id="14" name="Image 13">
            <a:extLst>
              <a:ext uri="{FF2B5EF4-FFF2-40B4-BE49-F238E27FC236}">
                <a16:creationId xmlns="" xmlns:a16="http://schemas.microsoft.com/office/drawing/2014/main" id="{67ADA736-B807-8842-B604-6C1F88103A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7" name="Titre 1"/>
          <p:cNvSpPr txBox="1">
            <a:spLocks/>
          </p:cNvSpPr>
          <p:nvPr/>
        </p:nvSpPr>
        <p:spPr>
          <a:xfrm>
            <a:off x="104114" y="211505"/>
            <a:ext cx="9039886" cy="703222"/>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1 </a:t>
            </a:r>
            <a:r>
              <a:rPr lang="fr-FR" sz="3600" b="1" dirty="0" smtClean="0">
                <a:latin typeface="Lato Gras" charset="0"/>
                <a:ea typeface="Lato Gras" charset="0"/>
                <a:cs typeface="Lato Gras" charset="0"/>
              </a:rPr>
              <a:t>: Bio Emergent </a:t>
            </a:r>
            <a:endParaRPr lang="fr-FR" sz="3600" b="1" dirty="0">
              <a:latin typeface="Lato Gras" charset="0"/>
              <a:ea typeface="Lato Gras" charset="0"/>
              <a:cs typeface="Lato Gras" charset="0"/>
            </a:endParaRPr>
          </a:p>
        </p:txBody>
      </p:sp>
      <p:sp>
        <p:nvSpPr>
          <p:cNvPr id="19" name="Rectangle 18"/>
          <p:cNvSpPr/>
          <p:nvPr/>
        </p:nvSpPr>
        <p:spPr>
          <a:xfrm>
            <a:off x="1351126" y="1367619"/>
            <a:ext cx="6311126" cy="584775"/>
          </a:xfrm>
          <a:prstGeom prst="rect">
            <a:avLst/>
          </a:prstGeom>
        </p:spPr>
        <p:txBody>
          <a:bodyPr wrap="square">
            <a:spAutoFit/>
          </a:bodyPr>
          <a:lstStyle/>
          <a:p>
            <a:pPr algn="ctr"/>
            <a:r>
              <a:rPr lang="fr-FR" sz="3200" b="1" dirty="0">
                <a:solidFill>
                  <a:srgbClr val="7030A0"/>
                </a:solidFill>
                <a:latin typeface="DINPro-Medium" charset="0"/>
              </a:rPr>
              <a:t>Les tendances qui se confirment</a:t>
            </a:r>
            <a:endParaRPr lang="fr-FR" sz="3200" dirty="0"/>
          </a:p>
        </p:txBody>
      </p:sp>
      <p:pic>
        <p:nvPicPr>
          <p:cNvPr id="21" name="Imag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190" y="2338558"/>
            <a:ext cx="3749304" cy="2042104"/>
          </a:xfrm>
          <a:prstGeom prst="rect">
            <a:avLst/>
          </a:prstGeom>
        </p:spPr>
      </p:pic>
      <p:cxnSp>
        <p:nvCxnSpPr>
          <p:cNvPr id="23" name="Connecteur droit 22"/>
          <p:cNvCxnSpPr/>
          <p:nvPr/>
        </p:nvCxnSpPr>
        <p:spPr>
          <a:xfrm>
            <a:off x="4027660" y="2112825"/>
            <a:ext cx="0" cy="39746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Imag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6971" y="2083250"/>
            <a:ext cx="2784850" cy="2032071"/>
          </a:xfrm>
          <a:prstGeom prst="rect">
            <a:avLst/>
          </a:prstGeom>
        </p:spPr>
      </p:pic>
      <p:pic>
        <p:nvPicPr>
          <p:cNvPr id="22" name="Image 2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746667" y="4068805"/>
            <a:ext cx="3285458" cy="1996086"/>
          </a:xfrm>
          <a:prstGeom prst="rect">
            <a:avLst/>
          </a:prstGeom>
        </p:spPr>
      </p:pic>
      <p:pic>
        <p:nvPicPr>
          <p:cNvPr id="24" name="Image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58827" y="4447080"/>
            <a:ext cx="1617811" cy="1617811"/>
          </a:xfrm>
          <a:prstGeom prst="rect">
            <a:avLst/>
          </a:prstGeom>
        </p:spPr>
      </p:pic>
      <p:pic>
        <p:nvPicPr>
          <p:cNvPr id="25" name="Image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78954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7</a:t>
            </a:fld>
            <a:endParaRPr lang="fr-FR" dirty="0"/>
          </a:p>
        </p:txBody>
      </p:sp>
      <p:sp>
        <p:nvSpPr>
          <p:cNvPr id="6" name="Espace réservé du contenu 2"/>
          <p:cNvSpPr txBox="1">
            <a:spLocks/>
          </p:cNvSpPr>
          <p:nvPr/>
        </p:nvSpPr>
        <p:spPr>
          <a:xfrm>
            <a:off x="792498" y="2201541"/>
            <a:ext cx="8057550" cy="749110"/>
          </a:xfrm>
          <a:prstGeom prst="rect">
            <a:avLst/>
          </a:prstGeom>
        </p:spPr>
        <p:txBody>
          <a:bodyPr>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00" b="1" dirty="0">
                <a:latin typeface="Lato" charset="0"/>
                <a:ea typeface="Lato" charset="0"/>
                <a:cs typeface="Lato" charset="0"/>
              </a:rPr>
              <a:t>Les filières agricoles restent à investir pour créer le lien entre cosmétique bio, actifs végétaux et monde agricole :</a:t>
            </a:r>
          </a:p>
          <a:p>
            <a:endParaRPr lang="fr-FR" dirty="0">
              <a:latin typeface="Lato" charset="0"/>
              <a:ea typeface="Lato" charset="0"/>
              <a:cs typeface="Lato" charset="0"/>
            </a:endParaRPr>
          </a:p>
          <a:p>
            <a:pPr marL="0" indent="0">
              <a:buNone/>
            </a:pPr>
            <a:endParaRPr lang="fr-FR" dirty="0">
              <a:latin typeface="Lato" charset="0"/>
              <a:ea typeface="Lato" charset="0"/>
              <a:cs typeface="Lato" charset="0"/>
            </a:endParaRPr>
          </a:p>
        </p:txBody>
      </p:sp>
      <p:pic>
        <p:nvPicPr>
          <p:cNvPr id="12" name="Image 11">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4" name="Titre 1"/>
          <p:cNvSpPr txBox="1">
            <a:spLocks/>
          </p:cNvSpPr>
          <p:nvPr/>
        </p:nvSpPr>
        <p:spPr>
          <a:xfrm>
            <a:off x="104114" y="274433"/>
            <a:ext cx="9039886" cy="734291"/>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1 </a:t>
            </a:r>
            <a:r>
              <a:rPr lang="fr-FR" sz="3600" b="1" dirty="0" smtClean="0">
                <a:latin typeface="Lato Gras" charset="0"/>
                <a:ea typeface="Lato Gras" charset="0"/>
                <a:cs typeface="Lato Gras" charset="0"/>
              </a:rPr>
              <a:t>: Bio Emergent </a:t>
            </a:r>
            <a:endParaRPr lang="fr-FR" sz="3600" b="1" dirty="0">
              <a:latin typeface="Lato Gras" charset="0"/>
              <a:ea typeface="Lato Gras" charset="0"/>
              <a:cs typeface="Lato Gras" charset="0"/>
            </a:endParaRPr>
          </a:p>
        </p:txBody>
      </p:sp>
      <p:sp>
        <p:nvSpPr>
          <p:cNvPr id="15" name="Rectangle 14"/>
          <p:cNvSpPr/>
          <p:nvPr/>
        </p:nvSpPr>
        <p:spPr>
          <a:xfrm>
            <a:off x="398066" y="1431411"/>
            <a:ext cx="8451982" cy="584775"/>
          </a:xfrm>
          <a:prstGeom prst="rect">
            <a:avLst/>
          </a:prstGeom>
        </p:spPr>
        <p:txBody>
          <a:bodyPr wrap="square">
            <a:spAutoFit/>
          </a:bodyPr>
          <a:lstStyle/>
          <a:p>
            <a:pPr algn="ctr"/>
            <a:r>
              <a:rPr lang="fr-FR" sz="3200" b="1" dirty="0">
                <a:solidFill>
                  <a:srgbClr val="7030A0"/>
                </a:solidFill>
                <a:latin typeface="DINPro-Medium" charset="0"/>
              </a:rPr>
              <a:t>Les </a:t>
            </a:r>
            <a:r>
              <a:rPr lang="fr-FR" sz="3200" b="1">
                <a:solidFill>
                  <a:srgbClr val="7030A0"/>
                </a:solidFill>
                <a:latin typeface="DINPro-Medium" charset="0"/>
              </a:rPr>
              <a:t>tendances </a:t>
            </a:r>
            <a:r>
              <a:rPr lang="fr-FR" sz="3200" b="1" smtClean="0">
                <a:solidFill>
                  <a:srgbClr val="7030A0"/>
                </a:solidFill>
                <a:latin typeface="DINPro-Medium" charset="0"/>
              </a:rPr>
              <a:t>émergentes qui </a:t>
            </a:r>
            <a:r>
              <a:rPr lang="fr-FR" sz="3200" b="1" dirty="0">
                <a:solidFill>
                  <a:srgbClr val="7030A0"/>
                </a:solidFill>
                <a:latin typeface="DINPro-Medium" charset="0"/>
              </a:rPr>
              <a:t>se confirment</a:t>
            </a:r>
            <a:endParaRPr lang="fr-FR" sz="3200" dirty="0"/>
          </a:p>
        </p:txBody>
      </p:sp>
      <p:pic>
        <p:nvPicPr>
          <p:cNvPr id="13" name="Image 12">
            <a:extLst>
              <a:ext uri="{FF2B5EF4-FFF2-40B4-BE49-F238E27FC236}">
                <a16:creationId xmlns="" xmlns:a16="http://schemas.microsoft.com/office/drawing/2014/main" id="{1AC2B563-2446-0847-AE13-D447D8B310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095" y="2217712"/>
            <a:ext cx="609403" cy="459553"/>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66" y="2950651"/>
            <a:ext cx="2421812" cy="3147729"/>
          </a:xfrm>
          <a:prstGeom prst="rect">
            <a:avLst/>
          </a:prstGeom>
        </p:spPr>
      </p:pic>
      <p:pic>
        <p:nvPicPr>
          <p:cNvPr id="18" name="Imag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28086" y="3315920"/>
            <a:ext cx="2712820" cy="2606545"/>
          </a:xfrm>
          <a:prstGeom prst="rect">
            <a:avLst/>
          </a:prstGeom>
        </p:spPr>
      </p:pic>
      <p:pic>
        <p:nvPicPr>
          <p:cNvPr id="19" name="Imag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80666" y="2923837"/>
            <a:ext cx="2917205" cy="3106429"/>
          </a:xfrm>
          <a:prstGeom prst="rect">
            <a:avLst/>
          </a:prstGeom>
        </p:spPr>
      </p:pic>
      <p:pic>
        <p:nvPicPr>
          <p:cNvPr id="20" name="Imag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pic>
        <p:nvPicPr>
          <p:cNvPr id="21" name="Image 20">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322195"/>
            <a:ext cx="1240344" cy="453785"/>
          </a:xfrm>
          <a:prstGeom prst="rect">
            <a:avLst/>
          </a:prstGeom>
        </p:spPr>
      </p:pic>
    </p:spTree>
    <p:extLst>
      <p:ext uri="{BB962C8B-B14F-4D97-AF65-F5344CB8AC3E}">
        <p14:creationId xmlns:p14="http://schemas.microsoft.com/office/powerpoint/2010/main" val="365076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8</a:t>
            </a:fld>
            <a:endParaRPr lang="fr-FR" dirty="0"/>
          </a:p>
        </p:txBody>
      </p:sp>
      <p:sp>
        <p:nvSpPr>
          <p:cNvPr id="6" name="Espace réservé du contenu 2"/>
          <p:cNvSpPr txBox="1">
            <a:spLocks/>
          </p:cNvSpPr>
          <p:nvPr/>
        </p:nvSpPr>
        <p:spPr>
          <a:xfrm>
            <a:off x="891420" y="2241004"/>
            <a:ext cx="4747379" cy="723658"/>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00" b="1" dirty="0">
                <a:latin typeface="Lato" charset="0"/>
                <a:ea typeface="Lato" charset="0"/>
                <a:cs typeface="Lato" charset="0"/>
              </a:rPr>
              <a:t>La cosmétique bio de plus en plus présent dans les réseaux traditionnels</a:t>
            </a:r>
          </a:p>
          <a:p>
            <a:endParaRPr lang="fr-FR" sz="1800" dirty="0">
              <a:latin typeface="Lato" charset="0"/>
              <a:ea typeface="Lato" charset="0"/>
              <a:cs typeface="Lato" charset="0"/>
            </a:endParaRPr>
          </a:p>
          <a:p>
            <a:pPr marL="0" indent="0">
              <a:buNone/>
            </a:pPr>
            <a:endParaRPr lang="fr-FR" sz="2000" dirty="0">
              <a:latin typeface="Lato" charset="0"/>
              <a:ea typeface="Lato" charset="0"/>
              <a:cs typeface="Lato" charset="0"/>
            </a:endParaRPr>
          </a:p>
        </p:txBody>
      </p:sp>
      <p:sp>
        <p:nvSpPr>
          <p:cNvPr id="11" name="Espace réservé du numéro de diapositive 3"/>
          <p:cNvSpPr txBox="1">
            <a:spLocks/>
          </p:cNvSpPr>
          <p:nvPr/>
        </p:nvSpPr>
        <p:spPr>
          <a:xfrm>
            <a:off x="7776974" y="6380883"/>
            <a:ext cx="395287" cy="365125"/>
          </a:xfrm>
          <a:prstGeom prst="rect">
            <a:avLst/>
          </a:prstGeom>
        </p:spPr>
        <p:txBody>
          <a:bodyPr vert="horz" lIns="91440" tIns="45720" rIns="91440" bIns="45720" rtlCol="0" anchor="ctr"/>
          <a:lstStyle>
            <a:defPPr>
              <a:defRPr lang="fr-FR"/>
            </a:defPPr>
            <a:lvl1pPr algn="r" defTabSz="457200" rtl="0" fontAlgn="auto">
              <a:spcBef>
                <a:spcPts val="0"/>
              </a:spcBef>
              <a:spcAft>
                <a:spcPts val="0"/>
              </a:spcAft>
              <a:defRPr sz="900" b="1" i="0" kern="1200" smtClean="0">
                <a:solidFill>
                  <a:schemeClr val="tx1"/>
                </a:solidFill>
                <a:latin typeface="Lato Bold"/>
                <a:ea typeface="+mn-ea"/>
                <a:cs typeface="Lato Bold"/>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1728FC6-F2EC-4B9C-908D-FB472F154C11}" type="slidenum">
              <a:rPr lang="fr-FR" smtClean="0"/>
              <a:pPr>
                <a:defRPr/>
              </a:pPr>
              <a:t>8</a:t>
            </a:fld>
            <a:endParaRPr lang="fr-FR" dirty="0"/>
          </a:p>
        </p:txBody>
      </p:sp>
      <p:pic>
        <p:nvPicPr>
          <p:cNvPr id="13" name="Image 12">
            <a:extLst>
              <a:ext uri="{FF2B5EF4-FFF2-40B4-BE49-F238E27FC236}">
                <a16:creationId xmlns="" xmlns:a16="http://schemas.microsoft.com/office/drawing/2014/main" id="{67ADA736-B807-8842-B604-6C1F8810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075" y="6287735"/>
            <a:ext cx="1240344" cy="453785"/>
          </a:xfrm>
          <a:prstGeom prst="rect">
            <a:avLst/>
          </a:prstGeom>
        </p:spPr>
      </p:pic>
      <p:sp>
        <p:nvSpPr>
          <p:cNvPr id="15" name="Titre 1"/>
          <p:cNvSpPr txBox="1">
            <a:spLocks/>
          </p:cNvSpPr>
          <p:nvPr/>
        </p:nvSpPr>
        <p:spPr>
          <a:xfrm>
            <a:off x="0" y="222258"/>
            <a:ext cx="9039886" cy="793576"/>
          </a:xfrm>
          <a:prstGeom prst="rect">
            <a:avLst/>
          </a:prstGeom>
        </p:spPr>
        <p:txBody>
          <a:bodyPr>
            <a:noAutofit/>
          </a:bodyPr>
          <a:lstStyle>
            <a:lvl1pPr algn="l" defTabSz="457200" rtl="0" fontAlgn="base">
              <a:spcBef>
                <a:spcPct val="0"/>
              </a:spcBef>
              <a:spcAft>
                <a:spcPct val="0"/>
              </a:spcAft>
              <a:defRPr sz="2600" kern="1200">
                <a:solidFill>
                  <a:schemeClr val="bg1"/>
                </a:solidFill>
                <a:latin typeface="Lato Bold"/>
                <a:ea typeface="+mj-ea"/>
                <a:cs typeface="Lato Bold"/>
              </a:defRPr>
            </a:lvl1pPr>
            <a:lvl2pPr algn="l" defTabSz="457200" rtl="0" fontAlgn="base">
              <a:spcBef>
                <a:spcPct val="0"/>
              </a:spcBef>
              <a:spcAft>
                <a:spcPct val="0"/>
              </a:spcAft>
              <a:defRPr sz="2600">
                <a:solidFill>
                  <a:schemeClr val="bg1"/>
                </a:solidFill>
                <a:latin typeface="Lato Bold" pitchFamily="34" charset="0"/>
                <a:cs typeface="Lato Bold" pitchFamily="34" charset="0"/>
              </a:defRPr>
            </a:lvl2pPr>
            <a:lvl3pPr algn="l" defTabSz="457200" rtl="0" fontAlgn="base">
              <a:spcBef>
                <a:spcPct val="0"/>
              </a:spcBef>
              <a:spcAft>
                <a:spcPct val="0"/>
              </a:spcAft>
              <a:defRPr sz="2600">
                <a:solidFill>
                  <a:schemeClr val="bg1"/>
                </a:solidFill>
                <a:latin typeface="Lato Bold" pitchFamily="34" charset="0"/>
                <a:cs typeface="Lato Bold" pitchFamily="34" charset="0"/>
              </a:defRPr>
            </a:lvl3pPr>
            <a:lvl4pPr algn="l" defTabSz="457200" rtl="0" fontAlgn="base">
              <a:spcBef>
                <a:spcPct val="0"/>
              </a:spcBef>
              <a:spcAft>
                <a:spcPct val="0"/>
              </a:spcAft>
              <a:defRPr sz="2600">
                <a:solidFill>
                  <a:schemeClr val="bg1"/>
                </a:solidFill>
                <a:latin typeface="Lato Bold" pitchFamily="34" charset="0"/>
                <a:cs typeface="Lato Bold" pitchFamily="34" charset="0"/>
              </a:defRPr>
            </a:lvl4pPr>
            <a:lvl5pPr algn="l" defTabSz="457200" rtl="0" fontAlgn="base">
              <a:spcBef>
                <a:spcPct val="0"/>
              </a:spcBef>
              <a:spcAft>
                <a:spcPct val="0"/>
              </a:spcAft>
              <a:defRPr sz="2600">
                <a:solidFill>
                  <a:schemeClr val="bg1"/>
                </a:solidFill>
                <a:latin typeface="Lato Bold" pitchFamily="34" charset="0"/>
                <a:cs typeface="Lato Bold" pitchFamily="34" charset="0"/>
              </a:defRPr>
            </a:lvl5pPr>
            <a:lvl6pPr marL="457200" algn="l" defTabSz="457200" rtl="0" fontAlgn="base">
              <a:spcBef>
                <a:spcPct val="0"/>
              </a:spcBef>
              <a:spcAft>
                <a:spcPct val="0"/>
              </a:spcAft>
              <a:defRPr sz="2600">
                <a:solidFill>
                  <a:schemeClr val="bg1"/>
                </a:solidFill>
                <a:latin typeface="Lato Bold" pitchFamily="34" charset="0"/>
                <a:cs typeface="Lato Bold" pitchFamily="34" charset="0"/>
              </a:defRPr>
            </a:lvl6pPr>
            <a:lvl7pPr marL="914400" algn="l" defTabSz="457200" rtl="0" fontAlgn="base">
              <a:spcBef>
                <a:spcPct val="0"/>
              </a:spcBef>
              <a:spcAft>
                <a:spcPct val="0"/>
              </a:spcAft>
              <a:defRPr sz="2600">
                <a:solidFill>
                  <a:schemeClr val="bg1"/>
                </a:solidFill>
                <a:latin typeface="Lato Bold" pitchFamily="34" charset="0"/>
                <a:cs typeface="Lato Bold" pitchFamily="34" charset="0"/>
              </a:defRPr>
            </a:lvl7pPr>
            <a:lvl8pPr marL="1371600" algn="l" defTabSz="457200" rtl="0" fontAlgn="base">
              <a:spcBef>
                <a:spcPct val="0"/>
              </a:spcBef>
              <a:spcAft>
                <a:spcPct val="0"/>
              </a:spcAft>
              <a:defRPr sz="2600">
                <a:solidFill>
                  <a:schemeClr val="bg1"/>
                </a:solidFill>
                <a:latin typeface="Lato Bold" pitchFamily="34" charset="0"/>
                <a:cs typeface="Lato Bold" pitchFamily="34" charset="0"/>
              </a:defRPr>
            </a:lvl8pPr>
            <a:lvl9pPr marL="1828800" algn="l" defTabSz="457200" rtl="0" fontAlgn="base">
              <a:spcBef>
                <a:spcPct val="0"/>
              </a:spcBef>
              <a:spcAft>
                <a:spcPct val="0"/>
              </a:spcAft>
              <a:defRPr sz="2600">
                <a:solidFill>
                  <a:schemeClr val="bg1"/>
                </a:solidFill>
                <a:latin typeface="Lato Bold" pitchFamily="34" charset="0"/>
                <a:cs typeface="Lato Bold" pitchFamily="34" charset="0"/>
              </a:defRPr>
            </a:lvl9pPr>
          </a:lstStyle>
          <a:p>
            <a:pPr algn="ctr"/>
            <a:r>
              <a:rPr lang="fr-FR" sz="3600" b="1" dirty="0">
                <a:latin typeface="Lato Gras" charset="0"/>
                <a:ea typeface="Lato Gras" charset="0"/>
                <a:cs typeface="Lato Gras" charset="0"/>
              </a:rPr>
              <a:t>Scénario 1 </a:t>
            </a:r>
            <a:r>
              <a:rPr lang="fr-FR" sz="3600" b="1" dirty="0" smtClean="0">
                <a:latin typeface="Lato Gras" charset="0"/>
                <a:ea typeface="Lato Gras" charset="0"/>
                <a:cs typeface="Lato Gras" charset="0"/>
              </a:rPr>
              <a:t>: Bio Emergent </a:t>
            </a:r>
            <a:endParaRPr lang="fr-FR" sz="3600" b="1" dirty="0">
              <a:latin typeface="Lato Gras" charset="0"/>
              <a:ea typeface="Lato Gras" charset="0"/>
              <a:cs typeface="Lato Gras" charset="0"/>
            </a:endParaRPr>
          </a:p>
        </p:txBody>
      </p:sp>
      <p:sp>
        <p:nvSpPr>
          <p:cNvPr id="16" name="Rectangle 15"/>
          <p:cNvSpPr/>
          <p:nvPr/>
        </p:nvSpPr>
        <p:spPr>
          <a:xfrm>
            <a:off x="891421" y="1435207"/>
            <a:ext cx="7786964" cy="584775"/>
          </a:xfrm>
          <a:prstGeom prst="rect">
            <a:avLst/>
          </a:prstGeom>
        </p:spPr>
        <p:txBody>
          <a:bodyPr wrap="square">
            <a:spAutoFit/>
          </a:bodyPr>
          <a:lstStyle/>
          <a:p>
            <a:pPr algn="ctr"/>
            <a:r>
              <a:rPr lang="fr-FR" sz="3200" b="1" dirty="0">
                <a:solidFill>
                  <a:srgbClr val="7030A0"/>
                </a:solidFill>
                <a:latin typeface="DINPro-Medium" charset="0"/>
              </a:rPr>
              <a:t>Les tendances qui </a:t>
            </a:r>
            <a:r>
              <a:rPr lang="fr-FR" sz="3200" b="1" dirty="0" smtClean="0">
                <a:solidFill>
                  <a:srgbClr val="7030A0"/>
                </a:solidFill>
                <a:latin typeface="DINPro-Medium" charset="0"/>
              </a:rPr>
              <a:t>ne se confirment pas</a:t>
            </a:r>
            <a:endParaRPr lang="fr-FR" sz="3200" dirty="0"/>
          </a:p>
        </p:txBody>
      </p:sp>
      <p:pic>
        <p:nvPicPr>
          <p:cNvPr id="14" name="Image 13">
            <a:extLst>
              <a:ext uri="{FF2B5EF4-FFF2-40B4-BE49-F238E27FC236}">
                <a16:creationId xmlns="" xmlns:a16="http://schemas.microsoft.com/office/drawing/2014/main" id="{F1926582-8EB4-9142-A8A5-FE47EEE8F8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310" y="2241004"/>
            <a:ext cx="411204" cy="412272"/>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6451" y="3070407"/>
            <a:ext cx="2158968" cy="3061272"/>
          </a:xfrm>
          <a:prstGeom prst="rect">
            <a:avLst/>
          </a:prstGeom>
        </p:spPr>
      </p:pic>
      <p:pic>
        <p:nvPicPr>
          <p:cNvPr id="18" name="Imag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5868" y="2108596"/>
            <a:ext cx="2762517" cy="4023083"/>
          </a:xfrm>
          <a:prstGeom prst="rect">
            <a:avLst/>
          </a:prstGeom>
        </p:spPr>
      </p:pic>
      <p:pic>
        <p:nvPicPr>
          <p:cNvPr id="19" name="Imag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spTree>
    <p:extLst>
      <p:ext uri="{BB962C8B-B14F-4D97-AF65-F5344CB8AC3E}">
        <p14:creationId xmlns:p14="http://schemas.microsoft.com/office/powerpoint/2010/main" val="169850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1728FC6-F2EC-4B9C-908D-FB472F154C11}" type="slidenum">
              <a:rPr lang="fr-FR" smtClean="0"/>
              <a:pPr>
                <a:defRPr/>
              </a:pPr>
              <a:t>9</a:t>
            </a:fld>
            <a:endParaRPr lang="fr-FR" dirty="0"/>
          </a:p>
        </p:txBody>
      </p:sp>
      <p:sp>
        <p:nvSpPr>
          <p:cNvPr id="5" name="Rectangle 4"/>
          <p:cNvSpPr/>
          <p:nvPr/>
        </p:nvSpPr>
        <p:spPr>
          <a:xfrm>
            <a:off x="989402" y="1775438"/>
            <a:ext cx="7960519" cy="3323987"/>
          </a:xfrm>
          <a:prstGeom prst="rect">
            <a:avLst/>
          </a:prstGeom>
        </p:spPr>
        <p:txBody>
          <a:bodyPr wrap="square">
            <a:spAutoFit/>
          </a:bodyPr>
          <a:lstStyle/>
          <a:p>
            <a:pPr>
              <a:lnSpc>
                <a:spcPct val="150000"/>
              </a:lnSpc>
            </a:pPr>
            <a:r>
              <a:rPr lang="fr-FR" sz="2000" b="1" dirty="0">
                <a:latin typeface="Lato Gras" charset="0"/>
                <a:ea typeface="Lato Gras" charset="0"/>
                <a:cs typeface="Lato Gras" charset="0"/>
              </a:rPr>
              <a:t>Multitude de cahiers des charges et de labels privés </a:t>
            </a:r>
          </a:p>
          <a:p>
            <a:pPr>
              <a:lnSpc>
                <a:spcPct val="150000"/>
              </a:lnSpc>
            </a:pPr>
            <a:r>
              <a:rPr lang="fr-FR" sz="2000" b="1" dirty="0">
                <a:latin typeface="Lato Gras" charset="0"/>
                <a:ea typeface="Lato Gras" charset="0"/>
                <a:cs typeface="Lato Gras" charset="0"/>
              </a:rPr>
              <a:t>Montée du conventionnel naturel ou clean label</a:t>
            </a:r>
          </a:p>
          <a:p>
            <a:pPr>
              <a:lnSpc>
                <a:spcPct val="150000"/>
              </a:lnSpc>
            </a:pPr>
            <a:r>
              <a:rPr lang="fr-FR" sz="2000" b="1" dirty="0">
                <a:latin typeface="Lato Gras" charset="0"/>
                <a:ea typeface="Lato Gras" charset="0"/>
                <a:cs typeface="Lato Gras" charset="0"/>
              </a:rPr>
              <a:t>Les filières agricoles créent le lien avec le monde agricole</a:t>
            </a:r>
            <a:endParaRPr lang="fr-FR" sz="2000" dirty="0"/>
          </a:p>
          <a:p>
            <a:pPr>
              <a:lnSpc>
                <a:spcPct val="150000"/>
              </a:lnSpc>
            </a:pPr>
            <a:r>
              <a:rPr lang="fr-FR" sz="2000" b="1" dirty="0">
                <a:latin typeface="Lato Gras" charset="0"/>
                <a:ea typeface="Lato Gras" charset="0"/>
                <a:cs typeface="Lato Gras" charset="0"/>
              </a:rPr>
              <a:t>Offre Bio à plusieurs vitesses (MDD, importations, </a:t>
            </a:r>
            <a:r>
              <a:rPr lang="fr-FR" sz="2000" b="1" dirty="0" err="1">
                <a:latin typeface="Lato Gras" charset="0"/>
                <a:ea typeface="Lato Gras" charset="0"/>
                <a:cs typeface="Lato Gras" charset="0"/>
              </a:rPr>
              <a:t>low</a:t>
            </a:r>
            <a:r>
              <a:rPr lang="fr-FR" sz="2000" b="1" dirty="0">
                <a:latin typeface="Lato Gras" charset="0"/>
                <a:ea typeface="Lato Gras" charset="0"/>
                <a:cs typeface="Lato Gras" charset="0"/>
              </a:rPr>
              <a:t> </a:t>
            </a:r>
            <a:r>
              <a:rPr lang="fr-FR" sz="2000" b="1" dirty="0" err="1">
                <a:latin typeface="Lato Gras" charset="0"/>
                <a:ea typeface="Lato Gras" charset="0"/>
                <a:cs typeface="Lato Gras" charset="0"/>
              </a:rPr>
              <a:t>cost</a:t>
            </a:r>
            <a:r>
              <a:rPr lang="fr-FR" sz="2000" b="1" dirty="0">
                <a:latin typeface="Lato Gras" charset="0"/>
                <a:ea typeface="Lato Gras" charset="0"/>
                <a:cs typeface="Lato Gras" charset="0"/>
              </a:rPr>
              <a:t>)</a:t>
            </a:r>
          </a:p>
          <a:p>
            <a:pPr>
              <a:lnSpc>
                <a:spcPct val="150000"/>
              </a:lnSpc>
            </a:pPr>
            <a:r>
              <a:rPr lang="fr-FR" sz="2000" b="1" dirty="0">
                <a:latin typeface="Lato Gras" charset="0"/>
                <a:ea typeface="Lato Gras" charset="0"/>
                <a:cs typeface="Lato Gras" charset="0"/>
              </a:rPr>
              <a:t>Difficulté à s’inscrire dans les réseaux de distribution </a:t>
            </a:r>
          </a:p>
          <a:p>
            <a:pPr>
              <a:lnSpc>
                <a:spcPct val="150000"/>
              </a:lnSpc>
            </a:pPr>
            <a:r>
              <a:rPr lang="fr-FR" sz="2000" b="1" dirty="0">
                <a:latin typeface="Lato Gras" charset="0"/>
                <a:ea typeface="Lato Gras" charset="0"/>
                <a:cs typeface="Lato Gras" charset="0"/>
              </a:rPr>
              <a:t>Confusion du consommateur entre cosmétique naturelle et bio</a:t>
            </a:r>
          </a:p>
          <a:p>
            <a:pPr>
              <a:lnSpc>
                <a:spcPct val="150000"/>
              </a:lnSpc>
            </a:pPr>
            <a:r>
              <a:rPr lang="fr-FR" sz="2000" b="1" dirty="0">
                <a:latin typeface="Lato Gras" charset="0"/>
                <a:ea typeface="Lato Gras" charset="0"/>
                <a:cs typeface="Lato Gras" charset="0"/>
              </a:rPr>
              <a:t>Multiplicité de petits acteurs</a:t>
            </a:r>
          </a:p>
        </p:txBody>
      </p:sp>
      <p:pic>
        <p:nvPicPr>
          <p:cNvPr id="6" name="Image 5">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41769" y="1847821"/>
            <a:ext cx="481096" cy="443230"/>
          </a:xfrm>
          <a:prstGeom prst="rect">
            <a:avLst/>
          </a:prstGeom>
        </p:spPr>
      </p:pic>
      <p:pic>
        <p:nvPicPr>
          <p:cNvPr id="7" name="Image 6">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56490" y="2397865"/>
            <a:ext cx="481096" cy="443230"/>
          </a:xfrm>
          <a:prstGeom prst="rect">
            <a:avLst/>
          </a:prstGeom>
        </p:spPr>
      </p:pic>
      <p:pic>
        <p:nvPicPr>
          <p:cNvPr id="9" name="Image 8">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56490" y="3284325"/>
            <a:ext cx="481096" cy="443230"/>
          </a:xfrm>
          <a:prstGeom prst="rect">
            <a:avLst/>
          </a:prstGeom>
        </p:spPr>
      </p:pic>
      <p:pic>
        <p:nvPicPr>
          <p:cNvPr id="10" name="Image 9">
            <a:extLst>
              <a:ext uri="{FF2B5EF4-FFF2-40B4-BE49-F238E27FC236}">
                <a16:creationId xmlns="" xmlns:a16="http://schemas.microsoft.com/office/drawing/2014/main" id="{79400678-1558-9C43-96DA-137BFD0A93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501" y="3721008"/>
            <a:ext cx="411204" cy="412272"/>
          </a:xfrm>
          <a:prstGeom prst="rect">
            <a:avLst/>
          </a:prstGeom>
        </p:spPr>
      </p:pic>
      <p:pic>
        <p:nvPicPr>
          <p:cNvPr id="11" name="Image 10">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403710" y="4656195"/>
            <a:ext cx="481096" cy="443230"/>
          </a:xfrm>
          <a:prstGeom prst="rect">
            <a:avLst/>
          </a:prstGeom>
        </p:spPr>
      </p:pic>
      <p:pic>
        <p:nvPicPr>
          <p:cNvPr id="12" name="Image 11">
            <a:extLst>
              <a:ext uri="{FF2B5EF4-FFF2-40B4-BE49-F238E27FC236}">
                <a16:creationId xmlns="" xmlns:a16="http://schemas.microsoft.com/office/drawing/2014/main" id="{13C9F3BE-BBF0-BD43-B66D-A48F4C2B0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490" y="2878600"/>
            <a:ext cx="609403" cy="406268"/>
          </a:xfrm>
          <a:prstGeom prst="rect">
            <a:avLst/>
          </a:prstGeom>
        </p:spPr>
      </p:pic>
      <p:pic>
        <p:nvPicPr>
          <p:cNvPr id="13" name="Image 12">
            <a:extLst>
              <a:ext uri="{FF2B5EF4-FFF2-40B4-BE49-F238E27FC236}">
                <a16:creationId xmlns="" xmlns:a16="http://schemas.microsoft.com/office/drawing/2014/main" id="{443D101E-1DAF-BE48-B98D-A0C6087CE5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
          <a:stretch/>
        </p:blipFill>
        <p:spPr>
          <a:xfrm>
            <a:off x="8368928" y="4834965"/>
            <a:ext cx="374009" cy="344572"/>
          </a:xfrm>
          <a:prstGeom prst="rect">
            <a:avLst/>
          </a:prstGeom>
        </p:spPr>
      </p:pic>
      <p:sp>
        <p:nvSpPr>
          <p:cNvPr id="14" name="Espace réservé du contenu 2">
            <a:extLst>
              <a:ext uri="{FF2B5EF4-FFF2-40B4-BE49-F238E27FC236}">
                <a16:creationId xmlns="" xmlns:a16="http://schemas.microsoft.com/office/drawing/2014/main" id="{74960774-77DE-8B49-B748-8CC35B59E351}"/>
              </a:ext>
            </a:extLst>
          </p:cNvPr>
          <p:cNvSpPr txBox="1">
            <a:spLocks/>
          </p:cNvSpPr>
          <p:nvPr/>
        </p:nvSpPr>
        <p:spPr>
          <a:xfrm>
            <a:off x="5692855" y="4721226"/>
            <a:ext cx="2546270" cy="1457325"/>
          </a:xfrm>
          <a:prstGeom prst="rect">
            <a:avLst/>
          </a:prstGeom>
        </p:spPr>
        <p:txBody>
          <a:bodyPr>
            <a:noAutofit/>
          </a:bodyPr>
          <a:lstStyle>
            <a:lvl1pPr marL="342900" indent="-342900" algn="l" defTabSz="457200" rtl="0" fontAlgn="base">
              <a:spcBef>
                <a:spcPct val="20000"/>
              </a:spcBef>
              <a:spcAft>
                <a:spcPct val="0"/>
              </a:spcAft>
              <a:buFont typeface="Arial" charset="0"/>
              <a:buChar char="•"/>
              <a:defRPr sz="3200" b="1" i="0" kern="1200">
                <a:solidFill>
                  <a:schemeClr val="tx1"/>
                </a:solidFill>
                <a:latin typeface="Lato Gras" charset="0"/>
                <a:ea typeface="+mn-ea"/>
                <a:cs typeface="+mn-cs"/>
              </a:defRPr>
            </a:lvl1pPr>
            <a:lvl2pPr marL="742950" indent="-285750" algn="l" defTabSz="457200" rtl="0" fontAlgn="base">
              <a:spcBef>
                <a:spcPct val="20000"/>
              </a:spcBef>
              <a:spcAft>
                <a:spcPct val="0"/>
              </a:spcAft>
              <a:buFont typeface="Arial" charset="0"/>
              <a:buChar char="–"/>
              <a:defRPr sz="2800" b="1" i="0" kern="1200">
                <a:solidFill>
                  <a:schemeClr val="tx1"/>
                </a:solidFill>
                <a:latin typeface="Lato Gras" charset="0"/>
                <a:ea typeface="+mn-ea"/>
                <a:cs typeface="+mn-cs"/>
              </a:defRPr>
            </a:lvl2pPr>
            <a:lvl3pPr marL="1143000" indent="-228600" algn="l" defTabSz="457200" rtl="0" fontAlgn="base">
              <a:spcBef>
                <a:spcPct val="20000"/>
              </a:spcBef>
              <a:spcAft>
                <a:spcPct val="0"/>
              </a:spcAft>
              <a:buFont typeface="Arial" charset="0"/>
              <a:buChar char="•"/>
              <a:defRPr sz="2400" b="1" i="0" kern="1200">
                <a:solidFill>
                  <a:schemeClr val="tx1"/>
                </a:solidFill>
                <a:latin typeface="Lato Gras" charset="0"/>
                <a:ea typeface="+mn-ea"/>
                <a:cs typeface="+mn-cs"/>
              </a:defRPr>
            </a:lvl3pPr>
            <a:lvl4pPr marL="16002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4pPr>
            <a:lvl5pPr marL="2057400" indent="-228600" algn="l" defTabSz="457200" rtl="0" fontAlgn="base">
              <a:spcBef>
                <a:spcPct val="20000"/>
              </a:spcBef>
              <a:spcAft>
                <a:spcPct val="0"/>
              </a:spcAft>
              <a:buFont typeface="Arial" charset="0"/>
              <a:buChar char="»"/>
              <a:defRPr sz="2000" b="1" i="0" kern="1200">
                <a:solidFill>
                  <a:schemeClr val="tx1"/>
                </a:solidFill>
                <a:latin typeface="Lato Gra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60000"/>
              </a:lnSpc>
              <a:spcBef>
                <a:spcPts val="0"/>
              </a:spcBef>
              <a:buNone/>
            </a:pPr>
            <a:r>
              <a:rPr lang="fr-FR" sz="1600" dirty="0">
                <a:ea typeface="Lato Gras" charset="0"/>
                <a:cs typeface="Lato Gras" charset="0"/>
              </a:rPr>
              <a:t>Tendance confirmée</a:t>
            </a:r>
          </a:p>
          <a:p>
            <a:pPr marL="0" indent="0" algn="r">
              <a:lnSpc>
                <a:spcPct val="160000"/>
              </a:lnSpc>
              <a:spcBef>
                <a:spcPts val="0"/>
              </a:spcBef>
              <a:buNone/>
            </a:pPr>
            <a:r>
              <a:rPr lang="fr-FR" sz="1600" dirty="0">
                <a:ea typeface="Lato Gras" charset="0"/>
                <a:cs typeface="Lato Gras" charset="0"/>
              </a:rPr>
              <a:t>Tendance non-confirmée</a:t>
            </a:r>
          </a:p>
          <a:p>
            <a:pPr marL="0" indent="0" algn="r">
              <a:lnSpc>
                <a:spcPct val="160000"/>
              </a:lnSpc>
              <a:spcBef>
                <a:spcPts val="0"/>
              </a:spcBef>
              <a:buNone/>
            </a:pPr>
            <a:r>
              <a:rPr lang="fr-FR" sz="1600" dirty="0">
                <a:ea typeface="Lato Gras" charset="0"/>
                <a:cs typeface="Lato Gras" charset="0"/>
              </a:rPr>
              <a:t>Tendance émergente</a:t>
            </a:r>
          </a:p>
          <a:p>
            <a:pPr marL="0" indent="0" algn="r">
              <a:lnSpc>
                <a:spcPct val="160000"/>
              </a:lnSpc>
              <a:spcBef>
                <a:spcPts val="0"/>
              </a:spcBef>
              <a:buNone/>
            </a:pPr>
            <a:endParaRPr lang="fr-FR" sz="1600" dirty="0">
              <a:ea typeface="Lato Gras" charset="0"/>
              <a:cs typeface="Lato Gras" charset="0"/>
            </a:endParaRPr>
          </a:p>
        </p:txBody>
      </p:sp>
      <p:pic>
        <p:nvPicPr>
          <p:cNvPr id="15" name="Image 14">
            <a:extLst>
              <a:ext uri="{FF2B5EF4-FFF2-40B4-BE49-F238E27FC236}">
                <a16:creationId xmlns="" xmlns:a16="http://schemas.microsoft.com/office/drawing/2014/main" id="{13C9F3BE-BBF0-BD43-B66D-A48F4C2B0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8928" y="5507676"/>
            <a:ext cx="609403" cy="406268"/>
          </a:xfrm>
          <a:prstGeom prst="rect">
            <a:avLst/>
          </a:prstGeom>
        </p:spPr>
      </p:pic>
      <p:pic>
        <p:nvPicPr>
          <p:cNvPr id="16" name="Image 15">
            <a:extLst>
              <a:ext uri="{FF2B5EF4-FFF2-40B4-BE49-F238E27FC236}">
                <a16:creationId xmlns="" xmlns:a16="http://schemas.microsoft.com/office/drawing/2014/main" id="{F7FF0765-03FD-8B4E-AA6F-23463143AF0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17698" y="5295032"/>
            <a:ext cx="276467" cy="277185"/>
          </a:xfrm>
          <a:prstGeom prst="rect">
            <a:avLst/>
          </a:prstGeom>
        </p:spPr>
      </p:pic>
      <p:pic>
        <p:nvPicPr>
          <p:cNvPr id="17" name="Image 16">
            <a:extLst>
              <a:ext uri="{FF2B5EF4-FFF2-40B4-BE49-F238E27FC236}">
                <a16:creationId xmlns="" xmlns:a16="http://schemas.microsoft.com/office/drawing/2014/main" id="{E9EC5861-F969-CB4B-9957-ED92EF9BA7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387568" y="4191875"/>
            <a:ext cx="481096" cy="443230"/>
          </a:xfrm>
          <a:prstGeom prst="rect">
            <a:avLst/>
          </a:prstGeom>
        </p:spPr>
      </p:pic>
      <p:pic>
        <p:nvPicPr>
          <p:cNvPr id="18" name="Imag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4602" y="6214533"/>
            <a:ext cx="705340" cy="643467"/>
          </a:xfrm>
          <a:prstGeom prst="rect">
            <a:avLst/>
          </a:prstGeom>
        </p:spPr>
      </p:pic>
      <p:pic>
        <p:nvPicPr>
          <p:cNvPr id="19" name="Image 18">
            <a:extLst>
              <a:ext uri="{FF2B5EF4-FFF2-40B4-BE49-F238E27FC236}">
                <a16:creationId xmlns="" xmlns:a16="http://schemas.microsoft.com/office/drawing/2014/main" id="{67ADA736-B807-8842-B604-6C1F88103A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25075" y="6322195"/>
            <a:ext cx="1240344" cy="453785"/>
          </a:xfrm>
          <a:prstGeom prst="rect">
            <a:avLst/>
          </a:prstGeom>
        </p:spPr>
      </p:pic>
      <p:sp>
        <p:nvSpPr>
          <p:cNvPr id="20" name="Rectangle 19"/>
          <p:cNvSpPr/>
          <p:nvPr/>
        </p:nvSpPr>
        <p:spPr>
          <a:xfrm>
            <a:off x="1440835" y="17503"/>
            <a:ext cx="6153767" cy="1200329"/>
          </a:xfrm>
          <a:prstGeom prst="rect">
            <a:avLst/>
          </a:prstGeom>
        </p:spPr>
        <p:txBody>
          <a:bodyPr wrap="square">
            <a:spAutoFit/>
          </a:bodyPr>
          <a:lstStyle/>
          <a:p>
            <a:pPr algn="ctr"/>
            <a:r>
              <a:rPr lang="fr-FR" sz="3600" b="1" dirty="0">
                <a:solidFill>
                  <a:schemeClr val="bg1"/>
                </a:solidFill>
                <a:latin typeface="Lato Gras" charset="0"/>
                <a:ea typeface="Lato Gras" charset="0"/>
                <a:cs typeface="Lato Gras" charset="0"/>
              </a:rPr>
              <a:t>Scénario 1 : Bio Emergent </a:t>
            </a:r>
            <a:endParaRPr lang="fr-FR" sz="3600" b="1" dirty="0" smtClean="0">
              <a:solidFill>
                <a:schemeClr val="bg1"/>
              </a:solidFill>
              <a:latin typeface="Lato Gras" charset="0"/>
              <a:ea typeface="Lato Gras" charset="0"/>
              <a:cs typeface="Lato Gras" charset="0"/>
            </a:endParaRPr>
          </a:p>
          <a:p>
            <a:pPr algn="ctr"/>
            <a:r>
              <a:rPr lang="fr-FR" sz="3600" b="1" dirty="0" smtClean="0">
                <a:solidFill>
                  <a:schemeClr val="bg1"/>
                </a:solidFill>
                <a:latin typeface="Lato Gras" charset="0"/>
                <a:ea typeface="Lato Gras" charset="0"/>
                <a:cs typeface="Lato Gras" charset="0"/>
              </a:rPr>
              <a:t>CONCLUSION</a:t>
            </a:r>
            <a:endParaRPr lang="fr-FR" sz="3600" b="1" dirty="0">
              <a:solidFill>
                <a:schemeClr val="bg1"/>
              </a:solidFill>
              <a:latin typeface="Lato Gras" charset="0"/>
              <a:ea typeface="Lato Gras" charset="0"/>
              <a:cs typeface="Lato Gras" charset="0"/>
            </a:endParaRPr>
          </a:p>
        </p:txBody>
      </p:sp>
    </p:spTree>
    <p:extLst>
      <p:ext uri="{BB962C8B-B14F-4D97-AF65-F5344CB8AC3E}">
        <p14:creationId xmlns:p14="http://schemas.microsoft.com/office/powerpoint/2010/main" val="107812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CLUSTER BIO">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7024</TotalTime>
  <Words>2770</Words>
  <Application>Microsoft Macintosh PowerPoint</Application>
  <PresentationFormat>Présentation à l'écran (4:3)</PresentationFormat>
  <Paragraphs>464</Paragraphs>
  <Slides>39</Slides>
  <Notes>34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39</vt:i4>
      </vt:variant>
    </vt:vector>
  </HeadingPairs>
  <TitlesOfParts>
    <vt:vector size="52" baseType="lpstr">
      <vt:lpstr>Arial</vt:lpstr>
      <vt:lpstr>Avenir Heavy</vt:lpstr>
      <vt:lpstr>Calibri</vt:lpstr>
      <vt:lpstr>DINPro-Medium</vt:lpstr>
      <vt:lpstr>Gunny Rewritten</vt:lpstr>
      <vt:lpstr>Latha</vt:lpstr>
      <vt:lpstr>Lato</vt:lpstr>
      <vt:lpstr>Lato Bold</vt:lpstr>
      <vt:lpstr>Lato Gras</vt:lpstr>
      <vt:lpstr>Neris Black</vt:lpstr>
      <vt:lpstr>Neris Light</vt:lpstr>
      <vt:lpstr>Neris-Light</vt:lpstr>
      <vt:lpstr>THEME CLUSTER BIO</vt:lpstr>
      <vt:lpstr>Présentation PowerPoint</vt:lpstr>
      <vt:lpstr>Les 4 scénarios imaginés en 2014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Scénario 3 : Bio Libéral Les cosmétiques à la conquête des marchés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Scénario 3 : Bio Libéral CONCLUSION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Postures gagnantes : 4 scénarios encore possibles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dc:creator>
  <cp:lastModifiedBy>Utilisateur de Microsoft Office</cp:lastModifiedBy>
  <cp:revision>250</cp:revision>
  <cp:lastPrinted>2018-03-30T07:13:23Z</cp:lastPrinted>
  <dcterms:created xsi:type="dcterms:W3CDTF">2017-09-24T06:10:19Z</dcterms:created>
  <dcterms:modified xsi:type="dcterms:W3CDTF">2018-04-11T14:13:44Z</dcterms:modified>
</cp:coreProperties>
</file>