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emf" ContentType="image/x-emf"/>
  <Default Extension="xlsx" ContentType="application/vnd.openxmlformats-officedocument.spreadsheetml.sheet"/>
  <Default Extension="rels" ContentType="application/vnd.openxmlformats-package.relationships+xml"/>
  <Default Extension="vml" ContentType="application/vnd.openxmlformats-officedocument.vmlDrawing"/>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charts/chart3.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6.xml" ContentType="application/vnd.openxmlformats-officedocument.presentationml.notesSlid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6" r:id="rId1"/>
    <p:sldMasterId id="2147483737" r:id="rId2"/>
  </p:sldMasterIdLst>
  <p:notesMasterIdLst>
    <p:notesMasterId r:id="rId49"/>
  </p:notesMasterIdLst>
  <p:handoutMasterIdLst>
    <p:handoutMasterId r:id="rId50"/>
  </p:handoutMasterIdLst>
  <p:sldIdLst>
    <p:sldId id="665" r:id="rId3"/>
    <p:sldId id="478" r:id="rId4"/>
    <p:sldId id="479" r:id="rId5"/>
    <p:sldId id="481" r:id="rId6"/>
    <p:sldId id="484" r:id="rId7"/>
    <p:sldId id="488" r:id="rId8"/>
    <p:sldId id="489" r:id="rId9"/>
    <p:sldId id="669" r:id="rId10"/>
    <p:sldId id="742" r:id="rId11"/>
    <p:sldId id="743" r:id="rId12"/>
    <p:sldId id="736" r:id="rId13"/>
    <p:sldId id="744" r:id="rId14"/>
    <p:sldId id="439" r:id="rId15"/>
    <p:sldId id="440" r:id="rId16"/>
    <p:sldId id="441" r:id="rId17"/>
    <p:sldId id="442" r:id="rId18"/>
    <p:sldId id="443" r:id="rId19"/>
    <p:sldId id="444" r:id="rId20"/>
    <p:sldId id="490" r:id="rId21"/>
    <p:sldId id="445" r:id="rId22"/>
    <p:sldId id="446" r:id="rId23"/>
    <p:sldId id="448" r:id="rId24"/>
    <p:sldId id="449" r:id="rId25"/>
    <p:sldId id="465" r:id="rId26"/>
    <p:sldId id="461" r:id="rId27"/>
    <p:sldId id="460" r:id="rId28"/>
    <p:sldId id="453" r:id="rId29"/>
    <p:sldId id="457" r:id="rId30"/>
    <p:sldId id="732" r:id="rId31"/>
    <p:sldId id="746" r:id="rId32"/>
    <p:sldId id="672" r:id="rId33"/>
    <p:sldId id="747" r:id="rId34"/>
    <p:sldId id="749" r:id="rId35"/>
    <p:sldId id="748" r:id="rId36"/>
    <p:sldId id="750" r:id="rId37"/>
    <p:sldId id="751" r:id="rId38"/>
    <p:sldId id="752" r:id="rId39"/>
    <p:sldId id="754" r:id="rId40"/>
    <p:sldId id="755" r:id="rId41"/>
    <p:sldId id="756" r:id="rId42"/>
    <p:sldId id="757" r:id="rId43"/>
    <p:sldId id="758" r:id="rId44"/>
    <p:sldId id="759" r:id="rId45"/>
    <p:sldId id="753" r:id="rId46"/>
    <p:sldId id="367" r:id="rId47"/>
    <p:sldId id="740" r:id="rId48"/>
  </p:sldIdLst>
  <p:sldSz cx="9144000" cy="6858000" type="screen4x3"/>
  <p:notesSz cx="6797675" cy="9926638"/>
  <p:defaultTextStyle>
    <a:defPPr>
      <a:defRPr lang="da-DK"/>
    </a:defPPr>
    <a:lvl1pPr algn="l" defTabSz="457200" rtl="0" fontAlgn="base">
      <a:spcBef>
        <a:spcPct val="0"/>
      </a:spcBef>
      <a:spcAft>
        <a:spcPct val="0"/>
      </a:spcAft>
      <a:defRPr kern="1200">
        <a:solidFill>
          <a:schemeClr val="tx1"/>
        </a:solidFill>
        <a:latin typeface="Arial" pitchFamily="34" charset="0"/>
        <a:ea typeface="ＭＳ Ｐゴシック"/>
        <a:cs typeface="ＭＳ Ｐゴシック"/>
      </a:defRPr>
    </a:lvl1pPr>
    <a:lvl2pPr marL="457200" algn="l" defTabSz="457200" rtl="0" fontAlgn="base">
      <a:spcBef>
        <a:spcPct val="0"/>
      </a:spcBef>
      <a:spcAft>
        <a:spcPct val="0"/>
      </a:spcAft>
      <a:defRPr kern="1200">
        <a:solidFill>
          <a:schemeClr val="tx1"/>
        </a:solidFill>
        <a:latin typeface="Arial" pitchFamily="34" charset="0"/>
        <a:ea typeface="ＭＳ Ｐゴシック"/>
        <a:cs typeface="ＭＳ Ｐゴシック"/>
      </a:defRPr>
    </a:lvl2pPr>
    <a:lvl3pPr marL="914400" algn="l" defTabSz="457200" rtl="0" fontAlgn="base">
      <a:spcBef>
        <a:spcPct val="0"/>
      </a:spcBef>
      <a:spcAft>
        <a:spcPct val="0"/>
      </a:spcAft>
      <a:defRPr kern="1200">
        <a:solidFill>
          <a:schemeClr val="tx1"/>
        </a:solidFill>
        <a:latin typeface="Arial" pitchFamily="34" charset="0"/>
        <a:ea typeface="ＭＳ Ｐゴシック"/>
        <a:cs typeface="ＭＳ Ｐゴシック"/>
      </a:defRPr>
    </a:lvl3pPr>
    <a:lvl4pPr marL="1371600" algn="l" defTabSz="457200" rtl="0" fontAlgn="base">
      <a:spcBef>
        <a:spcPct val="0"/>
      </a:spcBef>
      <a:spcAft>
        <a:spcPct val="0"/>
      </a:spcAft>
      <a:defRPr kern="1200">
        <a:solidFill>
          <a:schemeClr val="tx1"/>
        </a:solidFill>
        <a:latin typeface="Arial" pitchFamily="34" charset="0"/>
        <a:ea typeface="ＭＳ Ｐゴシック"/>
        <a:cs typeface="ＭＳ Ｐゴシック"/>
      </a:defRPr>
    </a:lvl4pPr>
    <a:lvl5pPr marL="1828800" algn="l" defTabSz="457200" rtl="0" fontAlgn="base">
      <a:spcBef>
        <a:spcPct val="0"/>
      </a:spcBef>
      <a:spcAft>
        <a:spcPct val="0"/>
      </a:spcAft>
      <a:defRPr kern="1200">
        <a:solidFill>
          <a:schemeClr val="tx1"/>
        </a:solidFill>
        <a:latin typeface="Arial" pitchFamily="34" charset="0"/>
        <a:ea typeface="ＭＳ Ｐゴシック"/>
        <a:cs typeface="ＭＳ Ｐゴシック"/>
      </a:defRPr>
    </a:lvl5pPr>
    <a:lvl6pPr marL="2286000" algn="l" defTabSz="914400" rtl="0" eaLnBrk="1" latinLnBrk="0" hangingPunct="1">
      <a:defRPr kern="1200">
        <a:solidFill>
          <a:schemeClr val="tx1"/>
        </a:solidFill>
        <a:latin typeface="Arial" pitchFamily="34" charset="0"/>
        <a:ea typeface="ＭＳ Ｐゴシック"/>
        <a:cs typeface="ＭＳ Ｐゴシック"/>
      </a:defRPr>
    </a:lvl6pPr>
    <a:lvl7pPr marL="2743200" algn="l" defTabSz="914400" rtl="0" eaLnBrk="1" latinLnBrk="0" hangingPunct="1">
      <a:defRPr kern="1200">
        <a:solidFill>
          <a:schemeClr val="tx1"/>
        </a:solidFill>
        <a:latin typeface="Arial" pitchFamily="34" charset="0"/>
        <a:ea typeface="ＭＳ Ｐゴシック"/>
        <a:cs typeface="ＭＳ Ｐゴシック"/>
      </a:defRPr>
    </a:lvl7pPr>
    <a:lvl8pPr marL="3200400" algn="l" defTabSz="914400" rtl="0" eaLnBrk="1" latinLnBrk="0" hangingPunct="1">
      <a:defRPr kern="1200">
        <a:solidFill>
          <a:schemeClr val="tx1"/>
        </a:solidFill>
        <a:latin typeface="Arial" pitchFamily="34" charset="0"/>
        <a:ea typeface="ＭＳ Ｐゴシック"/>
        <a:cs typeface="ＭＳ Ｐゴシック"/>
      </a:defRPr>
    </a:lvl8pPr>
    <a:lvl9pPr marL="3657600" algn="l" defTabSz="914400" rtl="0" eaLnBrk="1" latinLnBrk="0" hangingPunct="1">
      <a:defRPr kern="1200">
        <a:solidFill>
          <a:schemeClr val="tx1"/>
        </a:solidFill>
        <a:latin typeface="Arial" pitchFamily="34" charset="0"/>
        <a:ea typeface="ＭＳ Ｐゴシック"/>
        <a:cs typeface="ＭＳ Ｐゴシック"/>
      </a:defRPr>
    </a:lvl9pPr>
  </p:defaultTextStyle>
  <p:extLst>
    <p:ext uri="{EFAFB233-063F-42B5-8137-9DF3F51BA10A}">
      <p15:sldGuideLst xmlns:p15="http://schemas.microsoft.com/office/powerpoint/2012/main">
        <p15:guide id="1" orient="horz" pos="4192">
          <p15:clr>
            <a:srgbClr val="A4A3A4"/>
          </p15:clr>
        </p15:guide>
        <p15:guide id="2" pos="238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43B"/>
    <a:srgbClr val="6ABF0E"/>
    <a:srgbClr val="90D50B"/>
    <a:srgbClr val="B5EE00"/>
    <a:srgbClr val="FA8600"/>
    <a:srgbClr val="B3B4B7"/>
    <a:srgbClr val="FBBB0D"/>
    <a:srgbClr val="F83D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35" autoAdjust="0"/>
    <p:restoredTop sz="77692" autoAdjust="0"/>
  </p:normalViewPr>
  <p:slideViewPr>
    <p:cSldViewPr snapToGrid="0" snapToObjects="1">
      <p:cViewPr varScale="1">
        <p:scale>
          <a:sx n="67" d="100"/>
          <a:sy n="67" d="100"/>
        </p:scale>
        <p:origin x="1936" y="176"/>
      </p:cViewPr>
      <p:guideLst>
        <p:guide orient="horz" pos="4192"/>
        <p:guide pos="238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84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50" Type="http://schemas.openxmlformats.org/officeDocument/2006/relationships/handoutMaster" Target="handoutMasters/handoutMaster1.xml"/><Relationship Id="rId51" Type="http://schemas.openxmlformats.org/officeDocument/2006/relationships/presProps" Target="presProps.xml"/><Relationship Id="rId52" Type="http://schemas.openxmlformats.org/officeDocument/2006/relationships/viewProps" Target="viewProps.xml"/><Relationship Id="rId53" Type="http://schemas.openxmlformats.org/officeDocument/2006/relationships/theme" Target="theme/theme1.xml"/><Relationship Id="rId54" Type="http://schemas.openxmlformats.org/officeDocument/2006/relationships/tableStyles" Target="tableStyles.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charts/_rels/chart1.xml.rels><?xml version="1.0" encoding="UTF-8" standalone="yes"?>
<Relationships xmlns="http://schemas.openxmlformats.org/package/2006/relationships"><Relationship Id="rId1" Type="http://schemas.openxmlformats.org/officeDocument/2006/relationships/package" Target="../embeddings/Feuille_de_calcul_Microsoft_Excel1.xlsx"/></Relationships>
</file>

<file path=ppt/charts/_rels/chart2.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package" Target="../embeddings/Feuille_de_calcul_Microsoft_Excel2.xlsx"/></Relationships>
</file>

<file path=ppt/charts/_rels/chart3.xml.rels><?xml version="1.0" encoding="UTF-8" standalone="yes"?>
<Relationships xmlns="http://schemas.openxmlformats.org/package/2006/relationships"><Relationship Id="rId1" Type="http://schemas.openxmlformats.org/officeDocument/2006/relationships/oleObject" Target="file:////cphw-fs01.gfk.com\jdrev\&#216;kologisk%20Landsforening\TRACKING\MAT%20Dec%202017\Data%20til%20bubblechart%20MAT%20Dec%2017%20excl.%20Kiwi.xlsx" TargetMode="External"/></Relationships>
</file>

<file path=ppt/charts/_rels/chart4.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package" Target="../embeddings/Feuille_de_calcul_Microsoft_Excel3.xlsx"/></Relationships>
</file>

<file path=ppt/charts/_rels/chart5.xml.rels><?xml version="1.0" encoding="UTF-8" standalone="yes"?>
<Relationships xmlns="http://schemas.openxmlformats.org/package/2006/relationships"><Relationship Id="rId1" Type="http://schemas.microsoft.com/office/2011/relationships/chartStyle" Target="style3.xml"/><Relationship Id="rId2" Type="http://schemas.microsoft.com/office/2011/relationships/chartColorStyle" Target="colors3.xml"/><Relationship Id="rId3" Type="http://schemas.openxmlformats.org/officeDocument/2006/relationships/oleObject" Target="Diagram%20i%20Microsoft%20PowerPoint"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374745567757256"/>
          <c:y val="0.0260963308117506"/>
          <c:w val="0.930408472012104"/>
          <c:h val="0.834645669291339"/>
        </c:manualLayout>
      </c:layout>
      <c:barChart>
        <c:barDir val="col"/>
        <c:grouping val="clustered"/>
        <c:varyColors val="0"/>
        <c:ser>
          <c:idx val="0"/>
          <c:order val="0"/>
          <c:spPr>
            <a:solidFill>
              <a:schemeClr val="bg2">
                <a:lumMod val="25000"/>
              </a:schemeClr>
            </a:solidFill>
          </c:spPr>
          <c:invertIfNegative val="0"/>
          <c:cat>
            <c:numRef>
              <c:f>Sheet1!$P$1:$AC$1</c:f>
              <c:numCache>
                <c:formatCode>General</c:formatCode>
                <c:ptCount val="14"/>
                <c:pt idx="0">
                  <c:v>2004.0</c:v>
                </c:pt>
                <c:pt idx="1">
                  <c:v>2005.0</c:v>
                </c:pt>
                <c:pt idx="2">
                  <c:v>2006.0</c:v>
                </c:pt>
                <c:pt idx="3">
                  <c:v>2007.0</c:v>
                </c:pt>
                <c:pt idx="4">
                  <c:v>2008.0</c:v>
                </c:pt>
                <c:pt idx="5">
                  <c:v>2009.0</c:v>
                </c:pt>
                <c:pt idx="6">
                  <c:v>2010.0</c:v>
                </c:pt>
                <c:pt idx="7">
                  <c:v>2011.0</c:v>
                </c:pt>
                <c:pt idx="8">
                  <c:v>2012.0</c:v>
                </c:pt>
                <c:pt idx="9">
                  <c:v>2013.0</c:v>
                </c:pt>
                <c:pt idx="10">
                  <c:v>2014.0</c:v>
                </c:pt>
                <c:pt idx="11">
                  <c:v>2015.0</c:v>
                </c:pt>
                <c:pt idx="12">
                  <c:v>2016.0</c:v>
                </c:pt>
                <c:pt idx="13">
                  <c:v>2017.0</c:v>
                </c:pt>
              </c:numCache>
            </c:numRef>
          </c:cat>
          <c:val>
            <c:numRef>
              <c:f>Sheet1!$P$2:$AC$2</c:f>
              <c:numCache>
                <c:formatCode>General</c:formatCode>
                <c:ptCount val="14"/>
                <c:pt idx="0">
                  <c:v>2.9</c:v>
                </c:pt>
                <c:pt idx="1">
                  <c:v>3.2</c:v>
                </c:pt>
                <c:pt idx="2">
                  <c:v>3.7</c:v>
                </c:pt>
                <c:pt idx="3">
                  <c:v>4.8</c:v>
                </c:pt>
                <c:pt idx="4">
                  <c:v>5.9</c:v>
                </c:pt>
                <c:pt idx="5">
                  <c:v>6.4</c:v>
                </c:pt>
                <c:pt idx="6">
                  <c:v>6.6</c:v>
                </c:pt>
                <c:pt idx="7">
                  <c:v>6.9</c:v>
                </c:pt>
                <c:pt idx="8">
                  <c:v>6.9</c:v>
                </c:pt>
                <c:pt idx="9">
                  <c:v>7.2</c:v>
                </c:pt>
                <c:pt idx="10">
                  <c:v>7.6</c:v>
                </c:pt>
                <c:pt idx="11">
                  <c:v>8.4</c:v>
                </c:pt>
                <c:pt idx="12">
                  <c:v>9.700000000000001</c:v>
                </c:pt>
                <c:pt idx="13">
                  <c:v>11.0</c:v>
                </c:pt>
              </c:numCache>
            </c:numRef>
          </c:val>
          <c:extLst xmlns:c16r2="http://schemas.microsoft.com/office/drawing/2015/06/chart">
            <c:ext xmlns:c16="http://schemas.microsoft.com/office/drawing/2014/chart" uri="{C3380CC4-5D6E-409C-BE32-E72D297353CC}">
              <c16:uniqueId val="{00000000-1AA9-448E-89FD-80230C4D36D1}"/>
            </c:ext>
          </c:extLst>
        </c:ser>
        <c:dLbls>
          <c:showLegendKey val="0"/>
          <c:showVal val="0"/>
          <c:showCatName val="0"/>
          <c:showSerName val="0"/>
          <c:showPercent val="0"/>
          <c:showBubbleSize val="0"/>
        </c:dLbls>
        <c:gapWidth val="150"/>
        <c:axId val="-215816112"/>
        <c:axId val="-257029680"/>
      </c:barChart>
      <c:catAx>
        <c:axId val="-215816112"/>
        <c:scaling>
          <c:orientation val="minMax"/>
        </c:scaling>
        <c:delete val="0"/>
        <c:axPos val="b"/>
        <c:numFmt formatCode="General" sourceLinked="1"/>
        <c:majorTickMark val="out"/>
        <c:minorTickMark val="none"/>
        <c:tickLblPos val="nextTo"/>
        <c:spPr>
          <a:ln w="2381">
            <a:solidFill>
              <a:srgbClr val="000000"/>
            </a:solidFill>
            <a:prstDash val="solid"/>
          </a:ln>
        </c:spPr>
        <c:txPr>
          <a:bodyPr rot="0" vert="horz"/>
          <a:lstStyle/>
          <a:p>
            <a:pPr>
              <a:defRPr sz="809" baseline="0">
                <a:latin typeface="Century Gothic" panose="020B0502020202020204" pitchFamily="34" charset="0"/>
              </a:defRPr>
            </a:pPr>
            <a:endParaRPr lang="fr-FR"/>
          </a:p>
        </c:txPr>
        <c:crossAx val="-257029680"/>
        <c:crossesAt val="0.0"/>
        <c:auto val="1"/>
        <c:lblAlgn val="ctr"/>
        <c:lblOffset val="100"/>
        <c:tickLblSkip val="1"/>
        <c:tickMarkSkip val="1"/>
        <c:noMultiLvlLbl val="0"/>
      </c:catAx>
      <c:valAx>
        <c:axId val="-257029680"/>
        <c:scaling>
          <c:orientation val="minMax"/>
          <c:max val="10.0"/>
          <c:min val="0.0"/>
        </c:scaling>
        <c:delete val="0"/>
        <c:axPos val="l"/>
        <c:majorGridlines>
          <c:spPr>
            <a:ln w="2381">
              <a:solidFill>
                <a:srgbClr val="000000"/>
              </a:solidFill>
              <a:prstDash val="solid"/>
            </a:ln>
          </c:spPr>
        </c:majorGridlines>
        <c:numFmt formatCode="General" sourceLinked="1"/>
        <c:majorTickMark val="out"/>
        <c:minorTickMark val="none"/>
        <c:tickLblPos val="nextTo"/>
        <c:spPr>
          <a:ln w="2381">
            <a:solidFill>
              <a:srgbClr val="000000"/>
            </a:solidFill>
            <a:prstDash val="solid"/>
          </a:ln>
        </c:spPr>
        <c:txPr>
          <a:bodyPr rot="0" vert="horz"/>
          <a:lstStyle/>
          <a:p>
            <a:pPr>
              <a:defRPr>
                <a:latin typeface="Century Gothic" panose="020B0502020202020204" pitchFamily="34" charset="0"/>
              </a:defRPr>
            </a:pPr>
            <a:endParaRPr lang="fr-FR"/>
          </a:p>
        </c:txPr>
        <c:crossAx val="-215816112"/>
        <c:crosses val="autoZero"/>
        <c:crossBetween val="between"/>
        <c:majorUnit val="1.0"/>
      </c:valAx>
      <c:spPr>
        <a:noFill/>
        <a:ln w="19047">
          <a:noFill/>
        </a:ln>
      </c:spPr>
    </c:plotArea>
    <c:plotVisOnly val="1"/>
    <c:dispBlanksAs val="gap"/>
    <c:showDLblsOverMax val="0"/>
  </c:chart>
  <c:spPr>
    <a:noFill/>
    <a:ln>
      <a:noFill/>
    </a:ln>
  </c:spPr>
  <c:txPr>
    <a:bodyPr/>
    <a:lstStyle/>
    <a:p>
      <a:pPr>
        <a:defRPr sz="870" b="0" i="0" u="none" strike="noStrike" baseline="0">
          <a:solidFill>
            <a:srgbClr val="000000"/>
          </a:solidFill>
          <a:latin typeface="Arial" pitchFamily="34" charset="0"/>
          <a:ea typeface="Times New Roman"/>
          <a:cs typeface="Times New Roman"/>
        </a:defRPr>
      </a:pPr>
      <a:endParaRPr lang="fr-F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064558653367259"/>
          <c:y val="0.0209403450482406"/>
          <c:w val="0.904866150760392"/>
          <c:h val="0.712266062055415"/>
        </c:manualLayout>
      </c:layout>
      <c:barChart>
        <c:barDir val="col"/>
        <c:grouping val="clustered"/>
        <c:varyColors val="0"/>
        <c:ser>
          <c:idx val="0"/>
          <c:order val="0"/>
          <c:tx>
            <c:strRef>
              <c:f>'Ark1'!$B$1</c:f>
              <c:strCache>
                <c:ptCount val="1"/>
                <c:pt idx="0">
                  <c:v>Detailkædernes andel af den økologiske omsætning i 2016</c:v>
                </c:pt>
              </c:strCache>
            </c:strRef>
          </c:tx>
          <c:spPr>
            <a:solidFill>
              <a:schemeClr val="dk1">
                <a:tint val="885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'Ark1'!$A$2:$A$13</c:f>
              <c:strCache>
                <c:ptCount val="12"/>
                <c:pt idx="0">
                  <c:v>   Netto</c:v>
                </c:pt>
                <c:pt idx="1">
                  <c:v>   Super Brugsen</c:v>
                </c:pt>
                <c:pt idx="2">
                  <c:v>   Rema 1000</c:v>
                </c:pt>
                <c:pt idx="3">
                  <c:v>   Kvickly</c:v>
                </c:pt>
                <c:pt idx="4">
                  <c:v>   Fakta</c:v>
                </c:pt>
                <c:pt idx="5">
                  <c:v>   Føtex</c:v>
                </c:pt>
                <c:pt idx="6">
                  <c:v>Aarstiderne.dk</c:v>
                </c:pt>
                <c:pt idx="7">
                  <c:v>   Irma</c:v>
                </c:pt>
                <c:pt idx="8">
                  <c:v>   Bilka</c:v>
                </c:pt>
                <c:pt idx="9">
                  <c:v>   Meny</c:v>
                </c:pt>
                <c:pt idx="10">
                  <c:v>   Kiwi</c:v>
                </c:pt>
                <c:pt idx="11">
                  <c:v>   Lidl</c:v>
                </c:pt>
              </c:strCache>
            </c:strRef>
          </c:cat>
          <c:val>
            <c:numRef>
              <c:f>'Ark1'!$B$2:$B$13</c:f>
              <c:numCache>
                <c:formatCode>0.0</c:formatCode>
                <c:ptCount val="12"/>
                <c:pt idx="0">
                  <c:v>15.0</c:v>
                </c:pt>
                <c:pt idx="1">
                  <c:v>11.4</c:v>
                </c:pt>
                <c:pt idx="2">
                  <c:v>11.0</c:v>
                </c:pt>
                <c:pt idx="3">
                  <c:v>9.4</c:v>
                </c:pt>
                <c:pt idx="4">
                  <c:v>8.9</c:v>
                </c:pt>
                <c:pt idx="5">
                  <c:v>8.8</c:v>
                </c:pt>
                <c:pt idx="6">
                  <c:v>6.4</c:v>
                </c:pt>
                <c:pt idx="7">
                  <c:v>4.9</c:v>
                </c:pt>
                <c:pt idx="8">
                  <c:v>3.9</c:v>
                </c:pt>
                <c:pt idx="9">
                  <c:v>3.0670834773613</c:v>
                </c:pt>
                <c:pt idx="10">
                  <c:v>2.4</c:v>
                </c:pt>
                <c:pt idx="11">
                  <c:v>2.4</c:v>
                </c:pt>
              </c:numCache>
            </c:numRef>
          </c:val>
          <c:extLst xmlns:c16r2="http://schemas.microsoft.com/office/drawing/2015/06/chart">
            <c:ext xmlns:c16="http://schemas.microsoft.com/office/drawing/2014/chart" uri="{C3380CC4-5D6E-409C-BE32-E72D297353CC}">
              <c16:uniqueId val="{00000000-3F84-4C6C-8101-FB369915B83F}"/>
            </c:ext>
          </c:extLst>
        </c:ser>
        <c:dLbls>
          <c:dLblPos val="outEnd"/>
          <c:showLegendKey val="0"/>
          <c:showVal val="1"/>
          <c:showCatName val="0"/>
          <c:showSerName val="0"/>
          <c:showPercent val="0"/>
          <c:showBubbleSize val="0"/>
        </c:dLbls>
        <c:gapWidth val="219"/>
        <c:overlap val="-27"/>
        <c:axId val="-259042768"/>
        <c:axId val="-259041408"/>
      </c:barChart>
      <c:catAx>
        <c:axId val="-2590427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259041408"/>
        <c:crosses val="autoZero"/>
        <c:auto val="1"/>
        <c:lblAlgn val="ctr"/>
        <c:lblOffset val="100"/>
        <c:noMultiLvlLbl val="0"/>
      </c:catAx>
      <c:valAx>
        <c:axId val="-25904140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2590427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000" dirty="0"/>
              <a:t>Bubble: Size of potential</a:t>
            </a:r>
          </a:p>
        </c:rich>
      </c:tx>
      <c:layout>
        <c:manualLayout>
          <c:xMode val="edge"/>
          <c:yMode val="edge"/>
          <c:x val="0.419795175272158"/>
          <c:y val="0.0096201432164103"/>
        </c:manualLayout>
      </c:layout>
      <c:overlay val="0"/>
    </c:title>
    <c:autoTitleDeleted val="0"/>
    <c:plotArea>
      <c:layout>
        <c:manualLayout>
          <c:layoutTarget val="inner"/>
          <c:xMode val="edge"/>
          <c:yMode val="edge"/>
          <c:x val="0.0805648948456451"/>
          <c:y val="0.0580604285544887"/>
          <c:w val="0.901743322822564"/>
          <c:h val="0.830031488270851"/>
        </c:manualLayout>
      </c:layout>
      <c:bubbleChart>
        <c:varyColors val="0"/>
        <c:ser>
          <c:idx val="0"/>
          <c:order val="0"/>
          <c:tx>
            <c:strRef>
              <c:f>'BRUG DENNE'!$B$7</c:f>
              <c:strCache>
                <c:ptCount val="1"/>
                <c:pt idx="0">
                  <c:v>Kvickly</c:v>
                </c:pt>
              </c:strCache>
            </c:strRef>
          </c:tx>
          <c:spPr>
            <a:ln w="25400">
              <a:noFill/>
            </a:ln>
          </c:spPr>
          <c:invertIfNegative val="0"/>
          <c:dLbls>
            <c:dLbl>
              <c:idx val="0"/>
              <c:layout>
                <c:manualLayout>
                  <c:x val="-0.139929882196727"/>
                  <c:y val="0.0945442930583471"/>
                </c:manualLayout>
              </c:layout>
              <c:tx>
                <c:rich>
                  <a:bodyPr/>
                  <a:lstStyle/>
                  <a:p>
                    <a:r>
                      <a:rPr lang="en-US" noProof="0" dirty="0">
                        <a:solidFill>
                          <a:schemeClr val="tx1"/>
                        </a:solidFill>
                      </a:rPr>
                      <a:t>Kvickly</a:t>
                    </a:r>
                  </a:p>
                </c:rich>
              </c:tx>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6815-43D8-9088-5DE54581ECC8}"/>
                </c:ext>
                <c:ext xmlns:c15="http://schemas.microsoft.com/office/drawing/2012/chart" uri="{CE6537A1-D6FC-4f65-9D91-7224C49458BB}"/>
              </c:extLst>
            </c:dLbl>
            <c:spPr>
              <a:noFill/>
              <a:ln>
                <a:noFill/>
              </a:ln>
              <a:effectLst/>
            </c:sp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xVal>
            <c:numRef>
              <c:f>'BRUG DENNE'!$D$7</c:f>
              <c:numCache>
                <c:formatCode>###,###,##0</c:formatCode>
                <c:ptCount val="1"/>
                <c:pt idx="0">
                  <c:v>100.259183431334</c:v>
                </c:pt>
              </c:numCache>
            </c:numRef>
          </c:xVal>
          <c:yVal>
            <c:numRef>
              <c:f>'BRUG DENNE'!$C$7</c:f>
              <c:numCache>
                <c:formatCode>###,###,##0</c:formatCode>
                <c:ptCount val="1"/>
                <c:pt idx="0">
                  <c:v>110.916067726747</c:v>
                </c:pt>
              </c:numCache>
            </c:numRef>
          </c:yVal>
          <c:bubbleSize>
            <c:numRef>
              <c:f>'BRUG DENNE'!$E$7</c:f>
              <c:numCache>
                <c:formatCode>###,###,##0</c:formatCode>
                <c:ptCount val="1"/>
                <c:pt idx="0">
                  <c:v>3.6632E6</c:v>
                </c:pt>
              </c:numCache>
            </c:numRef>
          </c:bubbleSize>
          <c:bubble3D val="1"/>
          <c:extLst xmlns:c16r2="http://schemas.microsoft.com/office/drawing/2015/06/chart">
            <c:ext xmlns:c16="http://schemas.microsoft.com/office/drawing/2014/chart" uri="{C3380CC4-5D6E-409C-BE32-E72D297353CC}">
              <c16:uniqueId val="{00000001-6815-43D8-9088-5DE54581ECC8}"/>
            </c:ext>
          </c:extLst>
        </c:ser>
        <c:ser>
          <c:idx val="1"/>
          <c:order val="1"/>
          <c:tx>
            <c:strRef>
              <c:f>'BRUG DENNE'!$B$8</c:f>
              <c:strCache>
                <c:ptCount val="1"/>
                <c:pt idx="0">
                  <c:v>SuperBrugsen</c:v>
                </c:pt>
              </c:strCache>
            </c:strRef>
          </c:tx>
          <c:spPr>
            <a:ln w="25400">
              <a:noFill/>
            </a:ln>
          </c:spPr>
          <c:invertIfNegative val="0"/>
          <c:dLbls>
            <c:dLbl>
              <c:idx val="0"/>
              <c:tx>
                <c:rich>
                  <a:bodyPr/>
                  <a:lstStyle/>
                  <a:p>
                    <a:r>
                      <a:rPr lang="en-US"/>
                      <a:t>SuperBrugsen</a:t>
                    </a:r>
                  </a:p>
                </c:rich>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6815-43D8-9088-5DE54581ECC8}"/>
                </c:ext>
                <c:ext xmlns:c15="http://schemas.microsoft.com/office/drawing/2012/chart" uri="{CE6537A1-D6FC-4f65-9D91-7224C49458BB}"/>
              </c:extLst>
            </c:dLbl>
            <c:spPr>
              <a:noFill/>
              <a:ln>
                <a:noFill/>
              </a:ln>
              <a:effectLst/>
            </c:spPr>
            <c:txPr>
              <a:bodyPr/>
              <a:lstStyle/>
              <a:p>
                <a:pPr>
                  <a:defRPr>
                    <a:solidFill>
                      <a:schemeClr val="bg1"/>
                    </a:solidFill>
                  </a:defRPr>
                </a:pPr>
                <a:endParaRPr lang="fr-FR"/>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xVal>
            <c:numRef>
              <c:f>'BRUG DENNE'!$D$8</c:f>
              <c:numCache>
                <c:formatCode>###,###,##0</c:formatCode>
                <c:ptCount val="1"/>
                <c:pt idx="0">
                  <c:v>105.144866296382</c:v>
                </c:pt>
              </c:numCache>
            </c:numRef>
          </c:xVal>
          <c:yVal>
            <c:numRef>
              <c:f>'BRUG DENNE'!$C$8</c:f>
              <c:numCache>
                <c:formatCode>###,###,##0</c:formatCode>
                <c:ptCount val="1"/>
                <c:pt idx="0">
                  <c:v>115.065426350135</c:v>
                </c:pt>
              </c:numCache>
            </c:numRef>
          </c:yVal>
          <c:bubbleSize>
            <c:numRef>
              <c:f>'BRUG DENNE'!$E$8</c:f>
              <c:numCache>
                <c:formatCode>###,###,##0</c:formatCode>
                <c:ptCount val="1"/>
                <c:pt idx="0">
                  <c:v>4.0582365E6</c:v>
                </c:pt>
              </c:numCache>
            </c:numRef>
          </c:bubbleSize>
          <c:bubble3D val="1"/>
          <c:extLst xmlns:c16r2="http://schemas.microsoft.com/office/drawing/2015/06/chart">
            <c:ext xmlns:c16="http://schemas.microsoft.com/office/drawing/2014/chart" uri="{C3380CC4-5D6E-409C-BE32-E72D297353CC}">
              <c16:uniqueId val="{00000003-6815-43D8-9088-5DE54581ECC8}"/>
            </c:ext>
          </c:extLst>
        </c:ser>
        <c:ser>
          <c:idx val="2"/>
          <c:order val="2"/>
          <c:tx>
            <c:strRef>
              <c:f>'BRUG DENNE'!$B$9</c:f>
              <c:strCache>
                <c:ptCount val="1"/>
                <c:pt idx="0">
                  <c:v>Føtex</c:v>
                </c:pt>
              </c:strCache>
            </c:strRef>
          </c:tx>
          <c:spPr>
            <a:solidFill>
              <a:srgbClr val="00B0F0"/>
            </a:solidFill>
            <a:ln w="25400">
              <a:noFill/>
            </a:ln>
          </c:spPr>
          <c:invertIfNegative val="0"/>
          <c:dLbls>
            <c:dLbl>
              <c:idx val="0"/>
              <c:layout>
                <c:manualLayout>
                  <c:x val="-0.0821210423753477"/>
                  <c:y val="-0.0487594812697579"/>
                </c:manualLayout>
              </c:layout>
              <c:tx>
                <c:rich>
                  <a:bodyPr/>
                  <a:lstStyle/>
                  <a:p>
                    <a:pPr>
                      <a:defRPr/>
                    </a:pPr>
                    <a:r>
                      <a:rPr lang="en-US"/>
                      <a:t>Føtex</a:t>
                    </a:r>
                  </a:p>
                </c:rich>
              </c:tx>
              <c:spPr/>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6815-43D8-9088-5DE54581ECC8}"/>
                </c:ext>
                <c:ext xmlns:c15="http://schemas.microsoft.com/office/drawing/2012/chart" uri="{CE6537A1-D6FC-4f65-9D91-7224C49458BB}"/>
              </c:extLst>
            </c:dLbl>
            <c:spPr>
              <a:noFill/>
              <a:ln>
                <a:noFill/>
              </a:ln>
              <a:effectLst/>
            </c:spPr>
            <c:dLblPos val="l"/>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xVal>
            <c:numRef>
              <c:f>'BRUG DENNE'!$D$9</c:f>
              <c:numCache>
                <c:formatCode>###,###,##0</c:formatCode>
                <c:ptCount val="1"/>
                <c:pt idx="0">
                  <c:v>103.180705345285</c:v>
                </c:pt>
              </c:numCache>
            </c:numRef>
          </c:xVal>
          <c:yVal>
            <c:numRef>
              <c:f>'BRUG DENNE'!$C$9</c:f>
              <c:numCache>
                <c:formatCode>###,###,##0</c:formatCode>
                <c:ptCount val="1"/>
                <c:pt idx="0">
                  <c:v>84.0646844505006</c:v>
                </c:pt>
              </c:numCache>
            </c:numRef>
          </c:yVal>
          <c:bubbleSize>
            <c:numRef>
              <c:f>'BRUG DENNE'!$E$9</c:f>
              <c:numCache>
                <c:formatCode>###,###,##0</c:formatCode>
                <c:ptCount val="1"/>
                <c:pt idx="0">
                  <c:v>4.3519715E6</c:v>
                </c:pt>
              </c:numCache>
            </c:numRef>
          </c:bubbleSize>
          <c:bubble3D val="1"/>
          <c:extLst xmlns:c16r2="http://schemas.microsoft.com/office/drawing/2015/06/chart">
            <c:ext xmlns:c16="http://schemas.microsoft.com/office/drawing/2014/chart" uri="{C3380CC4-5D6E-409C-BE32-E72D297353CC}">
              <c16:uniqueId val="{00000005-6815-43D8-9088-5DE54581ECC8}"/>
            </c:ext>
          </c:extLst>
        </c:ser>
        <c:ser>
          <c:idx val="3"/>
          <c:order val="3"/>
          <c:tx>
            <c:strRef>
              <c:f>'BRUG DENNE'!$B$10</c:f>
              <c:strCache>
                <c:ptCount val="1"/>
                <c:pt idx="0">
                  <c:v>Bilka</c:v>
                </c:pt>
              </c:strCache>
            </c:strRef>
          </c:tx>
          <c:spPr>
            <a:solidFill>
              <a:srgbClr val="FF0000"/>
            </a:solidFill>
            <a:ln w="25400">
              <a:noFill/>
            </a:ln>
          </c:spPr>
          <c:invertIfNegative val="0"/>
          <c:dLbls>
            <c:dLbl>
              <c:idx val="0"/>
              <c:tx>
                <c:rich>
                  <a:bodyPr/>
                  <a:lstStyle/>
                  <a:p>
                    <a:pPr>
                      <a:defRPr>
                        <a:solidFill>
                          <a:schemeClr val="bg1"/>
                        </a:solidFill>
                      </a:defRPr>
                    </a:pPr>
                    <a:r>
                      <a:rPr lang="en-US">
                        <a:solidFill>
                          <a:schemeClr val="bg1"/>
                        </a:solidFill>
                      </a:rPr>
                      <a:t>Bilka</a:t>
                    </a:r>
                  </a:p>
                </c:rich>
              </c:tx>
              <c:spPr/>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6815-43D8-9088-5DE54581ECC8}"/>
                </c:ext>
                <c:ext xmlns:c15="http://schemas.microsoft.com/office/drawing/2012/chart" uri="{CE6537A1-D6FC-4f65-9D91-7224C49458BB}"/>
              </c:extLst>
            </c:dLbl>
            <c:spPr>
              <a:noFill/>
              <a:ln>
                <a:noFill/>
              </a:ln>
              <a:effectLst/>
            </c:spPr>
            <c:txPr>
              <a:bodyPr/>
              <a:lstStyle/>
              <a:p>
                <a:pPr>
                  <a:defRPr>
                    <a:solidFill>
                      <a:schemeClr val="bg1"/>
                    </a:solidFill>
                  </a:defRPr>
                </a:pPr>
                <a:endParaRPr lang="fr-FR"/>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xVal>
            <c:numRef>
              <c:f>'BRUG DENNE'!$D$10</c:f>
              <c:numCache>
                <c:formatCode>###,###,##0</c:formatCode>
                <c:ptCount val="1"/>
                <c:pt idx="0">
                  <c:v>81.87643151179834</c:v>
                </c:pt>
              </c:numCache>
            </c:numRef>
          </c:xVal>
          <c:yVal>
            <c:numRef>
              <c:f>'BRUG DENNE'!$C$10</c:f>
              <c:numCache>
                <c:formatCode>###,###,##0</c:formatCode>
                <c:ptCount val="1"/>
                <c:pt idx="0">
                  <c:v>75.92411435247458</c:v>
                </c:pt>
              </c:numCache>
            </c:numRef>
          </c:yVal>
          <c:bubbleSize>
            <c:numRef>
              <c:f>'BRUG DENNE'!$E$10</c:f>
              <c:numCache>
                <c:formatCode>###,###,##0</c:formatCode>
                <c:ptCount val="1"/>
                <c:pt idx="0">
                  <c:v>2.7035495E6</c:v>
                </c:pt>
              </c:numCache>
            </c:numRef>
          </c:bubbleSize>
          <c:bubble3D val="1"/>
          <c:extLst xmlns:c16r2="http://schemas.microsoft.com/office/drawing/2015/06/chart">
            <c:ext xmlns:c16="http://schemas.microsoft.com/office/drawing/2014/chart" uri="{C3380CC4-5D6E-409C-BE32-E72D297353CC}">
              <c16:uniqueId val="{00000007-6815-43D8-9088-5DE54581ECC8}"/>
            </c:ext>
          </c:extLst>
        </c:ser>
        <c:ser>
          <c:idx val="4"/>
          <c:order val="4"/>
          <c:tx>
            <c:strRef>
              <c:f>'BRUG DENNE'!$B$11</c:f>
              <c:strCache>
                <c:ptCount val="1"/>
                <c:pt idx="0">
                  <c:v>Spar</c:v>
                </c:pt>
              </c:strCache>
            </c:strRef>
          </c:tx>
          <c:spPr>
            <a:solidFill>
              <a:srgbClr val="FF9933"/>
            </a:solidFill>
            <a:ln w="25400">
              <a:noFill/>
            </a:ln>
          </c:spPr>
          <c:invertIfNegative val="0"/>
          <c:dLbls>
            <c:dLbl>
              <c:idx val="0"/>
              <c:tx>
                <c:rich>
                  <a:bodyPr/>
                  <a:lstStyle/>
                  <a:p>
                    <a:pPr>
                      <a:defRPr>
                        <a:solidFill>
                          <a:schemeClr val="bg1"/>
                        </a:solidFill>
                      </a:defRPr>
                    </a:pPr>
                    <a:r>
                      <a:rPr lang="en-US">
                        <a:solidFill>
                          <a:schemeClr val="bg1"/>
                        </a:solidFill>
                      </a:rPr>
                      <a:t>Spar </a:t>
                    </a:r>
                  </a:p>
                </c:rich>
              </c:tx>
              <c:spPr/>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6815-43D8-9088-5DE54581ECC8}"/>
                </c:ext>
                <c:ext xmlns:c15="http://schemas.microsoft.com/office/drawing/2012/chart" uri="{CE6537A1-D6FC-4f65-9D91-7224C49458BB}"/>
              </c:extLst>
            </c:dLbl>
            <c:spPr>
              <a:noFill/>
              <a:ln>
                <a:noFill/>
              </a:ln>
              <a:effectLst/>
            </c:spPr>
            <c:txPr>
              <a:bodyPr/>
              <a:lstStyle/>
              <a:p>
                <a:pPr>
                  <a:defRPr>
                    <a:solidFill>
                      <a:schemeClr val="bg1"/>
                    </a:solidFill>
                  </a:defRPr>
                </a:pPr>
                <a:endParaRPr lang="fr-FR"/>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xVal>
            <c:numRef>
              <c:f>'BRUG DENNE'!$D$11</c:f>
              <c:numCache>
                <c:formatCode>###,###,##0</c:formatCode>
                <c:ptCount val="1"/>
                <c:pt idx="0">
                  <c:v>95.62083862338845</c:v>
                </c:pt>
              </c:numCache>
            </c:numRef>
          </c:xVal>
          <c:yVal>
            <c:numRef>
              <c:f>'BRUG DENNE'!$C$11</c:f>
              <c:numCache>
                <c:formatCode>###,###,##0</c:formatCode>
                <c:ptCount val="1"/>
                <c:pt idx="0">
                  <c:v>34.9680746092351</c:v>
                </c:pt>
              </c:numCache>
            </c:numRef>
          </c:yVal>
          <c:bubbleSize>
            <c:numRef>
              <c:f>'BRUG DENNE'!$E$11</c:f>
              <c:numCache>
                <c:formatCode>###,###,##0</c:formatCode>
                <c:ptCount val="1"/>
                <c:pt idx="0">
                  <c:v>1.355461625E6</c:v>
                </c:pt>
              </c:numCache>
            </c:numRef>
          </c:bubbleSize>
          <c:bubble3D val="1"/>
          <c:extLst xmlns:c16r2="http://schemas.microsoft.com/office/drawing/2015/06/chart">
            <c:ext xmlns:c16="http://schemas.microsoft.com/office/drawing/2014/chart" uri="{C3380CC4-5D6E-409C-BE32-E72D297353CC}">
              <c16:uniqueId val="{00000009-6815-43D8-9088-5DE54581ECC8}"/>
            </c:ext>
          </c:extLst>
        </c:ser>
        <c:ser>
          <c:idx val="5"/>
          <c:order val="5"/>
          <c:tx>
            <c:strRef>
              <c:f>'BRUG DENNE'!$B$12</c:f>
              <c:strCache>
                <c:ptCount val="1"/>
                <c:pt idx="0">
                  <c:v>Meny</c:v>
                </c:pt>
              </c:strCache>
            </c:strRef>
          </c:tx>
          <c:spPr>
            <a:solidFill>
              <a:srgbClr val="92D050"/>
            </a:solidFill>
            <a:ln w="25400">
              <a:noFill/>
            </a:ln>
          </c:spPr>
          <c:invertIfNegative val="0"/>
          <c:dLbls>
            <c:dLbl>
              <c:idx val="0"/>
              <c:tx>
                <c:rich>
                  <a:bodyPr/>
                  <a:lstStyle/>
                  <a:p>
                    <a:pPr>
                      <a:defRPr>
                        <a:solidFill>
                          <a:schemeClr val="bg1"/>
                        </a:solidFill>
                      </a:defRPr>
                    </a:pPr>
                    <a:r>
                      <a:rPr lang="en-US">
                        <a:solidFill>
                          <a:schemeClr val="bg1"/>
                        </a:solidFill>
                      </a:rPr>
                      <a:t>Meny</a:t>
                    </a:r>
                  </a:p>
                </c:rich>
              </c:tx>
              <c:spPr/>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A-6815-43D8-9088-5DE54581ECC8}"/>
                </c:ext>
                <c:ext xmlns:c15="http://schemas.microsoft.com/office/drawing/2012/chart" uri="{CE6537A1-D6FC-4f65-9D91-7224C49458BB}"/>
              </c:extLst>
            </c:dLbl>
            <c:spPr>
              <a:noFill/>
              <a:ln>
                <a:noFill/>
              </a:ln>
              <a:effectLst/>
            </c:spPr>
            <c:txPr>
              <a:bodyPr/>
              <a:lstStyle/>
              <a:p>
                <a:pPr>
                  <a:defRPr>
                    <a:solidFill>
                      <a:schemeClr val="bg1"/>
                    </a:solidFill>
                  </a:defRPr>
                </a:pPr>
                <a:endParaRPr lang="fr-FR"/>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xVal>
            <c:numRef>
              <c:f>'BRUG DENNE'!$D$12</c:f>
              <c:numCache>
                <c:formatCode>###,###,##0</c:formatCode>
                <c:ptCount val="1"/>
                <c:pt idx="0">
                  <c:v>103.608238550764</c:v>
                </c:pt>
              </c:numCache>
            </c:numRef>
          </c:xVal>
          <c:yVal>
            <c:numRef>
              <c:f>'BRUG DENNE'!$C$12</c:f>
              <c:numCache>
                <c:formatCode>###,###,##0</c:formatCode>
                <c:ptCount val="1"/>
                <c:pt idx="0">
                  <c:v>74.42031481878847</c:v>
                </c:pt>
              </c:numCache>
            </c:numRef>
          </c:yVal>
          <c:bubbleSize>
            <c:numRef>
              <c:f>'BRUG DENNE'!$E$12</c:f>
              <c:numCache>
                <c:formatCode>###,###,##0</c:formatCode>
                <c:ptCount val="1"/>
                <c:pt idx="0">
                  <c:v>3.204257E6</c:v>
                </c:pt>
              </c:numCache>
            </c:numRef>
          </c:bubbleSize>
          <c:bubble3D val="1"/>
          <c:extLst xmlns:c16r2="http://schemas.microsoft.com/office/drawing/2015/06/chart">
            <c:ext xmlns:c16="http://schemas.microsoft.com/office/drawing/2014/chart" uri="{C3380CC4-5D6E-409C-BE32-E72D297353CC}">
              <c16:uniqueId val="{0000000B-6815-43D8-9088-5DE54581ECC8}"/>
            </c:ext>
          </c:extLst>
        </c:ser>
        <c:ser>
          <c:idx val="6"/>
          <c:order val="6"/>
          <c:tx>
            <c:strRef>
              <c:f>'BRUG DENNE'!$B$13</c:f>
              <c:strCache>
                <c:ptCount val="1"/>
                <c:pt idx="0">
                  <c:v>Netto</c:v>
                </c:pt>
              </c:strCache>
            </c:strRef>
          </c:tx>
          <c:spPr>
            <a:solidFill>
              <a:srgbClr val="FFFF00"/>
            </a:solidFill>
            <a:ln w="25400">
              <a:noFill/>
            </a:ln>
          </c:spPr>
          <c:invertIfNegative val="0"/>
          <c:dLbls>
            <c:dLbl>
              <c:idx val="0"/>
              <c:layout>
                <c:manualLayout>
                  <c:x val="-0.0530980498809451"/>
                  <c:y val="0.0064134288109402"/>
                </c:manualLayout>
              </c:layout>
              <c:tx>
                <c:rich>
                  <a:bodyPr/>
                  <a:lstStyle/>
                  <a:p>
                    <a:pPr>
                      <a:defRPr>
                        <a:solidFill>
                          <a:schemeClr val="tx1"/>
                        </a:solidFill>
                      </a:defRPr>
                    </a:pPr>
                    <a:r>
                      <a:rPr lang="en-US">
                        <a:solidFill>
                          <a:schemeClr val="tx1"/>
                        </a:solidFill>
                      </a:rPr>
                      <a:t>Netto</a:t>
                    </a:r>
                  </a:p>
                </c:rich>
              </c:tx>
              <c:spPr/>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C-6815-43D8-9088-5DE54581ECC8}"/>
                </c:ext>
                <c:ext xmlns:c15="http://schemas.microsoft.com/office/drawing/2012/chart" uri="{CE6537A1-D6FC-4f65-9D91-7224C49458BB}"/>
              </c:extLst>
            </c:dLbl>
            <c:spPr>
              <a:noFill/>
              <a:ln>
                <a:noFill/>
              </a:ln>
              <a:effectLst/>
            </c:sp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xVal>
            <c:numRef>
              <c:f>'BRUG DENNE'!$D$13</c:f>
              <c:numCache>
                <c:formatCode>###,###,##0</c:formatCode>
                <c:ptCount val="1"/>
                <c:pt idx="0">
                  <c:v>100.952535810675</c:v>
                </c:pt>
              </c:numCache>
            </c:numRef>
          </c:xVal>
          <c:yVal>
            <c:numRef>
              <c:f>'BRUG DENNE'!$C$13</c:f>
              <c:numCache>
                <c:formatCode>###,###,##0</c:formatCode>
                <c:ptCount val="1"/>
                <c:pt idx="0">
                  <c:v>117.057910448167</c:v>
                </c:pt>
              </c:numCache>
            </c:numRef>
          </c:yVal>
          <c:bubbleSize>
            <c:numRef>
              <c:f>'BRUG DENNE'!$E$13</c:f>
              <c:numCache>
                <c:formatCode>###,###,##0</c:formatCode>
                <c:ptCount val="1"/>
                <c:pt idx="0">
                  <c:v>5.1406755E6</c:v>
                </c:pt>
              </c:numCache>
            </c:numRef>
          </c:bubbleSize>
          <c:bubble3D val="1"/>
          <c:extLst xmlns:c16r2="http://schemas.microsoft.com/office/drawing/2015/06/chart">
            <c:ext xmlns:c16="http://schemas.microsoft.com/office/drawing/2014/chart" uri="{C3380CC4-5D6E-409C-BE32-E72D297353CC}">
              <c16:uniqueId val="{0000000D-6815-43D8-9088-5DE54581ECC8}"/>
            </c:ext>
          </c:extLst>
        </c:ser>
        <c:ser>
          <c:idx val="8"/>
          <c:order val="7"/>
          <c:tx>
            <c:strRef>
              <c:f>'BRUG DENNE'!$B$15</c:f>
              <c:strCache>
                <c:ptCount val="1"/>
                <c:pt idx="0">
                  <c:v>Fakta</c:v>
                </c:pt>
              </c:strCache>
            </c:strRef>
          </c:tx>
          <c:spPr>
            <a:solidFill>
              <a:srgbClr val="7030A0"/>
            </a:solidFill>
            <a:ln w="25400">
              <a:noFill/>
            </a:ln>
          </c:spPr>
          <c:invertIfNegative val="0"/>
          <c:dLbls>
            <c:dLbl>
              <c:idx val="0"/>
              <c:tx>
                <c:rich>
                  <a:bodyPr/>
                  <a:lstStyle/>
                  <a:p>
                    <a:pPr>
                      <a:defRPr>
                        <a:solidFill>
                          <a:schemeClr val="bg1"/>
                        </a:solidFill>
                      </a:defRPr>
                    </a:pPr>
                    <a:r>
                      <a:rPr lang="en-US">
                        <a:solidFill>
                          <a:schemeClr val="bg1"/>
                        </a:solidFill>
                      </a:rPr>
                      <a:t>Fakta</a:t>
                    </a:r>
                  </a:p>
                </c:rich>
              </c:tx>
              <c:spPr/>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E-6815-43D8-9088-5DE54581ECC8}"/>
                </c:ext>
                <c:ext xmlns:c15="http://schemas.microsoft.com/office/drawing/2012/chart" uri="{CE6537A1-D6FC-4f65-9D91-7224C49458BB}"/>
              </c:extLst>
            </c:dLbl>
            <c:spPr>
              <a:noFill/>
              <a:ln>
                <a:noFill/>
              </a:ln>
              <a:effectLst/>
            </c:spPr>
            <c:txPr>
              <a:bodyPr/>
              <a:lstStyle/>
              <a:p>
                <a:pPr>
                  <a:defRPr>
                    <a:solidFill>
                      <a:schemeClr val="bg1"/>
                    </a:solidFill>
                  </a:defRPr>
                </a:pPr>
                <a:endParaRPr lang="fr-FR"/>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xVal>
            <c:numRef>
              <c:f>'BRUG DENNE'!$D$15</c:f>
              <c:numCache>
                <c:formatCode>###,###,##0</c:formatCode>
                <c:ptCount val="1"/>
                <c:pt idx="0">
                  <c:v>99.3549157042801</c:v>
                </c:pt>
              </c:numCache>
            </c:numRef>
          </c:xVal>
          <c:yVal>
            <c:numRef>
              <c:f>'BRUG DENNE'!$C$15</c:f>
              <c:numCache>
                <c:formatCode>###,###,##0</c:formatCode>
                <c:ptCount val="1"/>
                <c:pt idx="0">
                  <c:v>124.724522560863</c:v>
                </c:pt>
              </c:numCache>
            </c:numRef>
          </c:yVal>
          <c:bubbleSize>
            <c:numRef>
              <c:f>'BRUG DENNE'!$E$15</c:f>
              <c:numCache>
                <c:formatCode>###,###,##0</c:formatCode>
                <c:ptCount val="1"/>
                <c:pt idx="0">
                  <c:v>4.5028705E6</c:v>
                </c:pt>
              </c:numCache>
            </c:numRef>
          </c:bubbleSize>
          <c:bubble3D val="1"/>
          <c:extLst xmlns:c16r2="http://schemas.microsoft.com/office/drawing/2015/06/chart">
            <c:ext xmlns:c16="http://schemas.microsoft.com/office/drawing/2014/chart" uri="{C3380CC4-5D6E-409C-BE32-E72D297353CC}">
              <c16:uniqueId val="{0000000F-6815-43D8-9088-5DE54581ECC8}"/>
            </c:ext>
          </c:extLst>
        </c:ser>
        <c:ser>
          <c:idx val="9"/>
          <c:order val="8"/>
          <c:tx>
            <c:strRef>
              <c:f>'BRUG DENNE'!$B$16</c:f>
              <c:strCache>
                <c:ptCount val="1"/>
                <c:pt idx="0">
                  <c:v>Rema 1000</c:v>
                </c:pt>
              </c:strCache>
            </c:strRef>
          </c:tx>
          <c:spPr>
            <a:solidFill>
              <a:schemeClr val="accent1">
                <a:lumMod val="60000"/>
                <a:lumOff val="40000"/>
              </a:schemeClr>
            </a:solidFill>
            <a:ln w="25400">
              <a:noFill/>
            </a:ln>
            <a:effectLst/>
          </c:spPr>
          <c:invertIfNegative val="0"/>
          <c:dLbls>
            <c:dLbl>
              <c:idx val="0"/>
              <c:tx>
                <c:rich>
                  <a:bodyPr/>
                  <a:lstStyle/>
                  <a:p>
                    <a:pPr>
                      <a:defRPr>
                        <a:solidFill>
                          <a:schemeClr val="bg1"/>
                        </a:solidFill>
                      </a:defRPr>
                    </a:pPr>
                    <a:r>
                      <a:rPr lang="fi-FI">
                        <a:solidFill>
                          <a:schemeClr val="bg1"/>
                        </a:solidFill>
                      </a:rPr>
                      <a:t>Rema 1000</a:t>
                    </a:r>
                  </a:p>
                </c:rich>
              </c:tx>
              <c:spPr/>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0-6815-43D8-9088-5DE54581ECC8}"/>
                </c:ext>
                <c:ext xmlns:c15="http://schemas.microsoft.com/office/drawing/2012/chart" uri="{CE6537A1-D6FC-4f65-9D91-7224C49458BB}"/>
              </c:extLst>
            </c:dLbl>
            <c:spPr>
              <a:noFill/>
              <a:ln>
                <a:noFill/>
              </a:ln>
              <a:effectLst/>
            </c:spPr>
            <c:txPr>
              <a:bodyPr/>
              <a:lstStyle/>
              <a:p>
                <a:pPr>
                  <a:defRPr>
                    <a:solidFill>
                      <a:schemeClr val="bg1"/>
                    </a:solidFill>
                  </a:defRPr>
                </a:pPr>
                <a:endParaRPr lang="fr-FR"/>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xVal>
            <c:numRef>
              <c:f>'BRUG DENNE'!$D$16</c:f>
              <c:numCache>
                <c:formatCode>###,###,##0</c:formatCode>
                <c:ptCount val="1"/>
                <c:pt idx="0">
                  <c:v>92.3119857149765</c:v>
                </c:pt>
              </c:numCache>
            </c:numRef>
          </c:xVal>
          <c:yVal>
            <c:numRef>
              <c:f>'BRUG DENNE'!$C$16</c:f>
              <c:numCache>
                <c:formatCode>###,###,##0</c:formatCode>
                <c:ptCount val="1"/>
                <c:pt idx="0">
                  <c:v>95.61627623360995</c:v>
                </c:pt>
              </c:numCache>
            </c:numRef>
          </c:yVal>
          <c:bubbleSize>
            <c:numRef>
              <c:f>'BRUG DENNE'!$E$16</c:f>
              <c:numCache>
                <c:formatCode>###,###,##0</c:formatCode>
                <c:ptCount val="1"/>
                <c:pt idx="0">
                  <c:v>4.4533915E6</c:v>
                </c:pt>
              </c:numCache>
            </c:numRef>
          </c:bubbleSize>
          <c:bubble3D val="1"/>
          <c:extLst xmlns:c16r2="http://schemas.microsoft.com/office/drawing/2015/06/chart">
            <c:ext xmlns:c16="http://schemas.microsoft.com/office/drawing/2014/chart" uri="{C3380CC4-5D6E-409C-BE32-E72D297353CC}">
              <c16:uniqueId val="{00000011-6815-43D8-9088-5DE54581ECC8}"/>
            </c:ext>
          </c:extLst>
        </c:ser>
        <c:ser>
          <c:idx val="10"/>
          <c:order val="9"/>
          <c:tx>
            <c:strRef>
              <c:f>'BRUG DENNE'!$B$17</c:f>
              <c:strCache>
                <c:ptCount val="1"/>
                <c:pt idx="0">
                  <c:v>Aldi</c:v>
                </c:pt>
              </c:strCache>
            </c:strRef>
          </c:tx>
          <c:spPr>
            <a:solidFill>
              <a:schemeClr val="accent2">
                <a:lumMod val="75000"/>
              </a:schemeClr>
            </a:solidFill>
            <a:ln w="25400">
              <a:noFill/>
            </a:ln>
          </c:spPr>
          <c:invertIfNegative val="0"/>
          <c:dLbls>
            <c:dLbl>
              <c:idx val="0"/>
              <c:tx>
                <c:rich>
                  <a:bodyPr/>
                  <a:lstStyle/>
                  <a:p>
                    <a:pPr>
                      <a:defRPr>
                        <a:solidFill>
                          <a:schemeClr val="bg1"/>
                        </a:solidFill>
                      </a:defRPr>
                    </a:pPr>
                    <a:r>
                      <a:rPr lang="en-US">
                        <a:solidFill>
                          <a:schemeClr val="bg1"/>
                        </a:solidFill>
                      </a:rPr>
                      <a:t>Aldi</a:t>
                    </a:r>
                  </a:p>
                </c:rich>
              </c:tx>
              <c:spPr/>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2-6815-43D8-9088-5DE54581ECC8}"/>
                </c:ext>
                <c:ext xmlns:c15="http://schemas.microsoft.com/office/drawing/2012/chart" uri="{CE6537A1-D6FC-4f65-9D91-7224C49458BB}"/>
              </c:extLst>
            </c:dLbl>
            <c:spPr>
              <a:noFill/>
              <a:ln>
                <a:noFill/>
              </a:ln>
              <a:effectLst/>
            </c:spPr>
            <c:txPr>
              <a:bodyPr/>
              <a:lstStyle/>
              <a:p>
                <a:pPr>
                  <a:defRPr>
                    <a:solidFill>
                      <a:schemeClr val="bg1"/>
                    </a:solidFill>
                  </a:defRPr>
                </a:pPr>
                <a:endParaRPr lang="fr-FR"/>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xVal>
            <c:numRef>
              <c:f>'BRUG DENNE'!$D$17</c:f>
              <c:numCache>
                <c:formatCode>###,###,##0</c:formatCode>
                <c:ptCount val="1"/>
                <c:pt idx="0">
                  <c:v>78.33074149028577</c:v>
                </c:pt>
              </c:numCache>
            </c:numRef>
          </c:xVal>
          <c:yVal>
            <c:numRef>
              <c:f>'BRUG DENNE'!$C$17</c:f>
              <c:numCache>
                <c:formatCode>###,###,##0</c:formatCode>
                <c:ptCount val="1"/>
                <c:pt idx="0">
                  <c:v>43.7595786174589</c:v>
                </c:pt>
              </c:numCache>
            </c:numRef>
          </c:yVal>
          <c:bubbleSize>
            <c:numRef>
              <c:f>'BRUG DENNE'!$E$17</c:f>
              <c:numCache>
                <c:formatCode>###,###,##0</c:formatCode>
                <c:ptCount val="1"/>
                <c:pt idx="0">
                  <c:v>2.5143505E6</c:v>
                </c:pt>
              </c:numCache>
            </c:numRef>
          </c:bubbleSize>
          <c:bubble3D val="1"/>
          <c:extLst xmlns:c16r2="http://schemas.microsoft.com/office/drawing/2015/06/chart">
            <c:ext xmlns:c16="http://schemas.microsoft.com/office/drawing/2014/chart" uri="{C3380CC4-5D6E-409C-BE32-E72D297353CC}">
              <c16:uniqueId val="{00000013-6815-43D8-9088-5DE54581ECC8}"/>
            </c:ext>
          </c:extLst>
        </c:ser>
        <c:ser>
          <c:idx val="11"/>
          <c:order val="10"/>
          <c:tx>
            <c:strRef>
              <c:f>'BRUG DENNE'!$B$18</c:f>
              <c:strCache>
                <c:ptCount val="1"/>
                <c:pt idx="0">
                  <c:v>Lidl</c:v>
                </c:pt>
              </c:strCache>
            </c:strRef>
          </c:tx>
          <c:spPr>
            <a:solidFill>
              <a:schemeClr val="accent2">
                <a:lumMod val="60000"/>
                <a:lumOff val="40000"/>
              </a:schemeClr>
            </a:solidFill>
            <a:ln w="25400">
              <a:noFill/>
            </a:ln>
          </c:spPr>
          <c:invertIfNegative val="0"/>
          <c:dPt>
            <c:idx val="0"/>
            <c:invertIfNegative val="0"/>
            <c:bubble3D val="1"/>
            <c:spPr>
              <a:solidFill>
                <a:srgbClr val="FF66CC"/>
              </a:solidFill>
              <a:ln w="25400">
                <a:noFill/>
              </a:ln>
            </c:spPr>
            <c:extLst xmlns:c16r2="http://schemas.microsoft.com/office/drawing/2015/06/chart">
              <c:ext xmlns:c16="http://schemas.microsoft.com/office/drawing/2014/chart" uri="{C3380CC4-5D6E-409C-BE32-E72D297353CC}">
                <c16:uniqueId val="{00000015-6815-43D8-9088-5DE54581ECC8}"/>
              </c:ext>
            </c:extLst>
          </c:dPt>
          <c:dLbls>
            <c:dLbl>
              <c:idx val="0"/>
              <c:tx>
                <c:rich>
                  <a:bodyPr/>
                  <a:lstStyle/>
                  <a:p>
                    <a:pPr>
                      <a:defRPr>
                        <a:solidFill>
                          <a:schemeClr val="bg1"/>
                        </a:solidFill>
                      </a:defRPr>
                    </a:pPr>
                    <a:r>
                      <a:rPr lang="en-US">
                        <a:solidFill>
                          <a:schemeClr val="bg1"/>
                        </a:solidFill>
                      </a:rPr>
                      <a:t>Lidl</a:t>
                    </a:r>
                  </a:p>
                </c:rich>
              </c:tx>
              <c:spPr/>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5-6815-43D8-9088-5DE54581ECC8}"/>
                </c:ext>
                <c:ext xmlns:c15="http://schemas.microsoft.com/office/drawing/2012/chart" uri="{CE6537A1-D6FC-4f65-9D91-7224C49458BB}"/>
              </c:extLst>
            </c:dLbl>
            <c:spPr>
              <a:noFill/>
              <a:ln>
                <a:noFill/>
              </a:ln>
              <a:effectLst/>
            </c:spPr>
            <c:txPr>
              <a:bodyPr/>
              <a:lstStyle/>
              <a:p>
                <a:pPr>
                  <a:defRPr>
                    <a:solidFill>
                      <a:schemeClr val="bg1"/>
                    </a:solidFill>
                  </a:defRPr>
                </a:pPr>
                <a:endParaRPr lang="fr-FR"/>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xVal>
            <c:numRef>
              <c:f>'BRUG DENNE'!$D$18</c:f>
              <c:numCache>
                <c:formatCode>###,###,##0</c:formatCode>
                <c:ptCount val="1"/>
                <c:pt idx="0">
                  <c:v>83.83475036053467</c:v>
                </c:pt>
              </c:numCache>
            </c:numRef>
          </c:xVal>
          <c:yVal>
            <c:numRef>
              <c:f>'BRUG DENNE'!$C$18</c:f>
              <c:numCache>
                <c:formatCode>###,###,##0</c:formatCode>
                <c:ptCount val="1"/>
                <c:pt idx="0">
                  <c:v>46.6791365040253</c:v>
                </c:pt>
              </c:numCache>
            </c:numRef>
          </c:yVal>
          <c:bubbleSize>
            <c:numRef>
              <c:f>'BRUG DENNE'!$E$18</c:f>
              <c:numCache>
                <c:formatCode>###,###,##0</c:formatCode>
                <c:ptCount val="1"/>
                <c:pt idx="0">
                  <c:v>3.10085025E6</c:v>
                </c:pt>
              </c:numCache>
            </c:numRef>
          </c:bubbleSize>
          <c:bubble3D val="1"/>
          <c:extLst xmlns:c16r2="http://schemas.microsoft.com/office/drawing/2015/06/chart">
            <c:ext xmlns:c16="http://schemas.microsoft.com/office/drawing/2014/chart" uri="{C3380CC4-5D6E-409C-BE32-E72D297353CC}">
              <c16:uniqueId val="{00000016-6815-43D8-9088-5DE54581ECC8}"/>
            </c:ext>
          </c:extLst>
        </c:ser>
        <c:dLbls>
          <c:dLblPos val="ctr"/>
          <c:showLegendKey val="0"/>
          <c:showVal val="1"/>
          <c:showCatName val="0"/>
          <c:showSerName val="0"/>
          <c:showPercent val="0"/>
          <c:showBubbleSize val="0"/>
        </c:dLbls>
        <c:bubbleScale val="100"/>
        <c:showNegBubbles val="1"/>
        <c:axId val="-259318576"/>
        <c:axId val="-259316256"/>
      </c:bubbleChart>
      <c:valAx>
        <c:axId val="-259318576"/>
        <c:scaling>
          <c:orientation val="minMax"/>
          <c:max val="110.0"/>
          <c:min val="70.0"/>
        </c:scaling>
        <c:delete val="0"/>
        <c:axPos val="b"/>
        <c:numFmt formatCode="###,###,##0" sourceLinked="1"/>
        <c:majorTickMark val="out"/>
        <c:minorTickMark val="none"/>
        <c:tickLblPos val="low"/>
        <c:crossAx val="-259316256"/>
        <c:crossesAt val="100.0"/>
        <c:crossBetween val="midCat"/>
      </c:valAx>
      <c:valAx>
        <c:axId val="-259316256"/>
        <c:scaling>
          <c:orientation val="minMax"/>
          <c:max val="160.0"/>
          <c:min val="0.0"/>
        </c:scaling>
        <c:delete val="0"/>
        <c:axPos val="l"/>
        <c:numFmt formatCode="###,###,##0" sourceLinked="1"/>
        <c:majorTickMark val="out"/>
        <c:minorTickMark val="none"/>
        <c:tickLblPos val="low"/>
        <c:crossAx val="-259318576"/>
        <c:crossesAt val="100.0"/>
        <c:crossBetween val="midCat"/>
      </c:valAx>
      <c:spPr>
        <a:ln>
          <a:solidFill>
            <a:schemeClr val="bg2"/>
          </a:solidFill>
        </a:ln>
      </c:spPr>
    </c:plotArea>
    <c:plotVisOnly val="1"/>
    <c:dispBlanksAs val="gap"/>
    <c:showDLblsOverMax val="0"/>
  </c:chart>
  <c:spPr>
    <a:ln>
      <a:noFill/>
    </a:ln>
  </c:spPr>
  <c:txPr>
    <a:bodyPr/>
    <a:lstStyle/>
    <a:p>
      <a:pPr>
        <a:defRPr sz="700"/>
      </a:pPr>
      <a:endParaRPr lang="fr-F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lineChart>
        <c:grouping val="standard"/>
        <c:varyColors val="0"/>
        <c:ser>
          <c:idx val="0"/>
          <c:order val="0"/>
          <c:tx>
            <c:strRef>
              <c:f>'Ark1'!$B$1</c:f>
              <c:strCache>
                <c:ptCount val="1"/>
                <c:pt idx="0">
                  <c:v>Mio. DKK</c:v>
                </c:pt>
              </c:strCache>
            </c:strRef>
          </c:tx>
          <c:spPr>
            <a:ln w="28575" cap="rnd">
              <a:solidFill>
                <a:schemeClr val="accent3"/>
              </a:solidFill>
              <a:round/>
            </a:ln>
            <a:effectLst/>
          </c:spPr>
          <c:marker>
            <c:symbol val="none"/>
          </c:marker>
          <c:dLbls>
            <c:dLbl>
              <c:idx val="0"/>
              <c:layout>
                <c:manualLayout>
                  <c:x val="-0.034491928182882"/>
                  <c:y val="-0.0332423471809801"/>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C888-448F-90B0-DF19AD33EDC6}"/>
                </c:ext>
                <c:ext xmlns:c15="http://schemas.microsoft.com/office/drawing/2012/chart" uri="{CE6537A1-D6FC-4f65-9D91-7224C49458BB}"/>
              </c:extLst>
            </c:dLbl>
            <c:dLbl>
              <c:idx val="1"/>
              <c:layout>
                <c:manualLayout>
                  <c:x val="-0.034491928182882"/>
                  <c:y val="-0.0302203156190727"/>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C888-448F-90B0-DF19AD33EDC6}"/>
                </c:ext>
                <c:ext xmlns:c15="http://schemas.microsoft.com/office/drawing/2012/chart" uri="{CE6537A1-D6FC-4f65-9D91-7224C49458BB}"/>
              </c:extLst>
            </c:dLbl>
            <c:dLbl>
              <c:idx val="2"/>
              <c:layout>
                <c:manualLayout>
                  <c:x val="-0.0384120091526174"/>
                  <c:y val="-0.03324234718098"/>
                </c:manualLayout>
              </c:layout>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C888-448F-90B0-DF19AD33EDC6}"/>
                </c:ext>
                <c:ext xmlns:c15="http://schemas.microsoft.com/office/drawing/2012/chart" uri="{CE6537A1-D6FC-4f65-9D91-7224C49458BB}">
                  <c15:layout>
                    <c:manualLayout>
                      <c:w val="0.0474232566983226"/>
                      <c:h val="0.0622840704909088"/>
                    </c:manualLayout>
                  </c15:layout>
                </c:ext>
              </c:extLst>
            </c:dLbl>
            <c:dLbl>
              <c:idx val="3"/>
              <c:layout>
                <c:manualLayout>
                  <c:x val="-0.034491928182882"/>
                  <c:y val="-0.0392864103047945"/>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C888-448F-90B0-DF19AD33EDC6}"/>
                </c:ext>
                <c:ext xmlns:c15="http://schemas.microsoft.com/office/drawing/2012/chart" uri="{CE6537A1-D6FC-4f65-9D91-7224C49458BB}"/>
              </c:extLst>
            </c:dLbl>
            <c:dLbl>
              <c:idx val="4"/>
              <c:layout>
                <c:manualLayout>
                  <c:x val="-0.0404356352028211"/>
                  <c:y val="-0.0483525049905163"/>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C888-448F-90B0-DF19AD33EDC6}"/>
                </c:ext>
                <c:ext xmlns:c15="http://schemas.microsoft.com/office/drawing/2012/chart" uri="{CE6537A1-D6FC-4f65-9D91-7224C49458BB}"/>
              </c:extLst>
            </c:dLbl>
            <c:dLbl>
              <c:idx val="5"/>
              <c:layout>
                <c:manualLayout>
                  <c:x val="-0.0423956756876887"/>
                  <c:y val="-0.045330473428609"/>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C888-448F-90B0-DF19AD33EDC6}"/>
                </c:ext>
                <c:ext xmlns:c15="http://schemas.microsoft.com/office/drawing/2012/chart" uri="{CE6537A1-D6FC-4f65-9D91-7224C49458BB}"/>
              </c:extLst>
            </c:dLbl>
            <c:dLbl>
              <c:idx val="6"/>
              <c:layout>
                <c:manualLayout>
                  <c:x val="-0.0404356352028211"/>
                  <c:y val="-0.0543965681143309"/>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C888-448F-90B0-DF19AD33EDC6}"/>
                </c:ext>
                <c:ext xmlns:c15="http://schemas.microsoft.com/office/drawing/2012/chart" uri="{CE6537A1-D6FC-4f65-9D91-7224C49458BB}"/>
              </c:extLst>
            </c:dLbl>
            <c:dLbl>
              <c:idx val="7"/>
              <c:layout>
                <c:manualLayout>
                  <c:x val="-0.040435635202821"/>
                  <c:y val="-0.0302203156190727"/>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A-C888-448F-90B0-DF19AD33EDC6}"/>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'Ark1'!$A$2:$A$9</c:f>
              <c:strCache>
                <c:ptCount val="8"/>
                <c:pt idx="0">
                  <c:v>2010</c:v>
                </c:pt>
                <c:pt idx="1">
                  <c:v>2011</c:v>
                </c:pt>
                <c:pt idx="2">
                  <c:v>2012</c:v>
                </c:pt>
                <c:pt idx="3">
                  <c:v>2013</c:v>
                </c:pt>
                <c:pt idx="4">
                  <c:v>2014</c:v>
                </c:pt>
                <c:pt idx="5">
                  <c:v>2015</c:v>
                </c:pt>
                <c:pt idx="6">
                  <c:v>2016</c:v>
                </c:pt>
                <c:pt idx="7">
                  <c:v>Est2017</c:v>
                </c:pt>
              </c:strCache>
            </c:strRef>
          </c:cat>
          <c:val>
            <c:numRef>
              <c:f>'Ark1'!$B$2:$B$9</c:f>
              <c:numCache>
                <c:formatCode>General</c:formatCode>
                <c:ptCount val="8"/>
                <c:pt idx="0">
                  <c:v>519.0</c:v>
                </c:pt>
                <c:pt idx="1">
                  <c:v>747.0</c:v>
                </c:pt>
                <c:pt idx="2">
                  <c:v>867.0</c:v>
                </c:pt>
                <c:pt idx="3">
                  <c:v>981.0</c:v>
                </c:pt>
                <c:pt idx="4">
                  <c:v>1304.0</c:v>
                </c:pt>
                <c:pt idx="5">
                  <c:v>1661.0</c:v>
                </c:pt>
                <c:pt idx="6">
                  <c:v>2017.0</c:v>
                </c:pt>
                <c:pt idx="7">
                  <c:v>2521.0</c:v>
                </c:pt>
              </c:numCache>
            </c:numRef>
          </c:val>
          <c:smooth val="0"/>
          <c:extLst xmlns:c16r2="http://schemas.microsoft.com/office/drawing/2015/06/chart">
            <c:ext xmlns:c16="http://schemas.microsoft.com/office/drawing/2014/chart" uri="{C3380CC4-5D6E-409C-BE32-E72D297353CC}">
              <c16:uniqueId val="{00000000-C888-448F-90B0-DF19AD33EDC6}"/>
            </c:ext>
          </c:extLst>
        </c:ser>
        <c:dLbls>
          <c:dLblPos val="ctr"/>
          <c:showLegendKey val="0"/>
          <c:showVal val="1"/>
          <c:showCatName val="0"/>
          <c:showSerName val="0"/>
          <c:showPercent val="0"/>
          <c:showBubbleSize val="0"/>
        </c:dLbls>
        <c:smooth val="0"/>
        <c:axId val="-213066016"/>
        <c:axId val="-213064240"/>
      </c:lineChart>
      <c:catAx>
        <c:axId val="-2130660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213064240"/>
        <c:crosses val="autoZero"/>
        <c:auto val="1"/>
        <c:lblAlgn val="ctr"/>
        <c:lblOffset val="100"/>
        <c:noMultiLvlLbl val="0"/>
      </c:catAx>
      <c:valAx>
        <c:axId val="-2130642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2130660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'[Diagram i Microsoft PowerPoint]Ark1'!$B$1</c:f>
              <c:strCache>
                <c:ptCount val="1"/>
                <c:pt idx="0">
                  <c:v>Million DKK</c:v>
                </c:pt>
              </c:strCache>
            </c:strRef>
          </c:tx>
          <c:spPr>
            <a:ln w="28575" cap="rnd">
              <a:solidFill>
                <a:sysClr val="windowText" lastClr="000000"/>
              </a:solidFill>
              <a:round/>
            </a:ln>
            <a:effectLst/>
          </c:spPr>
          <c:marker>
            <c:symbol val="none"/>
          </c:marker>
          <c:dLbls>
            <c:dLbl>
              <c:idx val="0"/>
              <c:layout>
                <c:manualLayout>
                  <c:x val="-0.0351340943171185"/>
                  <c:y val="-0.0111495149960976"/>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7D07-43A1-AECC-60C5879BCB46}"/>
                </c:ext>
                <c:ext xmlns:c15="http://schemas.microsoft.com/office/drawing/2012/chart" uri="{CE6537A1-D6FC-4f65-9D91-7224C49458BB}"/>
              </c:extLst>
            </c:dLbl>
            <c:dLbl>
              <c:idx val="1"/>
              <c:layout>
                <c:manualLayout>
                  <c:x val="-0.0293869687472518"/>
                  <c:y val="-0.0250864087412199"/>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7D07-43A1-AECC-60C5879BCB46}"/>
                </c:ext>
                <c:ext xmlns:c15="http://schemas.microsoft.com/office/drawing/2012/chart" uri="{CE6537A1-D6FC-4f65-9D91-7224C49458BB}"/>
              </c:extLst>
            </c:dLbl>
            <c:dLbl>
              <c:idx val="2"/>
              <c:layout>
                <c:manualLayout>
                  <c:x val="-0.0293869687472518"/>
                  <c:y val="-0.0222990299921953"/>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7D07-43A1-AECC-60C5879BCB46}"/>
                </c:ext>
                <c:ext xmlns:c15="http://schemas.microsoft.com/office/drawing/2012/chart" uri="{CE6537A1-D6FC-4f65-9D91-7224C49458BB}"/>
              </c:extLst>
            </c:dLbl>
            <c:dLbl>
              <c:idx val="3"/>
              <c:layout>
                <c:manualLayout>
                  <c:x val="-0.0293869687472518"/>
                  <c:y val="-0.0167242724941465"/>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7D07-43A1-AECC-60C5879BCB46}"/>
                </c:ext>
                <c:ext xmlns:c15="http://schemas.microsoft.com/office/drawing/2012/chart" uri="{CE6537A1-D6FC-4f65-9D91-7224C49458BB}"/>
              </c:extLst>
            </c:dLbl>
            <c:dLbl>
              <c:idx val="4"/>
              <c:layout>
                <c:manualLayout>
                  <c:x val="-0.0293869687472518"/>
                  <c:y val="-0.0167242724941465"/>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7D07-43A1-AECC-60C5879BCB46}"/>
                </c:ext>
                <c:ext xmlns:c15="http://schemas.microsoft.com/office/drawing/2012/chart" uri="{CE6537A1-D6FC-4f65-9D91-7224C49458BB}"/>
              </c:extLst>
            </c:dLbl>
            <c:dLbl>
              <c:idx val="5"/>
              <c:layout>
                <c:manualLayout>
                  <c:x val="-0.0337547841803505"/>
                  <c:y val="-0.0195116512431709"/>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7D07-43A1-AECC-60C5879BCB46}"/>
                </c:ext>
                <c:ext xmlns:c15="http://schemas.microsoft.com/office/drawing/2012/chart" uri="{CE6537A1-D6FC-4f65-9D91-7224C49458BB}"/>
              </c:extLst>
            </c:dLbl>
            <c:dLbl>
              <c:idx val="6"/>
              <c:layout>
                <c:manualLayout>
                  <c:x val="-0.0489444444444445"/>
                  <c:y val="-0.0185185185185185"/>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7D07-43A1-AECC-60C5879BCB46}"/>
                </c:ext>
                <c:ext xmlns:c15="http://schemas.microsoft.com/office/drawing/2012/chart" uri="{CE6537A1-D6FC-4f65-9D91-7224C49458BB}"/>
              </c:extLst>
            </c:dLbl>
            <c:dLbl>
              <c:idx val="7"/>
              <c:layout>
                <c:manualLayout>
                  <c:x val="-0.0337547841803505"/>
                  <c:y val="-0.0167242724941466"/>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7D07-43A1-AECC-60C5879BCB46}"/>
                </c:ext>
                <c:ext xmlns:c15="http://schemas.microsoft.com/office/drawing/2012/chart" uri="{CE6537A1-D6FC-4f65-9D91-7224C49458BB}"/>
              </c:extLst>
            </c:dLbl>
            <c:dLbl>
              <c:idx val="8"/>
              <c:layout>
                <c:manualLayout>
                  <c:x val="-0.0375862012269284"/>
                  <c:y val="-0.0167242724941466"/>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7D07-43A1-AECC-60C5879BCB46}"/>
                </c:ext>
                <c:ext xmlns:c15="http://schemas.microsoft.com/office/drawing/2012/chart" uri="{CE6537A1-D6FC-4f65-9D91-7224C49458BB}"/>
              </c:extLst>
            </c:dLbl>
            <c:dLbl>
              <c:idx val="9"/>
              <c:layout>
                <c:manualLayout>
                  <c:x val="-0.0337547841803506"/>
                  <c:y val="-0.0167242724941466"/>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7D07-43A1-AECC-60C5879BCB46}"/>
                </c:ext>
                <c:ext xmlns:c15="http://schemas.microsoft.com/office/drawing/2012/chart" uri="{CE6537A1-D6FC-4f65-9D91-7224C49458BB}"/>
              </c:extLst>
            </c:dLbl>
            <c:dLbl>
              <c:idx val="10"/>
              <c:layout>
                <c:manualLayout>
                  <c:x val="-0.0337547841803505"/>
                  <c:y val="-0.027873787490244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A-7D07-43A1-AECC-60C5879BCB46}"/>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'[Diagram i Microsoft PowerPoint]Ark1'!$A$2:$A$16</c:f>
              <c:numCache>
                <c:formatCode>General</c:formatCode>
                <c:ptCount val="15"/>
                <c:pt idx="0">
                  <c:v>2006.0</c:v>
                </c:pt>
                <c:pt idx="1">
                  <c:v>2007.0</c:v>
                </c:pt>
                <c:pt idx="2">
                  <c:v>2008.0</c:v>
                </c:pt>
                <c:pt idx="3">
                  <c:v>2009.0</c:v>
                </c:pt>
                <c:pt idx="4">
                  <c:v>2010.0</c:v>
                </c:pt>
                <c:pt idx="5">
                  <c:v>2011.0</c:v>
                </c:pt>
                <c:pt idx="6">
                  <c:v>2012.0</c:v>
                </c:pt>
                <c:pt idx="7">
                  <c:v>2013.0</c:v>
                </c:pt>
                <c:pt idx="8">
                  <c:v>2014.0</c:v>
                </c:pt>
                <c:pt idx="9">
                  <c:v>2015.0</c:v>
                </c:pt>
                <c:pt idx="10">
                  <c:v>2016.0</c:v>
                </c:pt>
                <c:pt idx="11">
                  <c:v>2017.0</c:v>
                </c:pt>
                <c:pt idx="12">
                  <c:v>2018.0</c:v>
                </c:pt>
                <c:pt idx="13">
                  <c:v>2019.0</c:v>
                </c:pt>
                <c:pt idx="14">
                  <c:v>2020.0</c:v>
                </c:pt>
              </c:numCache>
            </c:numRef>
          </c:cat>
          <c:val>
            <c:numRef>
              <c:f>'[Diagram i Microsoft PowerPoint]Ark1'!$B$2:$B$16</c:f>
              <c:numCache>
                <c:formatCode>General</c:formatCode>
                <c:ptCount val="15"/>
                <c:pt idx="0">
                  <c:v>275.0</c:v>
                </c:pt>
                <c:pt idx="1">
                  <c:v>468.0</c:v>
                </c:pt>
                <c:pt idx="2">
                  <c:v>653.0</c:v>
                </c:pt>
                <c:pt idx="3">
                  <c:v>743.0</c:v>
                </c:pt>
                <c:pt idx="4">
                  <c:v>857.0</c:v>
                </c:pt>
                <c:pt idx="5">
                  <c:v>1038.0</c:v>
                </c:pt>
                <c:pt idx="6">
                  <c:v>1166.0</c:v>
                </c:pt>
                <c:pt idx="7">
                  <c:v>1533.0</c:v>
                </c:pt>
                <c:pt idx="8">
                  <c:v>1721.0</c:v>
                </c:pt>
                <c:pt idx="9">
                  <c:v>1983.0</c:v>
                </c:pt>
                <c:pt idx="10">
                  <c:v>2447.0</c:v>
                </c:pt>
              </c:numCache>
            </c:numRef>
          </c:val>
          <c:smooth val="0"/>
          <c:extLst xmlns:c16r2="http://schemas.microsoft.com/office/drawing/2015/06/chart">
            <c:ext xmlns:c16="http://schemas.microsoft.com/office/drawing/2014/chart" uri="{C3380CC4-5D6E-409C-BE32-E72D297353CC}">
              <c16:uniqueId val="{0000000B-7D07-43A1-AECC-60C5879BCB46}"/>
            </c:ext>
          </c:extLst>
        </c:ser>
        <c:ser>
          <c:idx val="1"/>
          <c:order val="1"/>
          <c:tx>
            <c:strRef>
              <c:f>'[Diagram i Microsoft PowerPoint]Ark1'!$C$1</c:f>
              <c:strCache>
                <c:ptCount val="1"/>
                <c:pt idx="0">
                  <c:v>Million DKK estimat (v. +15% yoy)</c:v>
                </c:pt>
              </c:strCache>
            </c:strRef>
          </c:tx>
          <c:spPr>
            <a:ln w="28575" cap="rnd">
              <a:solidFill>
                <a:srgbClr val="FF0000"/>
              </a:solidFill>
              <a:prstDash val="sysDash"/>
              <a:round/>
            </a:ln>
            <a:effectLst/>
          </c:spPr>
          <c:marker>
            <c:symbol val="none"/>
          </c:marker>
          <c:dLbls>
            <c:dLbl>
              <c:idx val="10"/>
              <c:delete val="1"/>
              <c:extLst xmlns:c16r2="http://schemas.microsoft.com/office/drawing/2015/06/chart">
                <c:ext xmlns:c16="http://schemas.microsoft.com/office/drawing/2014/chart" uri="{C3380CC4-5D6E-409C-BE32-E72D297353CC}">
                  <c16:uniqueId val="{0000000C-7D07-43A1-AECC-60C5879BCB46}"/>
                </c:ext>
                <c:ext xmlns:c15="http://schemas.microsoft.com/office/drawing/2012/chart" uri="{CE6537A1-D6FC-4f65-9D91-7224C49458BB}"/>
              </c:extLst>
            </c:dLbl>
            <c:dLbl>
              <c:idx val="11"/>
              <c:layout>
                <c:manualLayout>
                  <c:x val="-0.0337547841803505"/>
                  <c:y val="-0.0334485449882931"/>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D-7D07-43A1-AECC-60C5879BCB46}"/>
                </c:ext>
                <c:ext xmlns:c15="http://schemas.microsoft.com/office/drawing/2012/chart" uri="{CE6537A1-D6FC-4f65-9D91-7224C49458BB}"/>
              </c:extLst>
            </c:dLbl>
            <c:dLbl>
              <c:idx val="12"/>
              <c:layout>
                <c:manualLayout>
                  <c:x val="-0.0356704927036394"/>
                  <c:y val="-0.0250864087412198"/>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E-7D07-43A1-AECC-60C5879BCB46}"/>
                </c:ext>
                <c:ext xmlns:c15="http://schemas.microsoft.com/office/drawing/2012/chart" uri="{CE6537A1-D6FC-4f65-9D91-7224C49458BB}"/>
              </c:extLst>
            </c:dLbl>
            <c:dLbl>
              <c:idx val="13"/>
              <c:layout>
                <c:manualLayout>
                  <c:x val="-0.0356704927036394"/>
                  <c:y val="-0.027873787490244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F-7D07-43A1-AECC-60C5879BCB46}"/>
                </c:ext>
                <c:ext xmlns:c15="http://schemas.microsoft.com/office/drawing/2012/chart" uri="{CE6537A1-D6FC-4f65-9D91-7224C49458BB}"/>
              </c:extLst>
            </c:dLbl>
            <c:dLbl>
              <c:idx val="14"/>
              <c:layout>
                <c:manualLayout>
                  <c:x val="-0.0283723974458628"/>
                  <c:y val="-0.00836213624707325"/>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0-7D07-43A1-AECC-60C5879BCB46}"/>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'[Diagram i Microsoft PowerPoint]Ark1'!$A$2:$A$16</c:f>
              <c:numCache>
                <c:formatCode>General</c:formatCode>
                <c:ptCount val="15"/>
                <c:pt idx="0">
                  <c:v>2006.0</c:v>
                </c:pt>
                <c:pt idx="1">
                  <c:v>2007.0</c:v>
                </c:pt>
                <c:pt idx="2">
                  <c:v>2008.0</c:v>
                </c:pt>
                <c:pt idx="3">
                  <c:v>2009.0</c:v>
                </c:pt>
                <c:pt idx="4">
                  <c:v>2010.0</c:v>
                </c:pt>
                <c:pt idx="5">
                  <c:v>2011.0</c:v>
                </c:pt>
                <c:pt idx="6">
                  <c:v>2012.0</c:v>
                </c:pt>
                <c:pt idx="7">
                  <c:v>2013.0</c:v>
                </c:pt>
                <c:pt idx="8">
                  <c:v>2014.0</c:v>
                </c:pt>
                <c:pt idx="9">
                  <c:v>2015.0</c:v>
                </c:pt>
                <c:pt idx="10">
                  <c:v>2016.0</c:v>
                </c:pt>
                <c:pt idx="11">
                  <c:v>2017.0</c:v>
                </c:pt>
                <c:pt idx="12">
                  <c:v>2018.0</c:v>
                </c:pt>
                <c:pt idx="13">
                  <c:v>2019.0</c:v>
                </c:pt>
                <c:pt idx="14">
                  <c:v>2020.0</c:v>
                </c:pt>
              </c:numCache>
            </c:numRef>
          </c:cat>
          <c:val>
            <c:numRef>
              <c:f>'[Diagram i Microsoft PowerPoint]Ark1'!$C$2:$C$16</c:f>
              <c:numCache>
                <c:formatCode>General</c:formatCode>
                <c:ptCount val="15"/>
                <c:pt idx="10">
                  <c:v>2447.0</c:v>
                </c:pt>
                <c:pt idx="11">
                  <c:v>2814.0</c:v>
                </c:pt>
                <c:pt idx="12">
                  <c:v>3236.0</c:v>
                </c:pt>
                <c:pt idx="13">
                  <c:v>3721.0</c:v>
                </c:pt>
                <c:pt idx="14">
                  <c:v>4278.0</c:v>
                </c:pt>
              </c:numCache>
            </c:numRef>
          </c:val>
          <c:smooth val="0"/>
          <c:extLst xmlns:c16r2="http://schemas.microsoft.com/office/drawing/2015/06/chart">
            <c:ext xmlns:c16="http://schemas.microsoft.com/office/drawing/2014/chart" uri="{C3380CC4-5D6E-409C-BE32-E72D297353CC}">
              <c16:uniqueId val="{00000011-7D07-43A1-AECC-60C5879BCB46}"/>
            </c:ext>
          </c:extLst>
        </c:ser>
        <c:dLbls>
          <c:dLblPos val="ctr"/>
          <c:showLegendKey val="0"/>
          <c:showVal val="1"/>
          <c:showCatName val="0"/>
          <c:showSerName val="0"/>
          <c:showPercent val="0"/>
          <c:showBubbleSize val="0"/>
        </c:dLbls>
        <c:smooth val="0"/>
        <c:axId val="-213265088"/>
        <c:axId val="-213272256"/>
      </c:lineChart>
      <c:catAx>
        <c:axId val="-2132650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13272256"/>
        <c:crosses val="autoZero"/>
        <c:auto val="1"/>
        <c:lblAlgn val="ctr"/>
        <c:lblOffset val="100"/>
        <c:noMultiLvlLbl val="0"/>
      </c:catAx>
      <c:valAx>
        <c:axId val="-2132722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132650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2.xml><?xml version="1.0" encoding="utf-8"?>
<cs:colorStyle xmlns:cs="http://schemas.microsoft.com/office/drawing/2012/chartStyle" xmlns:a="http://schemas.openxmlformats.org/drawingml/2006/main" meth="withinLinear" id="16">
  <a:schemeClr val="accent3"/>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wrap="square" lIns="91440" tIns="45720" rIns="91440" bIns="45720" numCol="1" anchor="t" anchorCtr="0" compatLnSpc="1">
            <a:prstTxWarp prst="textNoShape">
              <a:avLst/>
            </a:prstTxWarp>
          </a:bodyPr>
          <a:lstStyle>
            <a:lvl1pPr>
              <a:defRPr sz="1200">
                <a:latin typeface="Arial" charset="0"/>
                <a:ea typeface="ＭＳ Ｐゴシック" pitchFamily="-112" charset="-128"/>
                <a:cs typeface="+mn-cs"/>
              </a:defRPr>
            </a:lvl1pPr>
          </a:lstStyle>
          <a:p>
            <a:pPr>
              <a:defRPr/>
            </a:pPr>
            <a:endParaRPr lang="da-DK"/>
          </a:p>
        </p:txBody>
      </p:sp>
      <p:sp>
        <p:nvSpPr>
          <p:cNvPr id="3" name="Date Placeholder 2"/>
          <p:cNvSpPr>
            <a:spLocks noGrp="1"/>
          </p:cNvSpPr>
          <p:nvPr>
            <p:ph type="dt" sz="quarter" idx="1"/>
          </p:nvPr>
        </p:nvSpPr>
        <p:spPr>
          <a:xfrm>
            <a:off x="3850443" y="0"/>
            <a:ext cx="2945659" cy="496332"/>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pitchFamily="-112" charset="-128"/>
                <a:cs typeface="+mn-cs"/>
              </a:defRPr>
            </a:lvl1pPr>
          </a:lstStyle>
          <a:p>
            <a:pPr>
              <a:defRPr/>
            </a:pPr>
            <a:fld id="{FB7A0921-A5AE-44E7-B63C-6B7EFDE407E1}" type="datetime1">
              <a:rPr lang="da-DK"/>
              <a:pPr>
                <a:defRPr/>
              </a:pPr>
              <a:t>12/04/2018</a:t>
            </a:fld>
            <a:endParaRPr lang="da-DK"/>
          </a:p>
        </p:txBody>
      </p:sp>
      <p:sp>
        <p:nvSpPr>
          <p:cNvPr id="4" name="Footer Placeholder 3"/>
          <p:cNvSpPr>
            <a:spLocks noGrp="1"/>
          </p:cNvSpPr>
          <p:nvPr>
            <p:ph type="ftr" sz="quarter" idx="2"/>
          </p:nvPr>
        </p:nvSpPr>
        <p:spPr>
          <a:xfrm>
            <a:off x="0" y="9428583"/>
            <a:ext cx="2945659" cy="496332"/>
          </a:xfrm>
          <a:prstGeom prst="rect">
            <a:avLst/>
          </a:prstGeom>
        </p:spPr>
        <p:txBody>
          <a:bodyPr vert="horz" wrap="square" lIns="91440" tIns="45720" rIns="91440" bIns="45720" numCol="1" anchor="b" anchorCtr="0" compatLnSpc="1">
            <a:prstTxWarp prst="textNoShape">
              <a:avLst/>
            </a:prstTxWarp>
          </a:bodyPr>
          <a:lstStyle>
            <a:lvl1pPr>
              <a:defRPr sz="1200">
                <a:latin typeface="Arial" charset="0"/>
                <a:ea typeface="ＭＳ Ｐゴシック" pitchFamily="-112" charset="-128"/>
                <a:cs typeface="+mn-cs"/>
              </a:defRPr>
            </a:lvl1pPr>
          </a:lstStyle>
          <a:p>
            <a:pPr>
              <a:defRPr/>
            </a:pPr>
            <a:endParaRPr lang="da-DK"/>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wrap="square" lIns="91440" tIns="45720" rIns="91440" bIns="45720" numCol="1" anchor="b" anchorCtr="0" compatLnSpc="1">
            <a:prstTxWarp prst="textNoShape">
              <a:avLst/>
            </a:prstTxWarp>
          </a:bodyPr>
          <a:lstStyle>
            <a:lvl1pPr algn="r">
              <a:defRPr sz="1200">
                <a:latin typeface="Arial" charset="0"/>
                <a:ea typeface="ＭＳ Ｐゴシック" pitchFamily="-112" charset="-128"/>
                <a:cs typeface="+mn-cs"/>
              </a:defRPr>
            </a:lvl1pPr>
          </a:lstStyle>
          <a:p>
            <a:pPr>
              <a:defRPr/>
            </a:pPr>
            <a:fld id="{7FAA7168-BB24-49D5-8976-B7D20F487C31}" type="slidenum">
              <a:rPr lang="da-DK"/>
              <a:pPr>
                <a:defRPr/>
              </a:pPr>
              <a:t>‹#›</a:t>
            </a:fld>
            <a:endParaRPr lang="da-DK"/>
          </a:p>
        </p:txBody>
      </p:sp>
    </p:spTree>
    <p:extLst>
      <p:ext uri="{BB962C8B-B14F-4D97-AF65-F5344CB8AC3E}">
        <p14:creationId xmlns:p14="http://schemas.microsoft.com/office/powerpoint/2010/main" val="8924261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5659" cy="496332"/>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112" charset="0"/>
                <a:ea typeface="ＭＳ Ｐゴシック" pitchFamily="-112" charset="-128"/>
                <a:cs typeface="+mn-cs"/>
              </a:defRPr>
            </a:lvl1pPr>
          </a:lstStyle>
          <a:p>
            <a:pPr>
              <a:defRPr/>
            </a:pPr>
            <a:endParaRPr lang="da-DK"/>
          </a:p>
        </p:txBody>
      </p:sp>
      <p:sp>
        <p:nvSpPr>
          <p:cNvPr id="3" name="Pladsholder til dato 2"/>
          <p:cNvSpPr>
            <a:spLocks noGrp="1"/>
          </p:cNvSpPr>
          <p:nvPr>
            <p:ph type="dt" idx="1"/>
          </p:nvPr>
        </p:nvSpPr>
        <p:spPr>
          <a:xfrm>
            <a:off x="3850443" y="0"/>
            <a:ext cx="2945659" cy="496332"/>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112" charset="0"/>
                <a:ea typeface="ＭＳ Ｐゴシック" pitchFamily="-112" charset="-128"/>
                <a:cs typeface="+mn-cs"/>
              </a:defRPr>
            </a:lvl1pPr>
          </a:lstStyle>
          <a:p>
            <a:pPr>
              <a:defRPr/>
            </a:pPr>
            <a:fld id="{BF5B778F-7A28-49BE-8B21-C7B1ABC225A3}" type="datetime1">
              <a:rPr lang="da-DK"/>
              <a:pPr>
                <a:defRPr/>
              </a:pPr>
              <a:t>12/04/2018</a:t>
            </a:fld>
            <a:endParaRPr lang="da-DK"/>
          </a:p>
        </p:txBody>
      </p:sp>
      <p:sp>
        <p:nvSpPr>
          <p:cNvPr id="4" name="Pladsholder til diasbillede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da-DK" noProof="0"/>
          </a:p>
        </p:txBody>
      </p:sp>
      <p:sp>
        <p:nvSpPr>
          <p:cNvPr id="5" name="Pladsholder til noter 4"/>
          <p:cNvSpPr>
            <a:spLocks noGrp="1"/>
          </p:cNvSpPr>
          <p:nvPr>
            <p:ph type="body" sz="quarter" idx="3"/>
          </p:nvPr>
        </p:nvSpPr>
        <p:spPr>
          <a:xfrm>
            <a:off x="679768" y="4715153"/>
            <a:ext cx="5438140" cy="4466987"/>
          </a:xfrm>
          <a:prstGeom prst="rect">
            <a:avLst/>
          </a:prstGeom>
        </p:spPr>
        <p:txBody>
          <a:bodyPr vert="horz" wrap="square" lIns="91440" tIns="45720" rIns="91440" bIns="45720" numCol="1" anchor="t" anchorCtr="0" compatLnSpc="1">
            <a:prstTxWarp prst="textNoShape">
              <a:avLst/>
            </a:prstTxWarp>
            <a:normAutofit/>
          </a:body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6" name="Pladsholder til sidefod 5"/>
          <p:cNvSpPr>
            <a:spLocks noGrp="1"/>
          </p:cNvSpPr>
          <p:nvPr>
            <p:ph type="ftr" sz="quarter" idx="4"/>
          </p:nvPr>
        </p:nvSpPr>
        <p:spPr>
          <a:xfrm>
            <a:off x="0" y="9428583"/>
            <a:ext cx="2945659" cy="496332"/>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112" charset="0"/>
                <a:ea typeface="ＭＳ Ｐゴシック" pitchFamily="-112" charset="-128"/>
                <a:cs typeface="+mn-cs"/>
              </a:defRPr>
            </a:lvl1pPr>
          </a:lstStyle>
          <a:p>
            <a:pPr>
              <a:defRPr/>
            </a:pPr>
            <a:endParaRPr lang="da-DK"/>
          </a:p>
        </p:txBody>
      </p:sp>
      <p:sp>
        <p:nvSpPr>
          <p:cNvPr id="7" name="Pladsholder til diasnummer 6"/>
          <p:cNvSpPr>
            <a:spLocks noGrp="1"/>
          </p:cNvSpPr>
          <p:nvPr>
            <p:ph type="sldNum" sz="quarter" idx="5"/>
          </p:nvPr>
        </p:nvSpPr>
        <p:spPr>
          <a:xfrm>
            <a:off x="3850443" y="9428583"/>
            <a:ext cx="2945659" cy="496332"/>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112" charset="0"/>
                <a:ea typeface="ＭＳ Ｐゴシック" pitchFamily="-112" charset="-128"/>
                <a:cs typeface="+mn-cs"/>
              </a:defRPr>
            </a:lvl1pPr>
          </a:lstStyle>
          <a:p>
            <a:pPr>
              <a:defRPr/>
            </a:pPr>
            <a:fld id="{0DD32FD3-9C4D-47ED-8E35-F5B605EC6596}" type="slidenum">
              <a:rPr lang="da-DK"/>
              <a:pPr>
                <a:defRPr/>
              </a:pPr>
              <a:t>‹#›</a:t>
            </a:fld>
            <a:endParaRPr lang="da-DK"/>
          </a:p>
        </p:txBody>
      </p:sp>
    </p:spTree>
    <p:extLst>
      <p:ext uri="{BB962C8B-B14F-4D97-AF65-F5344CB8AC3E}">
        <p14:creationId xmlns:p14="http://schemas.microsoft.com/office/powerpoint/2010/main" val="2067747363"/>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105" charset="-128"/>
        <a:cs typeface="ＭＳ Ｐゴシック" pitchFamily="-105"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05"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05"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05"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05"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Pladsholder til slidebillede 1"/>
          <p:cNvSpPr>
            <a:spLocks noGrp="1" noRot="1" noChangeAspect="1" noTextEdit="1"/>
          </p:cNvSpPr>
          <p:nvPr>
            <p:ph type="sldImg"/>
          </p:nvPr>
        </p:nvSpPr>
        <p:spPr bwMode="auto">
          <a:xfrm>
            <a:off x="877888" y="1331913"/>
            <a:ext cx="4794250" cy="3595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Pladsholder til no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a-DK" dirty="0">
              <a:latin typeface="Arial" panose="020B0604020202020204" pitchFamily="34" charset="0"/>
            </a:endParaRPr>
          </a:p>
        </p:txBody>
      </p:sp>
      <p:sp>
        <p:nvSpPr>
          <p:cNvPr id="22532" name="Pladsholder til slide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36011" indent="-283082">
              <a:defRPr>
                <a:solidFill>
                  <a:schemeClr val="tx1"/>
                </a:solidFill>
                <a:latin typeface="Arial" panose="020B0604020202020204" pitchFamily="34" charset="0"/>
                <a:cs typeface="Arial" panose="020B0604020202020204" pitchFamily="34" charset="0"/>
              </a:defRPr>
            </a:lvl2pPr>
            <a:lvl3pPr marL="1132325" indent="-226465">
              <a:defRPr>
                <a:solidFill>
                  <a:schemeClr val="tx1"/>
                </a:solidFill>
                <a:latin typeface="Arial" panose="020B0604020202020204" pitchFamily="34" charset="0"/>
                <a:cs typeface="Arial" panose="020B0604020202020204" pitchFamily="34" charset="0"/>
              </a:defRPr>
            </a:lvl3pPr>
            <a:lvl4pPr marL="1585255" indent="-226465">
              <a:defRPr>
                <a:solidFill>
                  <a:schemeClr val="tx1"/>
                </a:solidFill>
                <a:latin typeface="Arial" panose="020B0604020202020204" pitchFamily="34" charset="0"/>
                <a:cs typeface="Arial" panose="020B0604020202020204" pitchFamily="34" charset="0"/>
              </a:defRPr>
            </a:lvl4pPr>
            <a:lvl5pPr marL="2038185" indent="-226465">
              <a:defRPr>
                <a:solidFill>
                  <a:schemeClr val="tx1"/>
                </a:solidFill>
                <a:latin typeface="Arial" panose="020B0604020202020204" pitchFamily="34" charset="0"/>
                <a:cs typeface="Arial" panose="020B0604020202020204" pitchFamily="34" charset="0"/>
              </a:defRPr>
            </a:lvl5pPr>
            <a:lvl6pPr marL="2491115" indent="-226465" defTabSz="45293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44044" indent="-226465" defTabSz="45293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96974" indent="-226465" defTabSz="45293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49904" indent="-226465" defTabSz="45293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016FFA1-964D-4DFD-B43F-42F350C2C5EA}" type="slidenum">
              <a:rPr lang="da-DK" altLang="da-DK"/>
              <a:pPr/>
              <a:t>3</a:t>
            </a:fld>
            <a:endParaRPr lang="da-DK" altLang="da-DK"/>
          </a:p>
        </p:txBody>
      </p:sp>
    </p:spTree>
    <p:extLst>
      <p:ext uri="{BB962C8B-B14F-4D97-AF65-F5344CB8AC3E}">
        <p14:creationId xmlns:p14="http://schemas.microsoft.com/office/powerpoint/2010/main" val="25533716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rgbClr val="FF0000"/>
                </a:solidFill>
                <a:latin typeface="+mn-lt"/>
                <a:ea typeface="+mn-ea"/>
                <a:cs typeface="+mn-cs"/>
              </a:rPr>
              <a:t>Index 328 in 6 years!!!!!!</a:t>
            </a:r>
            <a:endParaRPr lang="en-GB" sz="1200" kern="1200" baseline="30000" dirty="0">
              <a:solidFill>
                <a:srgbClr val="FF0000"/>
              </a:solidFill>
              <a:latin typeface="+mn-lt"/>
              <a:ea typeface="+mn-ea"/>
              <a:cs typeface="Interstate-BlackCondensed"/>
            </a:endParaRPr>
          </a:p>
          <a:p>
            <a:endParaRPr lang="da-DK" dirty="0"/>
          </a:p>
        </p:txBody>
      </p:sp>
      <p:sp>
        <p:nvSpPr>
          <p:cNvPr id="4" name="Pladsholder til diasnummer 3"/>
          <p:cNvSpPr>
            <a:spLocks noGrp="1"/>
          </p:cNvSpPr>
          <p:nvPr>
            <p:ph type="sldNum" sz="quarter" idx="10"/>
          </p:nvPr>
        </p:nvSpPr>
        <p:spPr/>
        <p:txBody>
          <a:bodyPr/>
          <a:lstStyle/>
          <a:p>
            <a:fld id="{D40FA690-4FD7-46C6-B8AC-4C11A21A8B08}" type="slidenum">
              <a:rPr lang="da-DK" smtClean="0"/>
              <a:pPr/>
              <a:t>20</a:t>
            </a:fld>
            <a:endParaRPr lang="da-DK"/>
          </a:p>
        </p:txBody>
      </p:sp>
    </p:spTree>
    <p:extLst>
      <p:ext uri="{BB962C8B-B14F-4D97-AF65-F5344CB8AC3E}">
        <p14:creationId xmlns:p14="http://schemas.microsoft.com/office/powerpoint/2010/main" val="9339446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rgbClr val="FF0000"/>
                </a:solidFill>
                <a:latin typeface="+mn-lt"/>
                <a:ea typeface="+mn-ea"/>
                <a:cs typeface="+mn-cs"/>
              </a:rPr>
              <a:t>Index 328 in 6 years!!!!!!</a:t>
            </a:r>
            <a:endParaRPr lang="en-GB" sz="1200" kern="1200" baseline="30000" dirty="0">
              <a:solidFill>
                <a:srgbClr val="FF0000"/>
              </a:solidFill>
              <a:latin typeface="+mn-lt"/>
              <a:ea typeface="+mn-ea"/>
              <a:cs typeface="Interstate-BlackCondensed"/>
            </a:endParaRPr>
          </a:p>
          <a:p>
            <a:endParaRPr lang="da-DK" dirty="0"/>
          </a:p>
        </p:txBody>
      </p:sp>
      <p:sp>
        <p:nvSpPr>
          <p:cNvPr id="4" name="Pladsholder til diasnummer 3"/>
          <p:cNvSpPr>
            <a:spLocks noGrp="1"/>
          </p:cNvSpPr>
          <p:nvPr>
            <p:ph type="sldNum" sz="quarter" idx="10"/>
          </p:nvPr>
        </p:nvSpPr>
        <p:spPr/>
        <p:txBody>
          <a:bodyPr/>
          <a:lstStyle/>
          <a:p>
            <a:fld id="{D40FA690-4FD7-46C6-B8AC-4C11A21A8B08}" type="slidenum">
              <a:rPr lang="da-DK" smtClean="0"/>
              <a:pPr/>
              <a:t>24</a:t>
            </a:fld>
            <a:endParaRPr lang="da-DK"/>
          </a:p>
        </p:txBody>
      </p:sp>
    </p:spTree>
    <p:extLst>
      <p:ext uri="{BB962C8B-B14F-4D97-AF65-F5344CB8AC3E}">
        <p14:creationId xmlns:p14="http://schemas.microsoft.com/office/powerpoint/2010/main" val="21076589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rgbClr val="FF0000"/>
                </a:solidFill>
                <a:latin typeface="+mn-lt"/>
                <a:ea typeface="+mn-ea"/>
                <a:cs typeface="+mn-cs"/>
              </a:rPr>
              <a:t>Index 328 in 6 years!!!!!!</a:t>
            </a:r>
            <a:endParaRPr lang="en-GB" sz="1200" kern="1200" baseline="30000" dirty="0">
              <a:solidFill>
                <a:srgbClr val="FF0000"/>
              </a:solidFill>
              <a:latin typeface="+mn-lt"/>
              <a:ea typeface="+mn-ea"/>
              <a:cs typeface="Interstate-BlackCondensed"/>
            </a:endParaRPr>
          </a:p>
          <a:p>
            <a:endParaRPr lang="da-DK" dirty="0"/>
          </a:p>
        </p:txBody>
      </p:sp>
      <p:sp>
        <p:nvSpPr>
          <p:cNvPr id="4" name="Pladsholder til diasnummer 3"/>
          <p:cNvSpPr>
            <a:spLocks noGrp="1"/>
          </p:cNvSpPr>
          <p:nvPr>
            <p:ph type="sldNum" sz="quarter" idx="10"/>
          </p:nvPr>
        </p:nvSpPr>
        <p:spPr/>
        <p:txBody>
          <a:bodyPr/>
          <a:lstStyle/>
          <a:p>
            <a:fld id="{D40FA690-4FD7-46C6-B8AC-4C11A21A8B08}" type="slidenum">
              <a:rPr lang="da-DK" smtClean="0"/>
              <a:pPr/>
              <a:t>25</a:t>
            </a:fld>
            <a:endParaRPr lang="da-DK"/>
          </a:p>
        </p:txBody>
      </p:sp>
    </p:spTree>
    <p:extLst>
      <p:ext uri="{BB962C8B-B14F-4D97-AF65-F5344CB8AC3E}">
        <p14:creationId xmlns:p14="http://schemas.microsoft.com/office/powerpoint/2010/main" val="30633075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pPr>
              <a:defRPr/>
            </a:pPr>
            <a:fld id="{0DD32FD3-9C4D-47ED-8E35-F5B605EC6596}" type="slidenum">
              <a:rPr lang="da-DK" smtClean="0"/>
              <a:pPr>
                <a:defRPr/>
              </a:pPr>
              <a:t>28</a:t>
            </a:fld>
            <a:endParaRPr lang="da-DK"/>
          </a:p>
        </p:txBody>
      </p:sp>
    </p:spTree>
    <p:extLst>
      <p:ext uri="{BB962C8B-B14F-4D97-AF65-F5344CB8AC3E}">
        <p14:creationId xmlns:p14="http://schemas.microsoft.com/office/powerpoint/2010/main" val="36995298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The Organic Cuisine Label enables public </a:t>
            </a:r>
            <a:r>
              <a:rPr lang="da-DK" dirty="0" err="1"/>
              <a:t>kitchens</a:t>
            </a:r>
            <a:r>
              <a:rPr lang="da-DK" dirty="0"/>
              <a:t> and restaurants to brand themselves </a:t>
            </a:r>
            <a:r>
              <a:rPr lang="da-DK" dirty="0" err="1"/>
              <a:t>according</a:t>
            </a:r>
            <a:r>
              <a:rPr lang="da-DK" dirty="0"/>
              <a:t> to the </a:t>
            </a:r>
            <a:r>
              <a:rPr lang="da-DK" dirty="0" err="1"/>
              <a:t>percentage</a:t>
            </a:r>
            <a:r>
              <a:rPr lang="da-DK" dirty="0"/>
              <a:t> of organic products. </a:t>
            </a:r>
          </a:p>
          <a:p>
            <a:endParaRPr lang="da-DK" dirty="0"/>
          </a:p>
          <a:p>
            <a:r>
              <a:rPr lang="da-DK" dirty="0" err="1"/>
              <a:t>Today</a:t>
            </a:r>
            <a:r>
              <a:rPr lang="da-DK" dirty="0"/>
              <a:t>, more </a:t>
            </a:r>
            <a:r>
              <a:rPr lang="da-DK" dirty="0" err="1"/>
              <a:t>than</a:t>
            </a:r>
            <a:r>
              <a:rPr lang="da-DK" dirty="0"/>
              <a:t> 2,350 </a:t>
            </a:r>
            <a:r>
              <a:rPr lang="da-DK" dirty="0" err="1"/>
              <a:t>eateries</a:t>
            </a:r>
            <a:r>
              <a:rPr lang="da-DK" dirty="0"/>
              <a:t> display the Organic Cuisine Label</a:t>
            </a:r>
          </a:p>
        </p:txBody>
      </p:sp>
      <p:sp>
        <p:nvSpPr>
          <p:cNvPr id="4" name="Pladsholder til slidenummer 3"/>
          <p:cNvSpPr>
            <a:spLocks noGrp="1"/>
          </p:cNvSpPr>
          <p:nvPr>
            <p:ph type="sldNum" sz="quarter" idx="10"/>
          </p:nvPr>
        </p:nvSpPr>
        <p:spPr/>
        <p:txBody>
          <a:bodyPr/>
          <a:lstStyle/>
          <a:p>
            <a:pPr>
              <a:defRPr/>
            </a:pPr>
            <a:fld id="{0DD32FD3-9C4D-47ED-8E35-F5B605EC6596}" type="slidenum">
              <a:rPr lang="da-DK" smtClean="0"/>
              <a:pPr>
                <a:defRPr/>
              </a:pPr>
              <a:t>29</a:t>
            </a:fld>
            <a:endParaRPr lang="da-DK"/>
          </a:p>
        </p:txBody>
      </p:sp>
    </p:spTree>
    <p:extLst>
      <p:ext uri="{BB962C8B-B14F-4D97-AF65-F5344CB8AC3E}">
        <p14:creationId xmlns:p14="http://schemas.microsoft.com/office/powerpoint/2010/main" val="9490641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pPr>
              <a:defRPr/>
            </a:pPr>
            <a:fld id="{0DD32FD3-9C4D-47ED-8E35-F5B605EC6596}" type="slidenum">
              <a:rPr lang="da-DK" smtClean="0"/>
              <a:pPr>
                <a:defRPr/>
              </a:pPr>
              <a:t>30</a:t>
            </a:fld>
            <a:endParaRPr lang="da-DK"/>
          </a:p>
        </p:txBody>
      </p:sp>
    </p:spTree>
    <p:extLst>
      <p:ext uri="{BB962C8B-B14F-4D97-AF65-F5344CB8AC3E}">
        <p14:creationId xmlns:p14="http://schemas.microsoft.com/office/powerpoint/2010/main" val="190235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a:xfrm>
            <a:off x="696913" y="1455738"/>
            <a:ext cx="5246687" cy="3935412"/>
          </a:xfrm>
        </p:spPr>
      </p:sp>
      <p:sp>
        <p:nvSpPr>
          <p:cNvPr id="3" name="Pladsholder til no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ＭＳ Ｐゴシック" pitchFamily="-105" charset="-128"/>
                <a:cs typeface="ＭＳ Ｐゴシック" pitchFamily="-105" charset="-128"/>
              </a:rPr>
              <a:t>In recent years, Danish organic export has experienced a huge increase and in just one year the export of Danish organics has increased with 23 %. The positive development is expected to continue in the future and Organic Denmark estimates that the Danish organic export will increase minimum at a level of + 15% year on year.</a:t>
            </a:r>
            <a:endParaRPr lang="da-DK" sz="1200" b="0" dirty="0">
              <a:solidFill>
                <a:schemeClr val="bg1"/>
              </a:solidFill>
            </a:endParaRPr>
          </a:p>
        </p:txBody>
      </p:sp>
      <p:sp>
        <p:nvSpPr>
          <p:cNvPr id="4" name="Pladsholder til dias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4909F7-4201-4328-AF3E-4FF7018B78D4}"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25811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a:xfrm>
            <a:off x="696913" y="1455738"/>
            <a:ext cx="5246687" cy="3935412"/>
          </a:xfrm>
        </p:spPr>
      </p:sp>
      <p:sp>
        <p:nvSpPr>
          <p:cNvPr id="3" name="Pladsholder til no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a-DK" sz="1200" b="0" dirty="0">
              <a:solidFill>
                <a:schemeClr val="bg1"/>
              </a:solidFill>
            </a:endParaRPr>
          </a:p>
        </p:txBody>
      </p:sp>
      <p:sp>
        <p:nvSpPr>
          <p:cNvPr id="4" name="Pladsholder til dias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4909F7-4201-4328-AF3E-4FF7018B78D4}"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51526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pPr>
              <a:defRPr/>
            </a:pPr>
            <a:fld id="{0DD32FD3-9C4D-47ED-8E35-F5B605EC6596}" type="slidenum">
              <a:rPr lang="da-DK" smtClean="0"/>
              <a:pPr>
                <a:defRPr/>
              </a:pPr>
              <a:t>36</a:t>
            </a:fld>
            <a:endParaRPr lang="da-DK"/>
          </a:p>
        </p:txBody>
      </p:sp>
    </p:spTree>
    <p:extLst>
      <p:ext uri="{BB962C8B-B14F-4D97-AF65-F5344CB8AC3E}">
        <p14:creationId xmlns:p14="http://schemas.microsoft.com/office/powerpoint/2010/main" val="33075250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pPr>
              <a:defRPr/>
            </a:pPr>
            <a:fld id="{0DD32FD3-9C4D-47ED-8E35-F5B605EC6596}" type="slidenum">
              <a:rPr lang="da-DK" smtClean="0"/>
              <a:pPr>
                <a:defRPr/>
              </a:pPr>
              <a:t>41</a:t>
            </a:fld>
            <a:endParaRPr lang="da-DK"/>
          </a:p>
        </p:txBody>
      </p:sp>
    </p:spTree>
    <p:extLst>
      <p:ext uri="{BB962C8B-B14F-4D97-AF65-F5344CB8AC3E}">
        <p14:creationId xmlns:p14="http://schemas.microsoft.com/office/powerpoint/2010/main" val="27904476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Pladsholder til slidebillede 1"/>
          <p:cNvSpPr>
            <a:spLocks noGrp="1" noRot="1" noChangeAspect="1" noTextEdit="1"/>
          </p:cNvSpPr>
          <p:nvPr>
            <p:ph type="sldImg"/>
          </p:nvPr>
        </p:nvSpPr>
        <p:spPr bwMode="auto">
          <a:xfrm>
            <a:off x="1114425" y="1235075"/>
            <a:ext cx="4440238" cy="33305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6386" name="Pladsholder til no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da-DK">
              <a:latin typeface="Calibri" charset="0"/>
            </a:endParaRPr>
          </a:p>
        </p:txBody>
      </p:sp>
      <p:sp>
        <p:nvSpPr>
          <p:cNvPr id="16387" name="Pladsholder til slide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ＭＳ Ｐゴシック" charset="0"/>
                <a:cs typeface="ＭＳ Ｐゴシック" charset="0"/>
              </a:defRPr>
            </a:lvl1pPr>
            <a:lvl2pPr marL="736189" indent="-283150">
              <a:defRPr sz="2400">
                <a:solidFill>
                  <a:schemeClr val="tx1"/>
                </a:solidFill>
                <a:latin typeface="Calibri" charset="0"/>
                <a:ea typeface="ＭＳ Ｐゴシック" charset="0"/>
              </a:defRPr>
            </a:lvl2pPr>
            <a:lvl3pPr marL="1132599" indent="-226520">
              <a:defRPr sz="2400">
                <a:solidFill>
                  <a:schemeClr val="tx1"/>
                </a:solidFill>
                <a:latin typeface="Calibri" charset="0"/>
                <a:ea typeface="ＭＳ Ｐゴシック" charset="0"/>
              </a:defRPr>
            </a:lvl3pPr>
            <a:lvl4pPr marL="1585638" indent="-226520">
              <a:defRPr sz="2400">
                <a:solidFill>
                  <a:schemeClr val="tx1"/>
                </a:solidFill>
                <a:latin typeface="Calibri" charset="0"/>
                <a:ea typeface="ＭＳ Ｐゴシック" charset="0"/>
              </a:defRPr>
            </a:lvl4pPr>
            <a:lvl5pPr marL="2038678" indent="-226520">
              <a:defRPr sz="2400">
                <a:solidFill>
                  <a:schemeClr val="tx1"/>
                </a:solidFill>
                <a:latin typeface="Calibri" charset="0"/>
                <a:ea typeface="ＭＳ Ｐゴシック" charset="0"/>
              </a:defRPr>
            </a:lvl5pPr>
            <a:lvl6pPr marL="2491717" indent="-226520" eaLnBrk="0" fontAlgn="base" hangingPunct="0">
              <a:spcBef>
                <a:spcPct val="0"/>
              </a:spcBef>
              <a:spcAft>
                <a:spcPct val="0"/>
              </a:spcAft>
              <a:defRPr sz="2400">
                <a:solidFill>
                  <a:schemeClr val="tx1"/>
                </a:solidFill>
                <a:latin typeface="Calibri" charset="0"/>
                <a:ea typeface="ＭＳ Ｐゴシック" charset="0"/>
              </a:defRPr>
            </a:lvl6pPr>
            <a:lvl7pPr marL="2944757" indent="-226520" eaLnBrk="0" fontAlgn="base" hangingPunct="0">
              <a:spcBef>
                <a:spcPct val="0"/>
              </a:spcBef>
              <a:spcAft>
                <a:spcPct val="0"/>
              </a:spcAft>
              <a:defRPr sz="2400">
                <a:solidFill>
                  <a:schemeClr val="tx1"/>
                </a:solidFill>
                <a:latin typeface="Calibri" charset="0"/>
                <a:ea typeface="ＭＳ Ｐゴシック" charset="0"/>
              </a:defRPr>
            </a:lvl7pPr>
            <a:lvl8pPr marL="3397796" indent="-226520" eaLnBrk="0" fontAlgn="base" hangingPunct="0">
              <a:spcBef>
                <a:spcPct val="0"/>
              </a:spcBef>
              <a:spcAft>
                <a:spcPct val="0"/>
              </a:spcAft>
              <a:defRPr sz="2400">
                <a:solidFill>
                  <a:schemeClr val="tx1"/>
                </a:solidFill>
                <a:latin typeface="Calibri" charset="0"/>
                <a:ea typeface="ＭＳ Ｐゴシック" charset="0"/>
              </a:defRPr>
            </a:lvl8pPr>
            <a:lvl9pPr marL="3850836" indent="-226520" eaLnBrk="0" fontAlgn="base" hangingPunct="0">
              <a:spcBef>
                <a:spcPct val="0"/>
              </a:spcBef>
              <a:spcAft>
                <a:spcPct val="0"/>
              </a:spcAft>
              <a:defRPr sz="2400">
                <a:solidFill>
                  <a:schemeClr val="tx1"/>
                </a:solidFill>
                <a:latin typeface="Calibri" charset="0"/>
                <a:ea typeface="ＭＳ Ｐゴシック" charset="0"/>
              </a:defRPr>
            </a:lvl9pPr>
          </a:lstStyle>
          <a:p>
            <a:fld id="{0200B2B6-D92F-504D-B9B9-8488AF576117}" type="slidenum">
              <a:rPr lang="da-DK" sz="1100">
                <a:solidFill>
                  <a:prstClr val="black"/>
                </a:solidFill>
              </a:rPr>
              <a:pPr/>
              <a:t>4</a:t>
            </a:fld>
            <a:endParaRPr lang="da-DK" sz="1100">
              <a:solidFill>
                <a:prstClr val="black"/>
              </a:solidFill>
            </a:endParaRPr>
          </a:p>
        </p:txBody>
      </p:sp>
    </p:spTree>
    <p:extLst>
      <p:ext uri="{BB962C8B-B14F-4D97-AF65-F5344CB8AC3E}">
        <p14:creationId xmlns:p14="http://schemas.microsoft.com/office/powerpoint/2010/main" val="1376443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pPr>
              <a:defRPr/>
            </a:pPr>
            <a:fld id="{0DD32FD3-9C4D-47ED-8E35-F5B605EC6596}" type="slidenum">
              <a:rPr lang="da-DK" smtClean="0"/>
              <a:pPr>
                <a:defRPr/>
              </a:pPr>
              <a:t>43</a:t>
            </a:fld>
            <a:endParaRPr lang="da-DK"/>
          </a:p>
        </p:txBody>
      </p:sp>
    </p:spTree>
    <p:extLst>
      <p:ext uri="{BB962C8B-B14F-4D97-AF65-F5344CB8AC3E}">
        <p14:creationId xmlns:p14="http://schemas.microsoft.com/office/powerpoint/2010/main" val="20750916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Pladsholder til slidebille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6386" name="Pladsholder til no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da-DK">
              <a:latin typeface="Calibri" charset="0"/>
            </a:endParaRPr>
          </a:p>
        </p:txBody>
      </p:sp>
      <p:sp>
        <p:nvSpPr>
          <p:cNvPr id="16387" name="Pladsholder til slide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ＭＳ Ｐゴシック" charset="0"/>
                <a:cs typeface="ＭＳ Ｐゴシック" charset="0"/>
              </a:defRPr>
            </a:lvl1pPr>
            <a:lvl2pPr marL="736189" indent="-283150">
              <a:defRPr sz="2400">
                <a:solidFill>
                  <a:schemeClr val="tx1"/>
                </a:solidFill>
                <a:latin typeface="Calibri" charset="0"/>
                <a:ea typeface="ＭＳ Ｐゴシック" charset="0"/>
              </a:defRPr>
            </a:lvl2pPr>
            <a:lvl3pPr marL="1132599" indent="-226520">
              <a:defRPr sz="2400">
                <a:solidFill>
                  <a:schemeClr val="tx1"/>
                </a:solidFill>
                <a:latin typeface="Calibri" charset="0"/>
                <a:ea typeface="ＭＳ Ｐゴシック" charset="0"/>
              </a:defRPr>
            </a:lvl3pPr>
            <a:lvl4pPr marL="1585638" indent="-226520">
              <a:defRPr sz="2400">
                <a:solidFill>
                  <a:schemeClr val="tx1"/>
                </a:solidFill>
                <a:latin typeface="Calibri" charset="0"/>
                <a:ea typeface="ＭＳ Ｐゴシック" charset="0"/>
              </a:defRPr>
            </a:lvl4pPr>
            <a:lvl5pPr marL="2038678" indent="-226520">
              <a:defRPr sz="2400">
                <a:solidFill>
                  <a:schemeClr val="tx1"/>
                </a:solidFill>
                <a:latin typeface="Calibri" charset="0"/>
                <a:ea typeface="ＭＳ Ｐゴシック" charset="0"/>
              </a:defRPr>
            </a:lvl5pPr>
            <a:lvl6pPr marL="2491717" indent="-226520" eaLnBrk="0" fontAlgn="base" hangingPunct="0">
              <a:spcBef>
                <a:spcPct val="0"/>
              </a:spcBef>
              <a:spcAft>
                <a:spcPct val="0"/>
              </a:spcAft>
              <a:defRPr sz="2400">
                <a:solidFill>
                  <a:schemeClr val="tx1"/>
                </a:solidFill>
                <a:latin typeface="Calibri" charset="0"/>
                <a:ea typeface="ＭＳ Ｐゴシック" charset="0"/>
              </a:defRPr>
            </a:lvl6pPr>
            <a:lvl7pPr marL="2944757" indent="-226520" eaLnBrk="0" fontAlgn="base" hangingPunct="0">
              <a:spcBef>
                <a:spcPct val="0"/>
              </a:spcBef>
              <a:spcAft>
                <a:spcPct val="0"/>
              </a:spcAft>
              <a:defRPr sz="2400">
                <a:solidFill>
                  <a:schemeClr val="tx1"/>
                </a:solidFill>
                <a:latin typeface="Calibri" charset="0"/>
                <a:ea typeface="ＭＳ Ｐゴシック" charset="0"/>
              </a:defRPr>
            </a:lvl7pPr>
            <a:lvl8pPr marL="3397796" indent="-226520" eaLnBrk="0" fontAlgn="base" hangingPunct="0">
              <a:spcBef>
                <a:spcPct val="0"/>
              </a:spcBef>
              <a:spcAft>
                <a:spcPct val="0"/>
              </a:spcAft>
              <a:defRPr sz="2400">
                <a:solidFill>
                  <a:schemeClr val="tx1"/>
                </a:solidFill>
                <a:latin typeface="Calibri" charset="0"/>
                <a:ea typeface="ＭＳ Ｐゴシック" charset="0"/>
              </a:defRPr>
            </a:lvl8pPr>
            <a:lvl9pPr marL="3850836" indent="-226520" eaLnBrk="0" fontAlgn="base" hangingPunct="0">
              <a:spcBef>
                <a:spcPct val="0"/>
              </a:spcBef>
              <a:spcAft>
                <a:spcPct val="0"/>
              </a:spcAft>
              <a:defRPr sz="2400">
                <a:solidFill>
                  <a:schemeClr val="tx1"/>
                </a:solidFill>
                <a:latin typeface="Calibri" charset="0"/>
                <a:ea typeface="ＭＳ Ｐゴシック" charset="0"/>
              </a:defRPr>
            </a:lvl9pPr>
          </a:lstStyle>
          <a:p>
            <a:fld id="{0200B2B6-D92F-504D-B9B9-8488AF576117}" type="slidenum">
              <a:rPr lang="da-DK" sz="1100"/>
              <a:pPr/>
              <a:t>45</a:t>
            </a:fld>
            <a:endParaRPr lang="da-DK" sz="1100"/>
          </a:p>
        </p:txBody>
      </p:sp>
    </p:spTree>
    <p:extLst>
      <p:ext uri="{BB962C8B-B14F-4D97-AF65-F5344CB8AC3E}">
        <p14:creationId xmlns:p14="http://schemas.microsoft.com/office/powerpoint/2010/main" val="4400524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Pladsholder til slidebillede 1"/>
          <p:cNvSpPr>
            <a:spLocks noGrp="1" noRot="1" noChangeAspect="1" noTextEdit="1"/>
          </p:cNvSpPr>
          <p:nvPr>
            <p:ph type="sldImg"/>
          </p:nvPr>
        </p:nvSpPr>
        <p:spPr bwMode="auto">
          <a:xfrm>
            <a:off x="877888" y="1331913"/>
            <a:ext cx="4794250" cy="3595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Pladsholder til no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a-DK" altLang="da-DK">
              <a:latin typeface="Arial" panose="020B0604020202020204" pitchFamily="34" charset="0"/>
            </a:endParaRPr>
          </a:p>
        </p:txBody>
      </p:sp>
      <p:sp>
        <p:nvSpPr>
          <p:cNvPr id="20484" name="Pladsholder til slide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36136" indent="-283130">
              <a:defRPr>
                <a:solidFill>
                  <a:schemeClr val="tx1"/>
                </a:solidFill>
                <a:latin typeface="Arial" panose="020B0604020202020204" pitchFamily="34" charset="0"/>
                <a:cs typeface="Arial" panose="020B0604020202020204" pitchFamily="34" charset="0"/>
              </a:defRPr>
            </a:lvl2pPr>
            <a:lvl3pPr marL="1132517" indent="-226503">
              <a:defRPr>
                <a:solidFill>
                  <a:schemeClr val="tx1"/>
                </a:solidFill>
                <a:latin typeface="Arial" panose="020B0604020202020204" pitchFamily="34" charset="0"/>
                <a:cs typeface="Arial" panose="020B0604020202020204" pitchFamily="34" charset="0"/>
              </a:defRPr>
            </a:lvl3pPr>
            <a:lvl4pPr marL="1585524" indent="-226503">
              <a:defRPr>
                <a:solidFill>
                  <a:schemeClr val="tx1"/>
                </a:solidFill>
                <a:latin typeface="Arial" panose="020B0604020202020204" pitchFamily="34" charset="0"/>
                <a:cs typeface="Arial" panose="020B0604020202020204" pitchFamily="34" charset="0"/>
              </a:defRPr>
            </a:lvl4pPr>
            <a:lvl5pPr marL="2038531" indent="-226503">
              <a:defRPr>
                <a:solidFill>
                  <a:schemeClr val="tx1"/>
                </a:solidFill>
                <a:latin typeface="Arial" panose="020B0604020202020204" pitchFamily="34" charset="0"/>
                <a:cs typeface="Arial" panose="020B0604020202020204" pitchFamily="34" charset="0"/>
              </a:defRPr>
            </a:lvl5pPr>
            <a:lvl6pPr marL="2491538" indent="-226503" defTabSz="45300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44544" indent="-226503" defTabSz="45300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97551" indent="-226503" defTabSz="45300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50558" indent="-226503" defTabSz="45300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D4C2722-1C01-4C71-8BD2-4B218E3B072C}" type="slidenum">
              <a:rPr lang="da-DK" altLang="da-DK">
                <a:solidFill>
                  <a:srgbClr val="000000"/>
                </a:solidFill>
              </a:rPr>
              <a:pPr/>
              <a:t>5</a:t>
            </a:fld>
            <a:endParaRPr lang="da-DK" altLang="da-DK">
              <a:solidFill>
                <a:srgbClr val="000000"/>
              </a:solidFill>
            </a:endParaRPr>
          </a:p>
        </p:txBody>
      </p:sp>
    </p:spTree>
    <p:extLst>
      <p:ext uri="{BB962C8B-B14F-4D97-AF65-F5344CB8AC3E}">
        <p14:creationId xmlns:p14="http://schemas.microsoft.com/office/powerpoint/2010/main" val="11069707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a:xfrm>
            <a:off x="695325" y="1454150"/>
            <a:ext cx="5233988" cy="3925888"/>
          </a:xfrm>
        </p:spPr>
      </p:sp>
      <p:sp>
        <p:nvSpPr>
          <p:cNvPr id="3" name="Pladsholder til noter 2"/>
          <p:cNvSpPr>
            <a:spLocks noGrp="1"/>
          </p:cNvSpPr>
          <p:nvPr>
            <p:ph type="body" idx="1"/>
          </p:nvPr>
        </p:nvSpPr>
        <p:spPr/>
        <p:txBody>
          <a:bodyPr>
            <a:normAutofit/>
          </a:bodyPr>
          <a:lstStyle/>
          <a:p>
            <a:endParaRPr lang="da-DK"/>
          </a:p>
        </p:txBody>
      </p:sp>
      <p:sp>
        <p:nvSpPr>
          <p:cNvPr id="4" name="Pladsholder til dias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BA8FA2-8A8D-4DD0-9A01-1A9AAD63B83F}"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40647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a:xfrm>
            <a:off x="695325" y="1454150"/>
            <a:ext cx="5233988" cy="3925888"/>
          </a:xfrm>
        </p:spPr>
      </p:sp>
      <p:sp>
        <p:nvSpPr>
          <p:cNvPr id="3" name="Pladsholder til noter 2"/>
          <p:cNvSpPr>
            <a:spLocks noGrp="1"/>
          </p:cNvSpPr>
          <p:nvPr>
            <p:ph type="body" idx="1"/>
          </p:nvPr>
        </p:nvSpPr>
        <p:spPr/>
        <p:txBody>
          <a:bodyPr>
            <a:normAutofit/>
          </a:bodyPr>
          <a:lstStyle/>
          <a:p>
            <a:endParaRPr lang="da-DK"/>
          </a:p>
        </p:txBody>
      </p:sp>
      <p:sp>
        <p:nvSpPr>
          <p:cNvPr id="4" name="Pladsholder til dias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BA8FA2-8A8D-4DD0-9A01-1A9AAD63B83F}"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25586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a:xfrm>
            <a:off x="695325" y="1454150"/>
            <a:ext cx="5233988" cy="3925888"/>
          </a:xfrm>
        </p:spPr>
      </p:sp>
      <p:sp>
        <p:nvSpPr>
          <p:cNvPr id="3" name="Pladsholder til noter 2"/>
          <p:cNvSpPr>
            <a:spLocks noGrp="1"/>
          </p:cNvSpPr>
          <p:nvPr>
            <p:ph type="body" idx="1"/>
          </p:nvPr>
        </p:nvSpPr>
        <p:spPr/>
        <p:txBody>
          <a:bodyPr>
            <a:normAutofit/>
          </a:bodyPr>
          <a:lstStyle/>
          <a:p>
            <a:endParaRPr lang="da-DK"/>
          </a:p>
        </p:txBody>
      </p:sp>
      <p:sp>
        <p:nvSpPr>
          <p:cNvPr id="4" name="Pladsholder til dias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BA8FA2-8A8D-4DD0-9A01-1A9AAD63B83F}"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06563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7"/>
          <p:cNvSpPr>
            <a:spLocks noGrp="1" noChangeArrowheads="1"/>
          </p:cNvSpPr>
          <p:nvPr>
            <p:ph type="sldNum" sz="quarter" idx="5"/>
          </p:nvPr>
        </p:nvSpPr>
        <p:spPr/>
        <p:txBody>
          <a:bodyPr/>
          <a:lstStyle/>
          <a:p>
            <a:pPr>
              <a:defRPr/>
            </a:pPr>
            <a:fld id="{CFE8201C-510E-4311-8339-187C9837EDD1}" type="slidenum">
              <a:rPr lang="de-DE" smtClean="0">
                <a:latin typeface="Times"/>
              </a:rPr>
              <a:pPr>
                <a:defRPr/>
              </a:pPr>
              <a:t>11</a:t>
            </a:fld>
            <a:endParaRPr lang="de-DE">
              <a:latin typeface="Times"/>
            </a:endParaRPr>
          </a:p>
        </p:txBody>
      </p:sp>
      <p:sp>
        <p:nvSpPr>
          <p:cNvPr id="166915" name="Rectangle 2"/>
          <p:cNvSpPr>
            <a:spLocks noGrp="1" noRot="1" noChangeAspect="1" noChangeArrowheads="1" noTextEdit="1"/>
          </p:cNvSpPr>
          <p:nvPr>
            <p:ph type="sldImg"/>
          </p:nvPr>
        </p:nvSpPr>
        <p:spPr>
          <a:xfrm>
            <a:off x="917575" y="744538"/>
            <a:ext cx="4962525" cy="3722687"/>
          </a:xfrm>
          <a:ln/>
        </p:spPr>
      </p:sp>
      <p:sp>
        <p:nvSpPr>
          <p:cNvPr id="166916" name="Rectangle 3"/>
          <p:cNvSpPr>
            <a:spLocks noGrp="1" noChangeArrowheads="1"/>
          </p:cNvSpPr>
          <p:nvPr>
            <p:ph type="body" idx="1"/>
          </p:nvPr>
        </p:nvSpPr>
        <p:spPr>
          <a:xfrm>
            <a:off x="679454" y="4715713"/>
            <a:ext cx="5438775" cy="4466511"/>
          </a:xfrm>
          <a:noFill/>
          <a:ln/>
        </p:spPr>
        <p:txBody>
          <a:bodyPr/>
          <a:lstStyle/>
          <a:p>
            <a:r>
              <a:rPr lang="da-DK" sz="3200" dirty="0"/>
              <a:t>The overall potential and performance of the </a:t>
            </a:r>
            <a:r>
              <a:rPr lang="da-DK" sz="3200" dirty="0" err="1"/>
              <a:t>supermarkets</a:t>
            </a:r>
            <a:endParaRPr lang="da-DK" sz="3200" dirty="0"/>
          </a:p>
          <a:p>
            <a:endParaRPr lang="da-DK" sz="1200"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da-DK" sz="1200" dirty="0"/>
              <a:t>”Føtex” and ”</a:t>
            </a:r>
            <a:r>
              <a:rPr lang="da-DK" sz="1200" dirty="0" err="1"/>
              <a:t>Meny</a:t>
            </a:r>
            <a:r>
              <a:rPr lang="da-DK" sz="1200" dirty="0"/>
              <a:t>” have an </a:t>
            </a:r>
            <a:r>
              <a:rPr lang="da-DK" sz="1200" dirty="0" err="1"/>
              <a:t>unutilised</a:t>
            </a:r>
            <a:r>
              <a:rPr lang="da-DK" sz="1200" dirty="0"/>
              <a:t> potential for sale of more organic food to the customers</a:t>
            </a:r>
            <a:r>
              <a:rPr lang="da-DK" b="0" dirty="0"/>
              <a:t> </a:t>
            </a:r>
          </a:p>
          <a:p>
            <a:endParaRPr lang="da-DK" sz="1200" dirty="0"/>
          </a:p>
          <a:p>
            <a:endParaRPr lang="da-DK" sz="1400" dirty="0"/>
          </a:p>
          <a:p>
            <a:pPr eaLnBrk="1" hangingPunct="1"/>
            <a:endParaRPr lang="en-US" dirty="0">
              <a:latin typeface="Times"/>
            </a:endParaRPr>
          </a:p>
        </p:txBody>
      </p:sp>
    </p:spTree>
    <p:extLst>
      <p:ext uri="{BB962C8B-B14F-4D97-AF65-F5344CB8AC3E}">
        <p14:creationId xmlns:p14="http://schemas.microsoft.com/office/powerpoint/2010/main" val="9563582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a:xfrm>
            <a:off x="695325" y="1454150"/>
            <a:ext cx="5233988" cy="3925888"/>
          </a:xfrm>
        </p:spPr>
      </p:sp>
      <p:sp>
        <p:nvSpPr>
          <p:cNvPr id="3" name="Pladsholder til noter 2"/>
          <p:cNvSpPr>
            <a:spLocks noGrp="1"/>
          </p:cNvSpPr>
          <p:nvPr>
            <p:ph type="body" idx="1"/>
          </p:nvPr>
        </p:nvSpPr>
        <p:spPr/>
        <p:txBody>
          <a:bodyPr>
            <a:normAutofit/>
          </a:bodyPr>
          <a:lstStyle/>
          <a:p>
            <a:pPr marL="0" marR="0" indent="0" algn="l" defTabSz="457200" rtl="0" eaLnBrk="1" fontAlgn="base" latinLnBrk="0" hangingPunct="1">
              <a:lnSpc>
                <a:spcPct val="100000"/>
              </a:lnSpc>
              <a:spcBef>
                <a:spcPct val="30000"/>
              </a:spcBef>
              <a:spcAft>
                <a:spcPct val="0"/>
              </a:spcAft>
              <a:buClrTx/>
              <a:buSzTx/>
              <a:buFontTx/>
              <a:buNone/>
              <a:tabLst/>
              <a:defRPr/>
            </a:pPr>
            <a:r>
              <a:rPr lang="en-US" sz="1200">
                <a:latin typeface="Arial" pitchFamily="34" charset="0"/>
                <a:ea typeface="ＭＳ Ｐゴシック" pitchFamily="34" charset="-128"/>
              </a:rPr>
              <a:t>The most unique factor contributing to the growth of the organic market is the very close collaboration between Organic Denmark and each supermarket chain. </a:t>
            </a:r>
            <a:r>
              <a:rPr lang="en-US" sz="1200" dirty="0">
                <a:latin typeface="Arial" pitchFamily="34" charset="0"/>
                <a:ea typeface="ＭＳ Ｐゴシック" pitchFamily="34" charset="-128"/>
              </a:rPr>
              <a:t>The whole goal is to make organic </a:t>
            </a:r>
            <a:r>
              <a:rPr lang="en-US" sz="1200" dirty="0" err="1">
                <a:latin typeface="Arial" pitchFamily="34" charset="0"/>
                <a:ea typeface="ＭＳ Ｐゴシック" pitchFamily="34" charset="-128"/>
              </a:rPr>
              <a:t>succes</a:t>
            </a:r>
            <a:r>
              <a:rPr lang="en-US" sz="1200" dirty="0">
                <a:latin typeface="Arial" pitchFamily="34" charset="0"/>
                <a:ea typeface="ＭＳ Ｐゴシック" pitchFamily="34" charset="-128"/>
              </a:rPr>
              <a:t> easy for them </a:t>
            </a:r>
          </a:p>
          <a:p>
            <a:pPr marL="0" marR="0" indent="0" algn="l" defTabSz="457200" rtl="0" eaLnBrk="1" fontAlgn="base" latinLnBrk="0" hangingPunct="1">
              <a:lnSpc>
                <a:spcPct val="100000"/>
              </a:lnSpc>
              <a:spcBef>
                <a:spcPct val="30000"/>
              </a:spcBef>
              <a:spcAft>
                <a:spcPct val="0"/>
              </a:spcAft>
              <a:buClrTx/>
              <a:buSzTx/>
              <a:buFontTx/>
              <a:buNone/>
              <a:tabLst/>
              <a:defRPr/>
            </a:pPr>
            <a:r>
              <a:rPr lang="en-US" sz="1200" b="1" baseline="0" dirty="0">
                <a:latin typeface="Arial" pitchFamily="34" charset="0"/>
                <a:ea typeface="ＭＳ Ｐゴシック" pitchFamily="34" charset="-128"/>
              </a:rPr>
              <a:t>Producers organization organic Denmark, creates tailormade strategies for the individual supermarket chains.</a:t>
            </a:r>
          </a:p>
          <a:p>
            <a:pPr marL="0" marR="0" indent="0" algn="l" defTabSz="457200" rtl="0" eaLnBrk="1" fontAlgn="base" latinLnBrk="0" hangingPunct="1">
              <a:lnSpc>
                <a:spcPct val="100000"/>
              </a:lnSpc>
              <a:spcBef>
                <a:spcPct val="30000"/>
              </a:spcBef>
              <a:spcAft>
                <a:spcPct val="0"/>
              </a:spcAft>
              <a:buClrTx/>
              <a:buSzTx/>
              <a:buFontTx/>
              <a:buNone/>
              <a:tabLst/>
              <a:defRPr/>
            </a:pPr>
            <a:endParaRPr lang="en-US" sz="1200" b="1" baseline="0" dirty="0">
              <a:latin typeface="Arial" pitchFamily="34" charset="0"/>
              <a:ea typeface="ＭＳ Ｐゴシック" pitchFamily="34" charset="-128"/>
            </a:endParaRPr>
          </a:p>
          <a:p>
            <a:pPr marL="0" marR="0" indent="0" algn="l" defTabSz="457200" rtl="0" eaLnBrk="1" fontAlgn="base" latinLnBrk="0" hangingPunct="1">
              <a:lnSpc>
                <a:spcPct val="100000"/>
              </a:lnSpc>
              <a:spcBef>
                <a:spcPct val="30000"/>
              </a:spcBef>
              <a:spcAft>
                <a:spcPct val="0"/>
              </a:spcAft>
              <a:buClrTx/>
              <a:buSzTx/>
              <a:buFontTx/>
              <a:buNone/>
              <a:tabLst/>
              <a:defRPr/>
            </a:pPr>
            <a:r>
              <a:rPr lang="en-US" sz="1200" b="1" baseline="0" dirty="0">
                <a:latin typeface="Arial" pitchFamily="34" charset="0"/>
                <a:ea typeface="ＭＳ Ｐゴシック" pitchFamily="34" charset="-128"/>
              </a:rPr>
              <a:t>…..so the government is not just financing </a:t>
            </a:r>
            <a:r>
              <a:rPr lang="en-US" sz="1200" b="1" baseline="0" dirty="0" err="1">
                <a:latin typeface="Arial" pitchFamily="34" charset="0"/>
                <a:ea typeface="ＭＳ Ｐゴシック" pitchFamily="34" charset="-128"/>
              </a:rPr>
              <a:t>campagnes</a:t>
            </a:r>
            <a:r>
              <a:rPr lang="en-US" sz="1200" b="1" baseline="0" dirty="0">
                <a:latin typeface="Arial" pitchFamily="34" charset="0"/>
                <a:ea typeface="ＭＳ Ｐゴシック" pitchFamily="34" charset="-128"/>
              </a:rPr>
              <a:t>, but the capacity to motivate broadly in the market.</a:t>
            </a:r>
          </a:p>
          <a:p>
            <a:pPr marL="0" marR="0" indent="0" algn="l" defTabSz="457200" rtl="0" eaLnBrk="1" fontAlgn="base" latinLnBrk="0" hangingPunct="1">
              <a:lnSpc>
                <a:spcPct val="100000"/>
              </a:lnSpc>
              <a:spcBef>
                <a:spcPct val="30000"/>
              </a:spcBef>
              <a:spcAft>
                <a:spcPct val="0"/>
              </a:spcAft>
              <a:buClrTx/>
              <a:buSzTx/>
              <a:buFontTx/>
              <a:buNone/>
              <a:tabLst/>
              <a:defRPr/>
            </a:pPr>
            <a:endParaRPr lang="en-US" sz="1200" b="1" baseline="0" dirty="0">
              <a:latin typeface="Arial" pitchFamily="34" charset="0"/>
              <a:ea typeface="ＭＳ Ｐゴシック" pitchFamily="34" charset="-128"/>
            </a:endParaRPr>
          </a:p>
          <a:p>
            <a:pPr marL="0" marR="0" indent="0" algn="l" defTabSz="457200" rtl="0" eaLnBrk="1" fontAlgn="base" latinLnBrk="0" hangingPunct="1">
              <a:lnSpc>
                <a:spcPct val="100000"/>
              </a:lnSpc>
              <a:spcBef>
                <a:spcPct val="30000"/>
              </a:spcBef>
              <a:spcAft>
                <a:spcPct val="0"/>
              </a:spcAft>
              <a:buClrTx/>
              <a:buSzTx/>
              <a:buFontTx/>
              <a:buNone/>
              <a:tabLst/>
              <a:defRPr/>
            </a:pPr>
            <a:r>
              <a:rPr lang="en-US" sz="1200" b="1" baseline="0" dirty="0">
                <a:latin typeface="Arial" pitchFamily="34" charset="0"/>
                <a:ea typeface="ＭＳ Ｐゴシック" pitchFamily="34" charset="-128"/>
              </a:rPr>
              <a:t>At the same time the government has demanded that </a:t>
            </a:r>
            <a:r>
              <a:rPr lang="en-US" sz="1200" b="1" baseline="0" dirty="0" err="1">
                <a:latin typeface="Arial" pitchFamily="34" charset="0"/>
                <a:ea typeface="ＭＳ Ｐゴシック" pitchFamily="34" charset="-128"/>
              </a:rPr>
              <a:t>Denmarks</a:t>
            </a:r>
            <a:r>
              <a:rPr lang="en-US" sz="1200" b="1" baseline="0" dirty="0">
                <a:latin typeface="Arial" pitchFamily="34" charset="0"/>
                <a:ea typeface="ＭＳ Ｐゴシック" pitchFamily="34" charset="-128"/>
              </a:rPr>
              <a:t> many </a:t>
            </a:r>
            <a:r>
              <a:rPr lang="en-US" sz="1200" b="1" baseline="0" dirty="0" err="1">
                <a:latin typeface="Arial" pitchFamily="34" charset="0"/>
                <a:ea typeface="ＭＳ Ｐゴシック" pitchFamily="34" charset="-128"/>
              </a:rPr>
              <a:t>agri</a:t>
            </a:r>
            <a:r>
              <a:rPr lang="en-US" sz="1200" b="1" baseline="0" dirty="0">
                <a:latin typeface="Arial" pitchFamily="34" charset="0"/>
                <a:ea typeface="ＭＳ Ｐゴシック" pitchFamily="34" charset="-128"/>
              </a:rPr>
              <a:t>-funds (such as Dairy Boards </a:t>
            </a:r>
            <a:r>
              <a:rPr lang="en-US" sz="1200" b="1" baseline="0" dirty="0" err="1">
                <a:latin typeface="Arial" pitchFamily="34" charset="0"/>
                <a:ea typeface="ＭＳ Ｐゴシック" pitchFamily="34" charset="-128"/>
              </a:rPr>
              <a:t>etc</a:t>
            </a:r>
            <a:r>
              <a:rPr lang="en-US" sz="1200" b="1" baseline="0" dirty="0">
                <a:latin typeface="Arial" pitchFamily="34" charset="0"/>
                <a:ea typeface="ＭＳ Ｐゴシック" pitchFamily="34" charset="-128"/>
              </a:rPr>
              <a:t> that collect funds from farmers and reinvest in research, advisory services and market development) also invest in the organic sector. These funds are allowed, by law, to tax farmers—also organic farmers, so its only fair </a:t>
            </a:r>
            <a:r>
              <a:rPr lang="en-US" sz="1200" b="1" baseline="0" dirty="0">
                <a:latin typeface="Arial" pitchFamily="34" charset="0"/>
                <a:ea typeface="ＭＳ Ｐゴシック" pitchFamily="34" charset="-128"/>
                <a:sym typeface="Wingdings" panose="05000000000000000000" pitchFamily="2" charset="2"/>
              </a:rPr>
              <a:t></a:t>
            </a:r>
            <a:endParaRPr lang="en-US" sz="1200" b="1" baseline="0" dirty="0">
              <a:latin typeface="Arial" pitchFamily="34" charset="0"/>
              <a:ea typeface="ＭＳ Ｐゴシック" pitchFamily="34" charset="-128"/>
            </a:endParaRPr>
          </a:p>
          <a:p>
            <a:pPr eaLnBrk="1" hangingPunct="1"/>
            <a:endParaRPr lang="en-US" sz="1200" dirty="0">
              <a:latin typeface="Arial" pitchFamily="34" charset="0"/>
              <a:ea typeface="ＭＳ Ｐゴシック" pitchFamily="34" charset="-128"/>
            </a:endParaRPr>
          </a:p>
          <a:p>
            <a:endParaRPr lang="da-DK"/>
          </a:p>
        </p:txBody>
      </p:sp>
      <p:sp>
        <p:nvSpPr>
          <p:cNvPr id="4" name="Pladsholder til dias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BA8FA2-8A8D-4DD0-9A01-1A9AAD63B83F}"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25209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rgbClr val="FF0000"/>
                </a:solidFill>
                <a:latin typeface="+mn-lt"/>
                <a:ea typeface="+mn-ea"/>
                <a:cs typeface="+mn-cs"/>
              </a:rPr>
              <a:t>Index 328 in 6 years!!!!!!</a:t>
            </a:r>
            <a:endParaRPr lang="en-GB" sz="1200" kern="1200" baseline="30000" dirty="0">
              <a:solidFill>
                <a:srgbClr val="FF0000"/>
              </a:solidFill>
              <a:latin typeface="+mn-lt"/>
              <a:ea typeface="+mn-ea"/>
              <a:cs typeface="Interstate-BlackCondensed"/>
            </a:endParaRPr>
          </a:p>
          <a:p>
            <a:endParaRPr lang="da-DK" dirty="0"/>
          </a:p>
        </p:txBody>
      </p:sp>
      <p:sp>
        <p:nvSpPr>
          <p:cNvPr id="4" name="Pladsholder til diasnummer 3"/>
          <p:cNvSpPr>
            <a:spLocks noGrp="1"/>
          </p:cNvSpPr>
          <p:nvPr>
            <p:ph type="sldNum" sz="quarter" idx="10"/>
          </p:nvPr>
        </p:nvSpPr>
        <p:spPr/>
        <p:txBody>
          <a:bodyPr/>
          <a:lstStyle/>
          <a:p>
            <a:fld id="{D40FA690-4FD7-46C6-B8AC-4C11A21A8B08}" type="slidenum">
              <a:rPr lang="da-DK" smtClean="0"/>
              <a:pPr/>
              <a:t>19</a:t>
            </a:fld>
            <a:endParaRPr lang="da-DK"/>
          </a:p>
        </p:txBody>
      </p:sp>
    </p:spTree>
    <p:extLst>
      <p:ext uri="{BB962C8B-B14F-4D97-AF65-F5344CB8AC3E}">
        <p14:creationId xmlns:p14="http://schemas.microsoft.com/office/powerpoint/2010/main" val="2779653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da-DK"/>
              <a:t>Klik for at redigere i master</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en-US" dirty="0"/>
          </a:p>
        </p:txBody>
      </p:sp>
      <p:sp>
        <p:nvSpPr>
          <p:cNvPr id="5" name="Footer Placeholder 4"/>
          <p:cNvSpPr>
            <a:spLocks noGrp="1"/>
          </p:cNvSpPr>
          <p:nvPr>
            <p:ph type="ftr" sz="quarter" idx="11"/>
          </p:nvPr>
        </p:nvSpPr>
        <p:spPr/>
        <p:txBody>
          <a:bodyPr/>
          <a:lstStyle/>
          <a:p>
            <a:endParaRPr lang="da-DK" dirty="0"/>
          </a:p>
        </p:txBody>
      </p:sp>
      <p:sp>
        <p:nvSpPr>
          <p:cNvPr id="6" name="Slide Number Placeholder 5"/>
          <p:cNvSpPr>
            <a:spLocks noGrp="1"/>
          </p:cNvSpPr>
          <p:nvPr>
            <p:ph type="sldNum" sz="quarter" idx="12"/>
          </p:nvPr>
        </p:nvSpPr>
        <p:spPr/>
        <p:txBody>
          <a:bodyPr/>
          <a:lstStyle/>
          <a:p>
            <a:fld id="{79D60D7B-DFDA-4931-BB1C-268EECB2068F}" type="slidenum">
              <a:rPr lang="da-DK" smtClean="0"/>
              <a:t>‹#›</a:t>
            </a:fld>
            <a:endParaRPr lang="da-DK"/>
          </a:p>
        </p:txBody>
      </p:sp>
    </p:spTree>
    <p:extLst>
      <p:ext uri="{BB962C8B-B14F-4D97-AF65-F5344CB8AC3E}">
        <p14:creationId xmlns:p14="http://schemas.microsoft.com/office/powerpoint/2010/main" val="30175264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i master</a:t>
            </a:r>
            <a:endParaRPr lang="en-US" dirty="0"/>
          </a:p>
        </p:txBody>
      </p:sp>
      <p:sp>
        <p:nvSpPr>
          <p:cNvPr id="3" name="Vertical Text Placeholder 2"/>
          <p:cNvSpPr>
            <a:spLocks noGrp="1"/>
          </p:cNvSpPr>
          <p:nvPr>
            <p:ph type="body" orient="vert" idx="1"/>
          </p:nvPr>
        </p:nvSpPr>
        <p:spPr/>
        <p:txBody>
          <a:bodyPr vert="eaVert"/>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DB3F181C-CC5D-4DD2-BD3A-C15D78537351}" type="datetimeFigureOut">
              <a:rPr lang="da-DK" smtClean="0"/>
              <a:t>12/04/2018</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79D60D7B-DFDA-4931-BB1C-268EECB2068F}" type="slidenum">
              <a:rPr lang="da-DK" smtClean="0"/>
              <a:t>‹#›</a:t>
            </a:fld>
            <a:endParaRPr lang="da-DK"/>
          </a:p>
        </p:txBody>
      </p:sp>
    </p:spTree>
    <p:extLst>
      <p:ext uri="{BB962C8B-B14F-4D97-AF65-F5344CB8AC3E}">
        <p14:creationId xmlns:p14="http://schemas.microsoft.com/office/powerpoint/2010/main" val="29462979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da-DK"/>
              <a:t>Klik for at redigere i master</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DB3F181C-CC5D-4DD2-BD3A-C15D78537351}" type="datetimeFigureOut">
              <a:rPr lang="da-DK" smtClean="0"/>
              <a:t>12/04/2018</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79D60D7B-DFDA-4931-BB1C-268EECB2068F}" type="slidenum">
              <a:rPr lang="da-DK" smtClean="0"/>
              <a:t>‹#›</a:t>
            </a:fld>
            <a:endParaRPr lang="da-DK"/>
          </a:p>
        </p:txBody>
      </p:sp>
    </p:spTree>
    <p:extLst>
      <p:ext uri="{BB962C8B-B14F-4D97-AF65-F5344CB8AC3E}">
        <p14:creationId xmlns:p14="http://schemas.microsoft.com/office/powerpoint/2010/main" val="19245943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masteren</a:t>
            </a:r>
          </a:p>
        </p:txBody>
      </p:sp>
      <p:sp>
        <p:nvSpPr>
          <p:cNvPr id="3" name="Pladsholder til indhold 2"/>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lvl1pPr>
              <a:defRPr/>
            </a:lvl1pPr>
          </a:lstStyle>
          <a:p>
            <a:pPr>
              <a:defRPr/>
            </a:pPr>
            <a:fld id="{23AFB441-B112-43C2-B93B-6920E1D76336}" type="datetime1">
              <a:rPr lang="da-DK"/>
              <a:pPr>
                <a:defRPr/>
              </a:pPr>
              <a:t>12/04/2018</a:t>
            </a:fld>
            <a:endParaRPr lang="da-DK"/>
          </a:p>
        </p:txBody>
      </p:sp>
      <p:sp>
        <p:nvSpPr>
          <p:cNvPr id="5" name="Pladsholder til sidefod 4"/>
          <p:cNvSpPr>
            <a:spLocks noGrp="1"/>
          </p:cNvSpPr>
          <p:nvPr>
            <p:ph type="ftr" sz="quarter" idx="11"/>
          </p:nvPr>
        </p:nvSpPr>
        <p:spPr/>
        <p:txBody>
          <a:bodyPr/>
          <a:lstStyle>
            <a:lvl1pPr>
              <a:defRPr/>
            </a:lvl1pPr>
          </a:lstStyle>
          <a:p>
            <a:pPr>
              <a:defRPr/>
            </a:pPr>
            <a:endParaRPr lang="da-DK"/>
          </a:p>
        </p:txBody>
      </p:sp>
      <p:sp>
        <p:nvSpPr>
          <p:cNvPr id="6" name="Pladsholder til diasnummer 5"/>
          <p:cNvSpPr>
            <a:spLocks noGrp="1"/>
          </p:cNvSpPr>
          <p:nvPr>
            <p:ph type="sldNum" sz="quarter" idx="12"/>
          </p:nvPr>
        </p:nvSpPr>
        <p:spPr/>
        <p:txBody>
          <a:bodyPr/>
          <a:lstStyle>
            <a:lvl1pPr>
              <a:defRPr/>
            </a:lvl1pPr>
          </a:lstStyle>
          <a:p>
            <a:pPr>
              <a:defRPr/>
            </a:pPr>
            <a:fld id="{F8265F86-CC6B-4AE6-8BCE-A6CD5520860B}" type="slidenum">
              <a:rPr lang="da-DK"/>
              <a:pPr>
                <a:defRPr/>
              </a:pPr>
              <a:t>‹#›</a:t>
            </a:fld>
            <a:endParaRPr lang="da-DK"/>
          </a:p>
        </p:txBody>
      </p:sp>
    </p:spTree>
    <p:extLst>
      <p:ext uri="{BB962C8B-B14F-4D97-AF65-F5344CB8AC3E}">
        <p14:creationId xmlns:p14="http://schemas.microsoft.com/office/powerpoint/2010/main" val="21686597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da-DK"/>
              <a:t>Klik for at redigere i master</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i master</a:t>
            </a:r>
            <a:endParaRPr lang="en-US" dirty="0"/>
          </a:p>
        </p:txBody>
      </p:sp>
      <p:sp>
        <p:nvSpPr>
          <p:cNvPr id="4" name="Date Placeholder 3"/>
          <p:cNvSpPr>
            <a:spLocks noGrp="1"/>
          </p:cNvSpPr>
          <p:nvPr>
            <p:ph type="dt" sz="half" idx="10"/>
          </p:nvPr>
        </p:nvSpPr>
        <p:spPr/>
        <p:txBody>
          <a:bodyPr/>
          <a:lstStyle/>
          <a:p>
            <a:fld id="{79604672-86A4-43F7-B423-28A253E75808}" type="datetimeFigureOut">
              <a:rPr lang="da-DK" smtClean="0"/>
              <a:t>12/04/2018</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FE4FACA3-0EC3-405A-83A1-FE3C39A93B59}" type="slidenum">
              <a:rPr lang="da-DK" smtClean="0"/>
              <a:t>‹#›</a:t>
            </a:fld>
            <a:endParaRPr lang="da-DK"/>
          </a:p>
        </p:txBody>
      </p:sp>
    </p:spTree>
    <p:extLst>
      <p:ext uri="{BB962C8B-B14F-4D97-AF65-F5344CB8AC3E}">
        <p14:creationId xmlns:p14="http://schemas.microsoft.com/office/powerpoint/2010/main" val="18749937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i master</a:t>
            </a:r>
            <a:endParaRPr lang="en-US" dirty="0"/>
          </a:p>
        </p:txBody>
      </p:sp>
      <p:sp>
        <p:nvSpPr>
          <p:cNvPr id="3" name="Content Placeholder 2"/>
          <p:cNvSpPr>
            <a:spLocks noGrp="1"/>
          </p:cNvSpPr>
          <p:nvPr>
            <p:ph idx="1"/>
          </p:nvPr>
        </p:nvSpPr>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79604672-86A4-43F7-B423-28A253E75808}" type="datetimeFigureOut">
              <a:rPr lang="da-DK" smtClean="0"/>
              <a:t>12/04/2018</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FE4FACA3-0EC3-405A-83A1-FE3C39A93B59}" type="slidenum">
              <a:rPr lang="da-DK" smtClean="0"/>
              <a:t>‹#›</a:t>
            </a:fld>
            <a:endParaRPr lang="da-DK"/>
          </a:p>
        </p:txBody>
      </p:sp>
    </p:spTree>
    <p:extLst>
      <p:ext uri="{BB962C8B-B14F-4D97-AF65-F5344CB8AC3E}">
        <p14:creationId xmlns:p14="http://schemas.microsoft.com/office/powerpoint/2010/main" val="26271225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da-DK"/>
              <a:t>Klik for at redigere i master</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i master</a:t>
            </a:r>
          </a:p>
        </p:txBody>
      </p:sp>
      <p:sp>
        <p:nvSpPr>
          <p:cNvPr id="4" name="Date Placeholder 3"/>
          <p:cNvSpPr>
            <a:spLocks noGrp="1"/>
          </p:cNvSpPr>
          <p:nvPr>
            <p:ph type="dt" sz="half" idx="10"/>
          </p:nvPr>
        </p:nvSpPr>
        <p:spPr/>
        <p:txBody>
          <a:bodyPr/>
          <a:lstStyle/>
          <a:p>
            <a:fld id="{79604672-86A4-43F7-B423-28A253E75808}" type="datetimeFigureOut">
              <a:rPr lang="da-DK" smtClean="0"/>
              <a:t>12/04/2018</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FE4FACA3-0EC3-405A-83A1-FE3C39A93B59}" type="slidenum">
              <a:rPr lang="da-DK" smtClean="0"/>
              <a:t>‹#›</a:t>
            </a:fld>
            <a:endParaRPr lang="da-DK"/>
          </a:p>
        </p:txBody>
      </p:sp>
    </p:spTree>
    <p:extLst>
      <p:ext uri="{BB962C8B-B14F-4D97-AF65-F5344CB8AC3E}">
        <p14:creationId xmlns:p14="http://schemas.microsoft.com/office/powerpoint/2010/main" val="29539482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i master</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5" name="Date Placeholder 4"/>
          <p:cNvSpPr>
            <a:spLocks noGrp="1"/>
          </p:cNvSpPr>
          <p:nvPr>
            <p:ph type="dt" sz="half" idx="10"/>
          </p:nvPr>
        </p:nvSpPr>
        <p:spPr/>
        <p:txBody>
          <a:bodyPr/>
          <a:lstStyle/>
          <a:p>
            <a:fld id="{79604672-86A4-43F7-B423-28A253E75808}" type="datetimeFigureOut">
              <a:rPr lang="da-DK" smtClean="0"/>
              <a:t>12/04/2018</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FE4FACA3-0EC3-405A-83A1-FE3C39A93B59}" type="slidenum">
              <a:rPr lang="da-DK" smtClean="0"/>
              <a:t>‹#›</a:t>
            </a:fld>
            <a:endParaRPr lang="da-DK"/>
          </a:p>
        </p:txBody>
      </p:sp>
    </p:spTree>
    <p:extLst>
      <p:ext uri="{BB962C8B-B14F-4D97-AF65-F5344CB8AC3E}">
        <p14:creationId xmlns:p14="http://schemas.microsoft.com/office/powerpoint/2010/main" val="10246809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da-DK"/>
              <a:t>Klik for at redigere i master</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i master</a:t>
            </a:r>
          </a:p>
        </p:txBody>
      </p:sp>
      <p:sp>
        <p:nvSpPr>
          <p:cNvPr id="4" name="Content Placeholder 3"/>
          <p:cNvSpPr>
            <a:spLocks noGrp="1"/>
          </p:cNvSpPr>
          <p:nvPr>
            <p:ph sz="half" idx="2"/>
          </p:nvPr>
        </p:nvSpPr>
        <p:spPr>
          <a:xfrm>
            <a:off x="629842" y="2505075"/>
            <a:ext cx="3868340" cy="368458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i master</a:t>
            </a:r>
          </a:p>
        </p:txBody>
      </p:sp>
      <p:sp>
        <p:nvSpPr>
          <p:cNvPr id="6" name="Content Placeholder 5"/>
          <p:cNvSpPr>
            <a:spLocks noGrp="1"/>
          </p:cNvSpPr>
          <p:nvPr>
            <p:ph sz="quarter" idx="4"/>
          </p:nvPr>
        </p:nvSpPr>
        <p:spPr>
          <a:xfrm>
            <a:off x="4629150" y="2505075"/>
            <a:ext cx="3887391" cy="368458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7" name="Date Placeholder 6"/>
          <p:cNvSpPr>
            <a:spLocks noGrp="1"/>
          </p:cNvSpPr>
          <p:nvPr>
            <p:ph type="dt" sz="half" idx="10"/>
          </p:nvPr>
        </p:nvSpPr>
        <p:spPr/>
        <p:txBody>
          <a:bodyPr/>
          <a:lstStyle/>
          <a:p>
            <a:fld id="{79604672-86A4-43F7-B423-28A253E75808}" type="datetimeFigureOut">
              <a:rPr lang="da-DK" smtClean="0"/>
              <a:t>12/04/2018</a:t>
            </a:fld>
            <a:endParaRPr lang="da-DK"/>
          </a:p>
        </p:txBody>
      </p:sp>
      <p:sp>
        <p:nvSpPr>
          <p:cNvPr id="8" name="Footer Placeholder 7"/>
          <p:cNvSpPr>
            <a:spLocks noGrp="1"/>
          </p:cNvSpPr>
          <p:nvPr>
            <p:ph type="ftr" sz="quarter" idx="11"/>
          </p:nvPr>
        </p:nvSpPr>
        <p:spPr/>
        <p:txBody>
          <a:bodyPr/>
          <a:lstStyle/>
          <a:p>
            <a:endParaRPr lang="da-DK"/>
          </a:p>
        </p:txBody>
      </p:sp>
      <p:sp>
        <p:nvSpPr>
          <p:cNvPr id="9" name="Slide Number Placeholder 8"/>
          <p:cNvSpPr>
            <a:spLocks noGrp="1"/>
          </p:cNvSpPr>
          <p:nvPr>
            <p:ph type="sldNum" sz="quarter" idx="12"/>
          </p:nvPr>
        </p:nvSpPr>
        <p:spPr/>
        <p:txBody>
          <a:bodyPr/>
          <a:lstStyle/>
          <a:p>
            <a:fld id="{FE4FACA3-0EC3-405A-83A1-FE3C39A93B59}" type="slidenum">
              <a:rPr lang="da-DK" smtClean="0"/>
              <a:t>‹#›</a:t>
            </a:fld>
            <a:endParaRPr lang="da-DK"/>
          </a:p>
        </p:txBody>
      </p:sp>
    </p:spTree>
    <p:extLst>
      <p:ext uri="{BB962C8B-B14F-4D97-AF65-F5344CB8AC3E}">
        <p14:creationId xmlns:p14="http://schemas.microsoft.com/office/powerpoint/2010/main" val="40514576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i master</a:t>
            </a:r>
            <a:endParaRPr lang="en-US" dirty="0"/>
          </a:p>
        </p:txBody>
      </p:sp>
      <p:sp>
        <p:nvSpPr>
          <p:cNvPr id="3" name="Date Placeholder 2"/>
          <p:cNvSpPr>
            <a:spLocks noGrp="1"/>
          </p:cNvSpPr>
          <p:nvPr>
            <p:ph type="dt" sz="half" idx="10"/>
          </p:nvPr>
        </p:nvSpPr>
        <p:spPr/>
        <p:txBody>
          <a:bodyPr/>
          <a:lstStyle/>
          <a:p>
            <a:fld id="{79604672-86A4-43F7-B423-28A253E75808}" type="datetimeFigureOut">
              <a:rPr lang="da-DK" smtClean="0"/>
              <a:t>12/04/2018</a:t>
            </a:fld>
            <a:endParaRPr lang="da-DK"/>
          </a:p>
        </p:txBody>
      </p:sp>
      <p:sp>
        <p:nvSpPr>
          <p:cNvPr id="4" name="Footer Placeholder 3"/>
          <p:cNvSpPr>
            <a:spLocks noGrp="1"/>
          </p:cNvSpPr>
          <p:nvPr>
            <p:ph type="ftr" sz="quarter" idx="11"/>
          </p:nvPr>
        </p:nvSpPr>
        <p:spPr/>
        <p:txBody>
          <a:bodyPr/>
          <a:lstStyle/>
          <a:p>
            <a:endParaRPr lang="da-DK"/>
          </a:p>
        </p:txBody>
      </p:sp>
      <p:sp>
        <p:nvSpPr>
          <p:cNvPr id="5" name="Slide Number Placeholder 4"/>
          <p:cNvSpPr>
            <a:spLocks noGrp="1"/>
          </p:cNvSpPr>
          <p:nvPr>
            <p:ph type="sldNum" sz="quarter" idx="12"/>
          </p:nvPr>
        </p:nvSpPr>
        <p:spPr/>
        <p:txBody>
          <a:bodyPr/>
          <a:lstStyle/>
          <a:p>
            <a:fld id="{FE4FACA3-0EC3-405A-83A1-FE3C39A93B59}" type="slidenum">
              <a:rPr lang="da-DK" smtClean="0"/>
              <a:t>‹#›</a:t>
            </a:fld>
            <a:endParaRPr lang="da-DK"/>
          </a:p>
        </p:txBody>
      </p:sp>
    </p:spTree>
    <p:extLst>
      <p:ext uri="{BB962C8B-B14F-4D97-AF65-F5344CB8AC3E}">
        <p14:creationId xmlns:p14="http://schemas.microsoft.com/office/powerpoint/2010/main" val="32958709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604672-86A4-43F7-B423-28A253E75808}" type="datetimeFigureOut">
              <a:rPr lang="da-DK" smtClean="0"/>
              <a:t>12/04/2018</a:t>
            </a:fld>
            <a:endParaRPr lang="da-DK"/>
          </a:p>
        </p:txBody>
      </p:sp>
      <p:sp>
        <p:nvSpPr>
          <p:cNvPr id="3" name="Footer Placeholder 2"/>
          <p:cNvSpPr>
            <a:spLocks noGrp="1"/>
          </p:cNvSpPr>
          <p:nvPr>
            <p:ph type="ftr" sz="quarter" idx="11"/>
          </p:nvPr>
        </p:nvSpPr>
        <p:spPr/>
        <p:txBody>
          <a:bodyPr/>
          <a:lstStyle/>
          <a:p>
            <a:endParaRPr lang="da-DK"/>
          </a:p>
        </p:txBody>
      </p:sp>
      <p:sp>
        <p:nvSpPr>
          <p:cNvPr id="4" name="Slide Number Placeholder 3"/>
          <p:cNvSpPr>
            <a:spLocks noGrp="1"/>
          </p:cNvSpPr>
          <p:nvPr>
            <p:ph type="sldNum" sz="quarter" idx="12"/>
          </p:nvPr>
        </p:nvSpPr>
        <p:spPr/>
        <p:txBody>
          <a:bodyPr/>
          <a:lstStyle/>
          <a:p>
            <a:fld id="{FE4FACA3-0EC3-405A-83A1-FE3C39A93B59}" type="slidenum">
              <a:rPr lang="da-DK" smtClean="0"/>
              <a:t>‹#›</a:t>
            </a:fld>
            <a:endParaRPr lang="da-DK"/>
          </a:p>
        </p:txBody>
      </p:sp>
    </p:spTree>
    <p:extLst>
      <p:ext uri="{BB962C8B-B14F-4D97-AF65-F5344CB8AC3E}">
        <p14:creationId xmlns:p14="http://schemas.microsoft.com/office/powerpoint/2010/main" val="9920044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og indholdsobjekt">
    <p:spTree>
      <p:nvGrpSpPr>
        <p:cNvPr id="1" name=""/>
        <p:cNvGrpSpPr/>
        <p:nvPr/>
      </p:nvGrpSpPr>
      <p:grpSpPr>
        <a:xfrm>
          <a:off x="0" y="0"/>
          <a:ext cx="0" cy="0"/>
          <a:chOff x="0" y="0"/>
          <a:chExt cx="0" cy="0"/>
        </a:xfrm>
      </p:grpSpPr>
      <p:pic>
        <p:nvPicPr>
          <p:cNvPr id="7" name="Billed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109817"/>
          </a:xfrm>
          <a:prstGeom prst="rect">
            <a:avLst/>
          </a:prstGeom>
        </p:spPr>
      </p:pic>
    </p:spTree>
    <p:extLst>
      <p:ext uri="{BB962C8B-B14F-4D97-AF65-F5344CB8AC3E}">
        <p14:creationId xmlns:p14="http://schemas.microsoft.com/office/powerpoint/2010/main" val="21852857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da-DK"/>
              <a:t>Klik for at redigere i master</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i master</a:t>
            </a:r>
          </a:p>
        </p:txBody>
      </p:sp>
      <p:sp>
        <p:nvSpPr>
          <p:cNvPr id="5" name="Date Placeholder 4"/>
          <p:cNvSpPr>
            <a:spLocks noGrp="1"/>
          </p:cNvSpPr>
          <p:nvPr>
            <p:ph type="dt" sz="half" idx="10"/>
          </p:nvPr>
        </p:nvSpPr>
        <p:spPr/>
        <p:txBody>
          <a:bodyPr/>
          <a:lstStyle/>
          <a:p>
            <a:fld id="{79604672-86A4-43F7-B423-28A253E75808}" type="datetimeFigureOut">
              <a:rPr lang="da-DK" smtClean="0"/>
              <a:t>12/04/2018</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FE4FACA3-0EC3-405A-83A1-FE3C39A93B59}" type="slidenum">
              <a:rPr lang="da-DK" smtClean="0"/>
              <a:t>‹#›</a:t>
            </a:fld>
            <a:endParaRPr lang="da-DK"/>
          </a:p>
        </p:txBody>
      </p:sp>
    </p:spTree>
    <p:extLst>
      <p:ext uri="{BB962C8B-B14F-4D97-AF65-F5344CB8AC3E}">
        <p14:creationId xmlns:p14="http://schemas.microsoft.com/office/powerpoint/2010/main" val="32799025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da-DK"/>
              <a:t>Klik for at redigere i master</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Klik på ikonet for at tilføje et billede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i master</a:t>
            </a:r>
          </a:p>
        </p:txBody>
      </p:sp>
      <p:sp>
        <p:nvSpPr>
          <p:cNvPr id="5" name="Date Placeholder 4"/>
          <p:cNvSpPr>
            <a:spLocks noGrp="1"/>
          </p:cNvSpPr>
          <p:nvPr>
            <p:ph type="dt" sz="half" idx="10"/>
          </p:nvPr>
        </p:nvSpPr>
        <p:spPr/>
        <p:txBody>
          <a:bodyPr/>
          <a:lstStyle/>
          <a:p>
            <a:fld id="{79604672-86A4-43F7-B423-28A253E75808}" type="datetimeFigureOut">
              <a:rPr lang="da-DK" smtClean="0"/>
              <a:t>12/04/2018</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FE4FACA3-0EC3-405A-83A1-FE3C39A93B59}" type="slidenum">
              <a:rPr lang="da-DK" smtClean="0"/>
              <a:t>‹#›</a:t>
            </a:fld>
            <a:endParaRPr lang="da-DK"/>
          </a:p>
        </p:txBody>
      </p:sp>
    </p:spTree>
    <p:extLst>
      <p:ext uri="{BB962C8B-B14F-4D97-AF65-F5344CB8AC3E}">
        <p14:creationId xmlns:p14="http://schemas.microsoft.com/office/powerpoint/2010/main" val="8197870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i master</a:t>
            </a:r>
            <a:endParaRPr lang="en-US" dirty="0"/>
          </a:p>
        </p:txBody>
      </p:sp>
      <p:sp>
        <p:nvSpPr>
          <p:cNvPr id="3" name="Vertical Text Placeholder 2"/>
          <p:cNvSpPr>
            <a:spLocks noGrp="1"/>
          </p:cNvSpPr>
          <p:nvPr>
            <p:ph type="body" orient="vert" idx="1"/>
          </p:nvPr>
        </p:nvSpPr>
        <p:spPr/>
        <p:txBody>
          <a:bodyPr vert="eaVert"/>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79604672-86A4-43F7-B423-28A253E75808}" type="datetimeFigureOut">
              <a:rPr lang="da-DK" smtClean="0"/>
              <a:t>12/04/2018</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FE4FACA3-0EC3-405A-83A1-FE3C39A93B59}" type="slidenum">
              <a:rPr lang="da-DK" smtClean="0"/>
              <a:t>‹#›</a:t>
            </a:fld>
            <a:endParaRPr lang="da-DK"/>
          </a:p>
        </p:txBody>
      </p:sp>
    </p:spTree>
    <p:extLst>
      <p:ext uri="{BB962C8B-B14F-4D97-AF65-F5344CB8AC3E}">
        <p14:creationId xmlns:p14="http://schemas.microsoft.com/office/powerpoint/2010/main" val="32624848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da-DK"/>
              <a:t>Klik for at redigere i master</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79604672-86A4-43F7-B423-28A253E75808}" type="datetimeFigureOut">
              <a:rPr lang="da-DK" smtClean="0"/>
              <a:t>12/04/2018</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FE4FACA3-0EC3-405A-83A1-FE3C39A93B59}" type="slidenum">
              <a:rPr lang="da-DK" smtClean="0"/>
              <a:t>‹#›</a:t>
            </a:fld>
            <a:endParaRPr lang="da-DK"/>
          </a:p>
        </p:txBody>
      </p:sp>
    </p:spTree>
    <p:extLst>
      <p:ext uri="{BB962C8B-B14F-4D97-AF65-F5344CB8AC3E}">
        <p14:creationId xmlns:p14="http://schemas.microsoft.com/office/powerpoint/2010/main" val="33914194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el og indholdsobjekt">
    <p:spTree>
      <p:nvGrpSpPr>
        <p:cNvPr id="1" name=""/>
        <p:cNvGrpSpPr/>
        <p:nvPr/>
      </p:nvGrpSpPr>
      <p:grpSpPr>
        <a:xfrm>
          <a:off x="0" y="0"/>
          <a:ext cx="0" cy="0"/>
          <a:chOff x="0" y="0"/>
          <a:chExt cx="0" cy="0"/>
        </a:xfrm>
      </p:grpSpPr>
      <p:pic>
        <p:nvPicPr>
          <p:cNvPr id="7" name="Billed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109817"/>
          </a:xfrm>
          <a:prstGeom prst="rect">
            <a:avLst/>
          </a:prstGeom>
        </p:spPr>
      </p:pic>
    </p:spTree>
    <p:extLst>
      <p:ext uri="{BB962C8B-B14F-4D97-AF65-F5344CB8AC3E}">
        <p14:creationId xmlns:p14="http://schemas.microsoft.com/office/powerpoint/2010/main" val="246963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da-DK"/>
              <a:t>Klik for at redigere i master</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Rediger typografien i masterens</a:t>
            </a:r>
          </a:p>
        </p:txBody>
      </p:sp>
      <p:sp>
        <p:nvSpPr>
          <p:cNvPr id="4" name="Date Placeholder 3"/>
          <p:cNvSpPr>
            <a:spLocks noGrp="1"/>
          </p:cNvSpPr>
          <p:nvPr>
            <p:ph type="dt" sz="half" idx="10"/>
          </p:nvPr>
        </p:nvSpPr>
        <p:spPr/>
        <p:txBody>
          <a:bodyPr/>
          <a:lstStyle/>
          <a:p>
            <a:fld id="{DB3F181C-CC5D-4DD2-BD3A-C15D78537351}" type="datetimeFigureOut">
              <a:rPr lang="da-DK" smtClean="0"/>
              <a:t>12/04/2018</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79D60D7B-DFDA-4931-BB1C-268EECB2068F}" type="slidenum">
              <a:rPr lang="da-DK" smtClean="0"/>
              <a:t>‹#›</a:t>
            </a:fld>
            <a:endParaRPr lang="da-DK"/>
          </a:p>
        </p:txBody>
      </p:sp>
    </p:spTree>
    <p:extLst>
      <p:ext uri="{BB962C8B-B14F-4D97-AF65-F5344CB8AC3E}">
        <p14:creationId xmlns:p14="http://schemas.microsoft.com/office/powerpoint/2010/main" val="39221963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i master</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5" name="Date Placeholder 4"/>
          <p:cNvSpPr>
            <a:spLocks noGrp="1"/>
          </p:cNvSpPr>
          <p:nvPr>
            <p:ph type="dt" sz="half" idx="10"/>
          </p:nvPr>
        </p:nvSpPr>
        <p:spPr/>
        <p:txBody>
          <a:bodyPr/>
          <a:lstStyle/>
          <a:p>
            <a:fld id="{DB3F181C-CC5D-4DD2-BD3A-C15D78537351}" type="datetimeFigureOut">
              <a:rPr lang="da-DK" smtClean="0"/>
              <a:t>12/04/2018</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79D60D7B-DFDA-4931-BB1C-268EECB2068F}" type="slidenum">
              <a:rPr lang="da-DK" smtClean="0"/>
              <a:t>‹#›</a:t>
            </a:fld>
            <a:endParaRPr lang="da-DK"/>
          </a:p>
        </p:txBody>
      </p:sp>
    </p:spTree>
    <p:extLst>
      <p:ext uri="{BB962C8B-B14F-4D97-AF65-F5344CB8AC3E}">
        <p14:creationId xmlns:p14="http://schemas.microsoft.com/office/powerpoint/2010/main" val="1020345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da-DK"/>
              <a:t>Klik for at redigere i master</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typografien i masterens</a:t>
            </a:r>
          </a:p>
        </p:txBody>
      </p:sp>
      <p:sp>
        <p:nvSpPr>
          <p:cNvPr id="4" name="Content Placeholder 3"/>
          <p:cNvSpPr>
            <a:spLocks noGrp="1"/>
          </p:cNvSpPr>
          <p:nvPr>
            <p:ph sz="half" idx="2"/>
          </p:nvPr>
        </p:nvSpPr>
        <p:spPr>
          <a:xfrm>
            <a:off x="629842" y="2505075"/>
            <a:ext cx="3868340" cy="3684588"/>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typografien i masterens</a:t>
            </a:r>
          </a:p>
        </p:txBody>
      </p:sp>
      <p:sp>
        <p:nvSpPr>
          <p:cNvPr id="6" name="Content Placeholder 5"/>
          <p:cNvSpPr>
            <a:spLocks noGrp="1"/>
          </p:cNvSpPr>
          <p:nvPr>
            <p:ph sz="quarter" idx="4"/>
          </p:nvPr>
        </p:nvSpPr>
        <p:spPr>
          <a:xfrm>
            <a:off x="4629150" y="2505075"/>
            <a:ext cx="3887391" cy="3684588"/>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7" name="Date Placeholder 6"/>
          <p:cNvSpPr>
            <a:spLocks noGrp="1"/>
          </p:cNvSpPr>
          <p:nvPr>
            <p:ph type="dt" sz="half" idx="10"/>
          </p:nvPr>
        </p:nvSpPr>
        <p:spPr/>
        <p:txBody>
          <a:bodyPr/>
          <a:lstStyle/>
          <a:p>
            <a:fld id="{DB3F181C-CC5D-4DD2-BD3A-C15D78537351}" type="datetimeFigureOut">
              <a:rPr lang="da-DK" smtClean="0"/>
              <a:t>12/04/2018</a:t>
            </a:fld>
            <a:endParaRPr lang="da-DK"/>
          </a:p>
        </p:txBody>
      </p:sp>
      <p:sp>
        <p:nvSpPr>
          <p:cNvPr id="8" name="Footer Placeholder 7"/>
          <p:cNvSpPr>
            <a:spLocks noGrp="1"/>
          </p:cNvSpPr>
          <p:nvPr>
            <p:ph type="ftr" sz="quarter" idx="11"/>
          </p:nvPr>
        </p:nvSpPr>
        <p:spPr/>
        <p:txBody>
          <a:bodyPr/>
          <a:lstStyle/>
          <a:p>
            <a:endParaRPr lang="da-DK"/>
          </a:p>
        </p:txBody>
      </p:sp>
      <p:sp>
        <p:nvSpPr>
          <p:cNvPr id="9" name="Slide Number Placeholder 8"/>
          <p:cNvSpPr>
            <a:spLocks noGrp="1"/>
          </p:cNvSpPr>
          <p:nvPr>
            <p:ph type="sldNum" sz="quarter" idx="12"/>
          </p:nvPr>
        </p:nvSpPr>
        <p:spPr/>
        <p:txBody>
          <a:bodyPr/>
          <a:lstStyle/>
          <a:p>
            <a:fld id="{79D60D7B-DFDA-4931-BB1C-268EECB2068F}" type="slidenum">
              <a:rPr lang="da-DK" smtClean="0"/>
              <a:t>‹#›</a:t>
            </a:fld>
            <a:endParaRPr lang="da-DK"/>
          </a:p>
        </p:txBody>
      </p:sp>
    </p:spTree>
    <p:extLst>
      <p:ext uri="{BB962C8B-B14F-4D97-AF65-F5344CB8AC3E}">
        <p14:creationId xmlns:p14="http://schemas.microsoft.com/office/powerpoint/2010/main" val="731335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i master</a:t>
            </a:r>
            <a:endParaRPr lang="en-US" dirty="0"/>
          </a:p>
        </p:txBody>
      </p:sp>
      <p:sp>
        <p:nvSpPr>
          <p:cNvPr id="3" name="Date Placeholder 2"/>
          <p:cNvSpPr>
            <a:spLocks noGrp="1"/>
          </p:cNvSpPr>
          <p:nvPr>
            <p:ph type="dt" sz="half" idx="10"/>
          </p:nvPr>
        </p:nvSpPr>
        <p:spPr/>
        <p:txBody>
          <a:bodyPr/>
          <a:lstStyle/>
          <a:p>
            <a:fld id="{DB3F181C-CC5D-4DD2-BD3A-C15D78537351}" type="datetimeFigureOut">
              <a:rPr lang="da-DK" smtClean="0"/>
              <a:t>12/04/2018</a:t>
            </a:fld>
            <a:endParaRPr lang="da-DK"/>
          </a:p>
        </p:txBody>
      </p:sp>
      <p:sp>
        <p:nvSpPr>
          <p:cNvPr id="4" name="Footer Placeholder 3"/>
          <p:cNvSpPr>
            <a:spLocks noGrp="1"/>
          </p:cNvSpPr>
          <p:nvPr>
            <p:ph type="ftr" sz="quarter" idx="11"/>
          </p:nvPr>
        </p:nvSpPr>
        <p:spPr/>
        <p:txBody>
          <a:bodyPr/>
          <a:lstStyle/>
          <a:p>
            <a:endParaRPr lang="da-DK"/>
          </a:p>
        </p:txBody>
      </p:sp>
      <p:sp>
        <p:nvSpPr>
          <p:cNvPr id="5" name="Slide Number Placeholder 4"/>
          <p:cNvSpPr>
            <a:spLocks noGrp="1"/>
          </p:cNvSpPr>
          <p:nvPr>
            <p:ph type="sldNum" sz="quarter" idx="12"/>
          </p:nvPr>
        </p:nvSpPr>
        <p:spPr/>
        <p:txBody>
          <a:bodyPr/>
          <a:lstStyle/>
          <a:p>
            <a:fld id="{79D60D7B-DFDA-4931-BB1C-268EECB2068F}" type="slidenum">
              <a:rPr lang="da-DK" smtClean="0"/>
              <a:t>‹#›</a:t>
            </a:fld>
            <a:endParaRPr lang="da-DK"/>
          </a:p>
        </p:txBody>
      </p:sp>
    </p:spTree>
    <p:extLst>
      <p:ext uri="{BB962C8B-B14F-4D97-AF65-F5344CB8AC3E}">
        <p14:creationId xmlns:p14="http://schemas.microsoft.com/office/powerpoint/2010/main" val="1862976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3F181C-CC5D-4DD2-BD3A-C15D78537351}" type="datetimeFigureOut">
              <a:rPr lang="da-DK" smtClean="0"/>
              <a:t>12/04/2018</a:t>
            </a:fld>
            <a:endParaRPr lang="da-DK"/>
          </a:p>
        </p:txBody>
      </p:sp>
      <p:sp>
        <p:nvSpPr>
          <p:cNvPr id="3" name="Footer Placeholder 2"/>
          <p:cNvSpPr>
            <a:spLocks noGrp="1"/>
          </p:cNvSpPr>
          <p:nvPr>
            <p:ph type="ftr" sz="quarter" idx="11"/>
          </p:nvPr>
        </p:nvSpPr>
        <p:spPr/>
        <p:txBody>
          <a:bodyPr/>
          <a:lstStyle/>
          <a:p>
            <a:endParaRPr lang="da-DK"/>
          </a:p>
        </p:txBody>
      </p:sp>
      <p:sp>
        <p:nvSpPr>
          <p:cNvPr id="4" name="Slide Number Placeholder 3"/>
          <p:cNvSpPr>
            <a:spLocks noGrp="1"/>
          </p:cNvSpPr>
          <p:nvPr>
            <p:ph type="sldNum" sz="quarter" idx="12"/>
          </p:nvPr>
        </p:nvSpPr>
        <p:spPr/>
        <p:txBody>
          <a:bodyPr/>
          <a:lstStyle/>
          <a:p>
            <a:fld id="{79D60D7B-DFDA-4931-BB1C-268EECB2068F}" type="slidenum">
              <a:rPr lang="da-DK" smtClean="0"/>
              <a:t>‹#›</a:t>
            </a:fld>
            <a:endParaRPr lang="da-DK"/>
          </a:p>
        </p:txBody>
      </p:sp>
    </p:spTree>
    <p:extLst>
      <p:ext uri="{BB962C8B-B14F-4D97-AF65-F5344CB8AC3E}">
        <p14:creationId xmlns:p14="http://schemas.microsoft.com/office/powerpoint/2010/main" val="35042434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da-DK"/>
              <a:t>Klik for at redigere i master</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Rediger typografien i masterens</a:t>
            </a:r>
          </a:p>
        </p:txBody>
      </p:sp>
      <p:sp>
        <p:nvSpPr>
          <p:cNvPr id="5" name="Date Placeholder 4"/>
          <p:cNvSpPr>
            <a:spLocks noGrp="1"/>
          </p:cNvSpPr>
          <p:nvPr>
            <p:ph type="dt" sz="half" idx="10"/>
          </p:nvPr>
        </p:nvSpPr>
        <p:spPr/>
        <p:txBody>
          <a:bodyPr/>
          <a:lstStyle/>
          <a:p>
            <a:fld id="{DB3F181C-CC5D-4DD2-BD3A-C15D78537351}" type="datetimeFigureOut">
              <a:rPr lang="da-DK" smtClean="0"/>
              <a:t>12/04/2018</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79D60D7B-DFDA-4931-BB1C-268EECB2068F}" type="slidenum">
              <a:rPr lang="da-DK" smtClean="0"/>
              <a:t>‹#›</a:t>
            </a:fld>
            <a:endParaRPr lang="da-DK"/>
          </a:p>
        </p:txBody>
      </p:sp>
    </p:spTree>
    <p:extLst>
      <p:ext uri="{BB962C8B-B14F-4D97-AF65-F5344CB8AC3E}">
        <p14:creationId xmlns:p14="http://schemas.microsoft.com/office/powerpoint/2010/main" val="14972795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da-DK"/>
              <a:t>Klik for at redigere i master</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Klik på ikonet for at tilføje et billede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Rediger typografien i masterens</a:t>
            </a:r>
          </a:p>
        </p:txBody>
      </p:sp>
      <p:sp>
        <p:nvSpPr>
          <p:cNvPr id="5" name="Date Placeholder 4"/>
          <p:cNvSpPr>
            <a:spLocks noGrp="1"/>
          </p:cNvSpPr>
          <p:nvPr>
            <p:ph type="dt" sz="half" idx="10"/>
          </p:nvPr>
        </p:nvSpPr>
        <p:spPr/>
        <p:txBody>
          <a:bodyPr/>
          <a:lstStyle/>
          <a:p>
            <a:fld id="{DB3F181C-CC5D-4DD2-BD3A-C15D78537351}" type="datetimeFigureOut">
              <a:rPr lang="da-DK" smtClean="0"/>
              <a:t>12/04/2018</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79D60D7B-DFDA-4931-BB1C-268EECB2068F}" type="slidenum">
              <a:rPr lang="da-DK" smtClean="0"/>
              <a:t>‹#›</a:t>
            </a:fld>
            <a:endParaRPr lang="da-DK"/>
          </a:p>
        </p:txBody>
      </p:sp>
    </p:spTree>
    <p:extLst>
      <p:ext uri="{BB962C8B-B14F-4D97-AF65-F5344CB8AC3E}">
        <p14:creationId xmlns:p14="http://schemas.microsoft.com/office/powerpoint/2010/main" val="19729021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slideLayout" Target="../slideLayouts/slideLayout24.xml"/><Relationship Id="rId13" Type="http://schemas.openxmlformats.org/officeDocument/2006/relationships/theme" Target="../theme/theme2.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da-DK"/>
              <a:t>Klik for at redigere i master</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3F181C-CC5D-4DD2-BD3A-C15D78537351}" type="datetimeFigureOut">
              <a:rPr lang="da-DK" smtClean="0"/>
              <a:t>12/04/2018</a:t>
            </a:fld>
            <a:endParaRPr lang="da-DK"/>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D60D7B-DFDA-4931-BB1C-268EECB2068F}" type="slidenum">
              <a:rPr lang="da-DK" smtClean="0"/>
              <a:t>‹#›</a:t>
            </a:fld>
            <a:endParaRPr lang="da-DK"/>
          </a:p>
        </p:txBody>
      </p:sp>
      <p:sp>
        <p:nvSpPr>
          <p:cNvPr id="7" name="Rektangel 6"/>
          <p:cNvSpPr/>
          <p:nvPr userDrawn="1"/>
        </p:nvSpPr>
        <p:spPr>
          <a:xfrm>
            <a:off x="0" y="124691"/>
            <a:ext cx="9144000" cy="99767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a-DK"/>
          </a:p>
        </p:txBody>
      </p:sp>
      <p:sp>
        <p:nvSpPr>
          <p:cNvPr id="8" name="Date Placeholder 3"/>
          <p:cNvSpPr txBox="1">
            <a:spLocks/>
          </p:cNvSpPr>
          <p:nvPr userDrawn="1"/>
        </p:nvSpPr>
        <p:spPr>
          <a:xfrm>
            <a:off x="-41565" y="5811838"/>
            <a:ext cx="9227127" cy="365125"/>
          </a:xfrm>
          <a:prstGeom prst="rect">
            <a:avLst/>
          </a:prstGeom>
        </p:spPr>
        <p:txBody>
          <a:bodyPr/>
          <a:lstStyle>
            <a:defPPr>
              <a:defRPr lang="en-US"/>
            </a:defPPr>
            <a:lvl1pPr marL="0" algn="l" defTabSz="457200" rtl="0" eaLnBrk="1" latinLnBrk="0" hangingPunct="1">
              <a:defRPr sz="2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da-DK"/>
              <a:t>………………………………………………………………………………………………………………………………………..</a:t>
            </a:r>
            <a:endParaRPr lang="da-DK" dirty="0"/>
          </a:p>
        </p:txBody>
      </p:sp>
      <p:pic>
        <p:nvPicPr>
          <p:cNvPr id="9" name="Billede 8" descr="C:\Users\lkh\AppData\Local\Microsoft\Windows\INetCache\Content.Word\OD logo.jpg"/>
          <p:cNvPicPr/>
          <p:nvPr userDrawn="1"/>
        </p:nvPicPr>
        <p:blipFill>
          <a:blip r:embed="rId14" cstate="email">
            <a:extLst>
              <a:ext uri="{28A0092B-C50C-407E-A947-70E740481C1C}">
                <a14:useLocalDpi xmlns:a14="http://schemas.microsoft.com/office/drawing/2010/main"/>
              </a:ext>
            </a:extLst>
          </a:blip>
          <a:srcRect/>
          <a:stretch>
            <a:fillRect/>
          </a:stretch>
        </p:blipFill>
        <p:spPr bwMode="auto">
          <a:xfrm>
            <a:off x="4031932" y="6176963"/>
            <a:ext cx="1080135" cy="544513"/>
          </a:xfrm>
          <a:prstGeom prst="rect">
            <a:avLst/>
          </a:prstGeom>
          <a:noFill/>
          <a:ln>
            <a:noFill/>
          </a:ln>
        </p:spPr>
      </p:pic>
    </p:spTree>
    <p:extLst>
      <p:ext uri="{BB962C8B-B14F-4D97-AF65-F5344CB8AC3E}">
        <p14:creationId xmlns:p14="http://schemas.microsoft.com/office/powerpoint/2010/main" val="375568599"/>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da-DK"/>
              <a:t>Klik for at redigere i master</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4/12/18</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857435944"/>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67"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youtu.be/7cF9nIf0qvQ"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chart" Target="../charts/char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27.png"/><Relationship Id="rId6" Type="http://schemas.openxmlformats.org/officeDocument/2006/relationships/image" Target="../media/image28.jpeg"/><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9.png"/><Relationship Id="rId3"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29.png"/><Relationship Id="rId1" Type="http://schemas.openxmlformats.org/officeDocument/2006/relationships/slideLayout" Target="../slideLayouts/slideLayout12.xml"/><Relationship Id="rId2" Type="http://schemas.openxmlformats.org/officeDocument/2006/relationships/image" Target="../media/image31.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3.jpeg"/><Relationship Id="rId3" Type="http://schemas.openxmlformats.org/officeDocument/2006/relationships/image" Target="../media/image34.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5.jpeg"/><Relationship Id="rId3" Type="http://schemas.openxmlformats.org/officeDocument/2006/relationships/image" Target="../media/image36.jpeg"/></Relationships>
</file>

<file path=ppt/slides/_rels/slide17.xml.rels><?xml version="1.0" encoding="UTF-8" standalone="yes"?>
<Relationships xmlns="http://schemas.openxmlformats.org/package/2006/relationships"><Relationship Id="rId3" Type="http://schemas.openxmlformats.org/officeDocument/2006/relationships/image" Target="../media/image38.jpeg"/><Relationship Id="rId4" Type="http://schemas.openxmlformats.org/officeDocument/2006/relationships/image" Target="../media/image39.jpeg"/><Relationship Id="rId1" Type="http://schemas.openxmlformats.org/officeDocument/2006/relationships/slideLayout" Target="../slideLayouts/slideLayout12.xml"/><Relationship Id="rId2" Type="http://schemas.openxmlformats.org/officeDocument/2006/relationships/image" Target="../media/image37.jpeg"/></Relationships>
</file>

<file path=ppt/slides/_rels/slide18.xml.rels><?xml version="1.0" encoding="UTF-8" standalone="yes"?>
<Relationships xmlns="http://schemas.openxmlformats.org/package/2006/relationships"><Relationship Id="rId3" Type="http://schemas.openxmlformats.org/officeDocument/2006/relationships/image" Target="../media/image41.jpeg"/><Relationship Id="rId4" Type="http://schemas.openxmlformats.org/officeDocument/2006/relationships/image" Target="../media/image42.png"/><Relationship Id="rId5" Type="http://schemas.openxmlformats.org/officeDocument/2006/relationships/image" Target="../media/image43.png"/><Relationship Id="rId6" Type="http://schemas.openxmlformats.org/officeDocument/2006/relationships/image" Target="../media/image44.png"/><Relationship Id="rId1" Type="http://schemas.openxmlformats.org/officeDocument/2006/relationships/slideLayout" Target="../slideLayouts/slideLayout12.xml"/><Relationship Id="rId2" Type="http://schemas.openxmlformats.org/officeDocument/2006/relationships/image" Target="../media/image40.png"/></Relationships>
</file>

<file path=ppt/slides/_rels/slide19.xml.rels><?xml version="1.0" encoding="UTF-8" standalone="yes"?>
<Relationships xmlns="http://schemas.openxmlformats.org/package/2006/relationships"><Relationship Id="rId3" Type="http://schemas.openxmlformats.org/officeDocument/2006/relationships/image" Target="../media/image45.jpeg"/><Relationship Id="rId4" Type="http://schemas.openxmlformats.org/officeDocument/2006/relationships/image" Target="../media/image46.jpeg"/><Relationship Id="rId5" Type="http://schemas.openxmlformats.org/officeDocument/2006/relationships/image" Target="../media/image9.jpeg"/><Relationship Id="rId6" Type="http://schemas.openxmlformats.org/officeDocument/2006/relationships/image" Target="../media/image47.jpeg"/><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5.jpeg"/><Relationship Id="rId4" Type="http://schemas.openxmlformats.org/officeDocument/2006/relationships/image" Target="../media/image46.jpeg"/><Relationship Id="rId5" Type="http://schemas.openxmlformats.org/officeDocument/2006/relationships/image" Target="../media/image48.png"/><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21.xml.rels><?xml version="1.0" encoding="UTF-8" standalone="yes"?>
<Relationships xmlns="http://schemas.openxmlformats.org/package/2006/relationships"><Relationship Id="rId3" Type="http://schemas.openxmlformats.org/officeDocument/2006/relationships/image" Target="http://www.photos4u.dk/20070226OLNETTO/D22_3737_small.jpg" TargetMode="External"/><Relationship Id="rId4" Type="http://schemas.openxmlformats.org/officeDocument/2006/relationships/image" Target="../media/image48.png"/><Relationship Id="rId1" Type="http://schemas.openxmlformats.org/officeDocument/2006/relationships/slideLayout" Target="../slideLayouts/slideLayout12.xml"/><Relationship Id="rId2" Type="http://schemas.openxmlformats.org/officeDocument/2006/relationships/image" Target="../media/image49.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0.jpeg"/></Relationships>
</file>

<file path=ppt/slides/_rels/slide23.xml.rels><?xml version="1.0" encoding="UTF-8" standalone="yes"?>
<Relationships xmlns="http://schemas.openxmlformats.org/package/2006/relationships"><Relationship Id="rId3" Type="http://schemas.openxmlformats.org/officeDocument/2006/relationships/image" Target="../media/image52.jpeg"/><Relationship Id="rId4" Type="http://schemas.openxmlformats.org/officeDocument/2006/relationships/image" Target="../media/image53.jpeg"/><Relationship Id="rId5" Type="http://schemas.openxmlformats.org/officeDocument/2006/relationships/image" Target="../media/image54.jpeg"/><Relationship Id="rId1" Type="http://schemas.openxmlformats.org/officeDocument/2006/relationships/slideLayout" Target="../slideLayouts/slideLayout12.xml"/><Relationship Id="rId2" Type="http://schemas.openxmlformats.org/officeDocument/2006/relationships/image" Target="../media/image51.jpeg"/></Relationships>
</file>

<file path=ppt/slides/_rels/slide24.xml.rels><?xml version="1.0" encoding="UTF-8" standalone="yes"?>
<Relationships xmlns="http://schemas.openxmlformats.org/package/2006/relationships"><Relationship Id="rId3" Type="http://schemas.openxmlformats.org/officeDocument/2006/relationships/image" Target="../media/image45.jpeg"/><Relationship Id="rId4" Type="http://schemas.openxmlformats.org/officeDocument/2006/relationships/image" Target="../media/image46.jpeg"/><Relationship Id="rId5" Type="http://schemas.openxmlformats.org/officeDocument/2006/relationships/image" Target="../media/image55.png"/><Relationship Id="rId6" Type="http://schemas.openxmlformats.org/officeDocument/2006/relationships/image" Target="../media/image56.jpeg"/><Relationship Id="rId7" Type="http://schemas.openxmlformats.org/officeDocument/2006/relationships/image" Target="../media/image57.jpg"/><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25.xml.rels><?xml version="1.0" encoding="UTF-8" standalone="yes"?>
<Relationships xmlns="http://schemas.openxmlformats.org/package/2006/relationships"><Relationship Id="rId3" Type="http://schemas.openxmlformats.org/officeDocument/2006/relationships/image" Target="../media/image45.jpeg"/><Relationship Id="rId4" Type="http://schemas.openxmlformats.org/officeDocument/2006/relationships/image" Target="../media/image46.jpeg"/><Relationship Id="rId5" Type="http://schemas.openxmlformats.org/officeDocument/2006/relationships/image" Target="../media/image58.png"/><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9.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60.jpeg"/></Relationships>
</file>

<file path=ppt/slides/_rels/slide28.xml.rels><?xml version="1.0" encoding="UTF-8" standalone="yes"?>
<Relationships xmlns="http://schemas.openxmlformats.org/package/2006/relationships"><Relationship Id="rId9" Type="http://schemas.openxmlformats.org/officeDocument/2006/relationships/image" Target="../media/image67.jpeg"/><Relationship Id="rId20" Type="http://schemas.openxmlformats.org/officeDocument/2006/relationships/image" Target="../media/image78.jpeg"/><Relationship Id="rId10" Type="http://schemas.openxmlformats.org/officeDocument/2006/relationships/image" Target="../media/image68.jpeg"/><Relationship Id="rId11" Type="http://schemas.openxmlformats.org/officeDocument/2006/relationships/image" Target="../media/image69.jpeg"/><Relationship Id="rId12" Type="http://schemas.openxmlformats.org/officeDocument/2006/relationships/image" Target="../media/image70.jpeg"/><Relationship Id="rId13" Type="http://schemas.openxmlformats.org/officeDocument/2006/relationships/image" Target="../media/image71.jpeg"/><Relationship Id="rId14" Type="http://schemas.openxmlformats.org/officeDocument/2006/relationships/image" Target="../media/image72.jpeg"/><Relationship Id="rId15" Type="http://schemas.openxmlformats.org/officeDocument/2006/relationships/image" Target="../media/image73.jpeg"/><Relationship Id="rId16" Type="http://schemas.openxmlformats.org/officeDocument/2006/relationships/image" Target="../media/image74.jpeg"/><Relationship Id="rId17" Type="http://schemas.openxmlformats.org/officeDocument/2006/relationships/image" Target="../media/image75.jpeg"/><Relationship Id="rId18" Type="http://schemas.openxmlformats.org/officeDocument/2006/relationships/image" Target="../media/image76.jpeg"/><Relationship Id="rId19" Type="http://schemas.openxmlformats.org/officeDocument/2006/relationships/image" Target="../media/image77.jpeg"/><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61.jpeg"/><Relationship Id="rId4" Type="http://schemas.openxmlformats.org/officeDocument/2006/relationships/image" Target="../media/image62.jpeg"/><Relationship Id="rId5" Type="http://schemas.openxmlformats.org/officeDocument/2006/relationships/image" Target="../media/image63.jpeg"/><Relationship Id="rId6" Type="http://schemas.openxmlformats.org/officeDocument/2006/relationships/image" Target="../media/image64.jpeg"/><Relationship Id="rId7" Type="http://schemas.openxmlformats.org/officeDocument/2006/relationships/image" Target="../media/image65.jpeg"/><Relationship Id="rId8" Type="http://schemas.openxmlformats.org/officeDocument/2006/relationships/image" Target="../media/image66.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7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chart" Target="../charts/char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chart" Target="../charts/chart5.xml"/></Relationships>
</file>

<file path=ppt/slides/_rels/slide32.xml.rels><?xml version="1.0" encoding="UTF-8" standalone="yes"?>
<Relationships xmlns="http://schemas.openxmlformats.org/package/2006/relationships"><Relationship Id="rId3" Type="http://schemas.openxmlformats.org/officeDocument/2006/relationships/image" Target="../media/image80.png"/><Relationship Id="rId4" Type="http://schemas.openxmlformats.org/officeDocument/2006/relationships/image" Target="../media/image81.png"/><Relationship Id="rId5" Type="http://schemas.openxmlformats.org/officeDocument/2006/relationships/image" Target="../media/image82.png"/><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33.xml.rels><?xml version="1.0" encoding="UTF-8" standalone="yes"?>
<Relationships xmlns="http://schemas.openxmlformats.org/package/2006/relationships"><Relationship Id="rId3" Type="http://schemas.openxmlformats.org/officeDocument/2006/relationships/image" Target="../media/image84.png"/><Relationship Id="rId4" Type="http://schemas.openxmlformats.org/officeDocument/2006/relationships/image" Target="../media/image85.png"/><Relationship Id="rId1" Type="http://schemas.openxmlformats.org/officeDocument/2006/relationships/slideLayout" Target="../slideLayouts/slideLayout1.xml"/><Relationship Id="rId2" Type="http://schemas.openxmlformats.org/officeDocument/2006/relationships/image" Target="../media/image83.png"/></Relationships>
</file>

<file path=ppt/slides/_rels/slide34.xml.rels><?xml version="1.0" encoding="UTF-8" standalone="yes"?>
<Relationships xmlns="http://schemas.openxmlformats.org/package/2006/relationships"><Relationship Id="rId3" Type="http://schemas.openxmlformats.org/officeDocument/2006/relationships/image" Target="../media/image87.png"/><Relationship Id="rId4" Type="http://schemas.openxmlformats.org/officeDocument/2006/relationships/image" Target="../media/image88.png"/><Relationship Id="rId1" Type="http://schemas.openxmlformats.org/officeDocument/2006/relationships/slideLayout" Target="../slideLayouts/slideLayout1.xml"/><Relationship Id="rId2" Type="http://schemas.openxmlformats.org/officeDocument/2006/relationships/image" Target="../media/image86.jpeg"/></Relationships>
</file>

<file path=ppt/slides/_rels/slide35.xml.rels><?xml version="1.0" encoding="UTF-8" standalone="yes"?>
<Relationships xmlns="http://schemas.openxmlformats.org/package/2006/relationships"><Relationship Id="rId3" Type="http://schemas.openxmlformats.org/officeDocument/2006/relationships/image" Target="../media/image90.png"/><Relationship Id="rId4" Type="http://schemas.openxmlformats.org/officeDocument/2006/relationships/image" Target="../media/image91.png"/><Relationship Id="rId1" Type="http://schemas.openxmlformats.org/officeDocument/2006/relationships/slideLayout" Target="../slideLayouts/slideLayout1.xml"/><Relationship Id="rId2" Type="http://schemas.openxmlformats.org/officeDocument/2006/relationships/image" Target="../media/image89.png"/></Relationships>
</file>

<file path=ppt/slides/_rels/slide36.xml.rels><?xml version="1.0" encoding="UTF-8" standalone="yes"?>
<Relationships xmlns="http://schemas.openxmlformats.org/package/2006/relationships"><Relationship Id="rId3" Type="http://schemas.openxmlformats.org/officeDocument/2006/relationships/image" Target="../media/image92.png"/><Relationship Id="rId4" Type="http://schemas.openxmlformats.org/officeDocument/2006/relationships/image" Target="../media/image93.jpeg"/><Relationship Id="rId5" Type="http://schemas.openxmlformats.org/officeDocument/2006/relationships/image" Target="../media/image94.png"/><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37.xml.rels><?xml version="1.0" encoding="UTF-8" standalone="yes"?>
<Relationships xmlns="http://schemas.openxmlformats.org/package/2006/relationships"><Relationship Id="rId3" Type="http://schemas.openxmlformats.org/officeDocument/2006/relationships/image" Target="../media/image96.jpeg"/><Relationship Id="rId4" Type="http://schemas.openxmlformats.org/officeDocument/2006/relationships/image" Target="../media/image97.jpg"/><Relationship Id="rId1" Type="http://schemas.openxmlformats.org/officeDocument/2006/relationships/slideLayout" Target="../slideLayouts/slideLayout1.xml"/><Relationship Id="rId2" Type="http://schemas.openxmlformats.org/officeDocument/2006/relationships/image" Target="../media/image95.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8.jpeg"/></Relationships>
</file>

<file path=ppt/slides/_rels/slide39.xml.rels><?xml version="1.0" encoding="UTF-8" standalone="yes"?>
<Relationships xmlns="http://schemas.openxmlformats.org/package/2006/relationships"><Relationship Id="rId3" Type="http://schemas.openxmlformats.org/officeDocument/2006/relationships/image" Target="../media/image100.jpeg"/><Relationship Id="rId4" Type="http://schemas.openxmlformats.org/officeDocument/2006/relationships/oleObject" Target="../embeddings/oleObject2.bin"/><Relationship Id="rId5" Type="http://schemas.openxmlformats.org/officeDocument/2006/relationships/image" Target="../media/image99.wmf"/><Relationship Id="rId6" Type="http://schemas.openxmlformats.org/officeDocument/2006/relationships/image" Target="../media/image101.png"/><Relationship Id="rId7" Type="http://schemas.openxmlformats.org/officeDocument/2006/relationships/image" Target="../media/image102.jpeg"/><Relationship Id="rId1" Type="http://schemas.openxmlformats.org/officeDocument/2006/relationships/vmlDrawing" Target="../drawings/vmlDrawing2.vml"/><Relationship Id="rId2"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jpe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40.xml.rels><?xml version="1.0" encoding="UTF-8" standalone="yes"?>
<Relationships xmlns="http://schemas.openxmlformats.org/package/2006/relationships"><Relationship Id="rId3" Type="http://schemas.openxmlformats.org/officeDocument/2006/relationships/image" Target="../media/image104.jpeg"/><Relationship Id="rId4" Type="http://schemas.openxmlformats.org/officeDocument/2006/relationships/image" Target="../media/image105.jpg"/><Relationship Id="rId1" Type="http://schemas.openxmlformats.org/officeDocument/2006/relationships/slideLayout" Target="../slideLayouts/slideLayout1.xml"/><Relationship Id="rId2" Type="http://schemas.openxmlformats.org/officeDocument/2006/relationships/image" Target="../media/image103.jpeg"/></Relationships>
</file>

<file path=ppt/slides/_rels/slide41.xml.rels><?xml version="1.0" encoding="UTF-8" standalone="yes"?>
<Relationships xmlns="http://schemas.openxmlformats.org/package/2006/relationships"><Relationship Id="rId3" Type="http://schemas.openxmlformats.org/officeDocument/2006/relationships/image" Target="../media/image106.png"/><Relationship Id="rId4" Type="http://schemas.openxmlformats.org/officeDocument/2006/relationships/image" Target="../media/image107.jpeg"/><Relationship Id="rId5" Type="http://schemas.openxmlformats.org/officeDocument/2006/relationships/image" Target="../media/image108.png"/><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42.xml.rels><?xml version="1.0" encoding="UTF-8" standalone="yes"?>
<Relationships xmlns="http://schemas.openxmlformats.org/package/2006/relationships"><Relationship Id="rId3" Type="http://schemas.openxmlformats.org/officeDocument/2006/relationships/image" Target="../media/image110.jpg"/><Relationship Id="rId4" Type="http://schemas.openxmlformats.org/officeDocument/2006/relationships/image" Target="../media/image111.jpeg"/><Relationship Id="rId1" Type="http://schemas.openxmlformats.org/officeDocument/2006/relationships/slideLayout" Target="../slideLayouts/slideLayout1.xml"/><Relationship Id="rId2" Type="http://schemas.openxmlformats.org/officeDocument/2006/relationships/image" Target="../media/image109.jpeg"/></Relationships>
</file>

<file path=ppt/slides/_rels/slide43.xml.rels><?xml version="1.0" encoding="UTF-8" standalone="yes"?>
<Relationships xmlns="http://schemas.openxmlformats.org/package/2006/relationships"><Relationship Id="rId3" Type="http://schemas.openxmlformats.org/officeDocument/2006/relationships/image" Target="../media/image112.jpeg"/><Relationship Id="rId4" Type="http://schemas.openxmlformats.org/officeDocument/2006/relationships/image" Target="../media/image113.jpg"/><Relationship Id="rId5" Type="http://schemas.openxmlformats.org/officeDocument/2006/relationships/image" Target="../media/image114.jpg"/><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44.xml.rels><?xml version="1.0" encoding="UTF-8" standalone="yes"?>
<Relationships xmlns="http://schemas.openxmlformats.org/package/2006/relationships"><Relationship Id="rId3" Type="http://schemas.openxmlformats.org/officeDocument/2006/relationships/image" Target="../media/image116.jpeg"/><Relationship Id="rId4" Type="http://schemas.openxmlformats.org/officeDocument/2006/relationships/image" Target="../media/image117.jpeg"/><Relationship Id="rId1" Type="http://schemas.openxmlformats.org/officeDocument/2006/relationships/slideLayout" Target="../slideLayouts/slideLayout1.xml"/><Relationship Id="rId2" Type="http://schemas.openxmlformats.org/officeDocument/2006/relationships/image" Target="../media/image115.jpeg"/></Relationships>
</file>

<file path=ppt/slides/_rels/slide45.xml.rels><?xml version="1.0" encoding="UTF-8" standalone="yes"?>
<Relationships xmlns="http://schemas.openxmlformats.org/package/2006/relationships"><Relationship Id="rId3" Type="http://schemas.openxmlformats.org/officeDocument/2006/relationships/image" Target="../media/image118.jpeg"/><Relationship Id="rId4" Type="http://schemas.openxmlformats.org/officeDocument/2006/relationships/hyperlink" Target="http://www.organicdenmark.com/" TargetMode="External"/><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tags" Target="../tags/tag2.xml"/><Relationship Id="rId4" Type="http://schemas.openxmlformats.org/officeDocument/2006/relationships/slideLayout" Target="../slideLayouts/slideLayout1.xml"/><Relationship Id="rId5" Type="http://schemas.openxmlformats.org/officeDocument/2006/relationships/notesSlide" Target="../notesSlides/notesSlide3.xml"/><Relationship Id="rId6" Type="http://schemas.openxmlformats.org/officeDocument/2006/relationships/oleObject" Target="../embeddings/oleObject1.bin"/><Relationship Id="rId7" Type="http://schemas.openxmlformats.org/officeDocument/2006/relationships/image" Target="../media/image6.emf"/><Relationship Id="rId8" Type="http://schemas.openxmlformats.org/officeDocument/2006/relationships/image" Target="../media/image7.png"/><Relationship Id="rId1" Type="http://schemas.openxmlformats.org/officeDocument/2006/relationships/vmlDrawing" Target="../drawings/vmlDrawing1.vml"/><Relationship Id="rId2" Type="http://schemas.openxmlformats.org/officeDocument/2006/relationships/tags" Target="../tags/tag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chart" Target="../charts/chart1.xml"/></Relationships>
</file>

<file path=ppt/slides/_rels/slide9.xml.rels><?xml version="1.0" encoding="UTF-8" standalone="yes"?>
<Relationships xmlns="http://schemas.openxmlformats.org/package/2006/relationships"><Relationship Id="rId11" Type="http://schemas.openxmlformats.org/officeDocument/2006/relationships/image" Target="../media/image18.png"/><Relationship Id="rId12" Type="http://schemas.openxmlformats.org/officeDocument/2006/relationships/image" Target="../media/image19.png"/><Relationship Id="rId13" Type="http://schemas.openxmlformats.org/officeDocument/2006/relationships/image" Target="../media/image20.png"/><Relationship Id="rId14" Type="http://schemas.openxmlformats.org/officeDocument/2006/relationships/image" Target="../media/image21.png"/><Relationship Id="rId15" Type="http://schemas.openxmlformats.org/officeDocument/2006/relationships/image" Target="../media/image22.png"/><Relationship Id="rId16" Type="http://schemas.openxmlformats.org/officeDocument/2006/relationships/image" Target="../media/image23.png"/><Relationship Id="rId17" Type="http://schemas.openxmlformats.org/officeDocument/2006/relationships/image" Target="../media/image24.png"/><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png"/><Relationship Id="rId7" Type="http://schemas.openxmlformats.org/officeDocument/2006/relationships/image" Target="../media/image14.png"/><Relationship Id="rId8" Type="http://schemas.openxmlformats.org/officeDocument/2006/relationships/image" Target="../media/image15.png"/><Relationship Id="rId9" Type="http://schemas.openxmlformats.org/officeDocument/2006/relationships/image" Target="../media/image16.png"/><Relationship Id="rId10"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EE2337C4-D5C9-2441-87AF-B07CB71FF0D4}"/>
              </a:ext>
            </a:extLst>
          </p:cNvPr>
          <p:cNvSpPr/>
          <p:nvPr/>
        </p:nvSpPr>
        <p:spPr>
          <a:xfrm>
            <a:off x="375213" y="6212386"/>
            <a:ext cx="3147015" cy="646331"/>
          </a:xfrm>
          <a:prstGeom prst="rect">
            <a:avLst/>
          </a:prstGeom>
        </p:spPr>
        <p:txBody>
          <a:bodyPr wrap="none">
            <a:spAutoFit/>
          </a:bodyPr>
          <a:lstStyle/>
          <a:p>
            <a:r>
              <a:rPr lang="fr-FR" dirty="0">
                <a:hlinkClick r:id="rId2"/>
              </a:rPr>
              <a:t>https://youtu.be/7cF9nIf0qvQ</a:t>
            </a:r>
            <a:endParaRPr lang="fr-FR" dirty="0"/>
          </a:p>
          <a:p>
            <a:endParaRPr lang="fr-FR" dirty="0"/>
          </a:p>
        </p:txBody>
      </p:sp>
    </p:spTree>
    <p:extLst>
      <p:ext uri="{BB962C8B-B14F-4D97-AF65-F5344CB8AC3E}">
        <p14:creationId xmlns:p14="http://schemas.microsoft.com/office/powerpoint/2010/main" val="42618633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 xmlns:a16="http://schemas.microsoft.com/office/drawing/2014/main" id="{2DD3E73B-69A9-44E7-A7D1-779C829C7A52}"/>
              </a:ext>
            </a:extLst>
          </p:cNvPr>
          <p:cNvSpPr txBox="1">
            <a:spLocks/>
          </p:cNvSpPr>
          <p:nvPr/>
        </p:nvSpPr>
        <p:spPr>
          <a:xfrm>
            <a:off x="410028" y="257952"/>
            <a:ext cx="8458200" cy="856341"/>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spcAft>
                <a:spcPts val="0"/>
              </a:spcAft>
            </a:pPr>
            <a:r>
              <a:rPr lang="da-DK" sz="3600" b="1" dirty="0">
                <a:solidFill>
                  <a:schemeClr val="bg1"/>
                </a:solidFill>
              </a:rPr>
              <a:t>Retail </a:t>
            </a:r>
            <a:r>
              <a:rPr lang="da-DK" sz="3600" b="1" dirty="0" err="1">
                <a:solidFill>
                  <a:schemeClr val="bg1"/>
                </a:solidFill>
              </a:rPr>
              <a:t>share</a:t>
            </a:r>
            <a:r>
              <a:rPr lang="da-DK" sz="3600" b="1" dirty="0">
                <a:solidFill>
                  <a:schemeClr val="bg1"/>
                </a:solidFill>
              </a:rPr>
              <a:t> of the organic </a:t>
            </a:r>
            <a:r>
              <a:rPr lang="da-DK" sz="3600" b="1" dirty="0" err="1">
                <a:solidFill>
                  <a:schemeClr val="bg1"/>
                </a:solidFill>
              </a:rPr>
              <a:t>market</a:t>
            </a:r>
            <a:endParaRPr lang="en-US" sz="3600" b="1" dirty="0"/>
          </a:p>
        </p:txBody>
      </p:sp>
      <p:graphicFrame>
        <p:nvGraphicFramePr>
          <p:cNvPr id="31" name="Diagram 30">
            <a:extLst>
              <a:ext uri="{FF2B5EF4-FFF2-40B4-BE49-F238E27FC236}">
                <a16:creationId xmlns="" xmlns:a16="http://schemas.microsoft.com/office/drawing/2014/main" id="{F1E001AD-8C3A-46DF-B37D-179215717E42}"/>
              </a:ext>
            </a:extLst>
          </p:cNvPr>
          <p:cNvGraphicFramePr/>
          <p:nvPr>
            <p:extLst>
              <p:ext uri="{D42A27DB-BD31-4B8C-83A1-F6EECF244321}">
                <p14:modId xmlns:p14="http://schemas.microsoft.com/office/powerpoint/2010/main" val="758968012"/>
              </p:ext>
            </p:extLst>
          </p:nvPr>
        </p:nvGraphicFramePr>
        <p:xfrm>
          <a:off x="787878" y="1338434"/>
          <a:ext cx="7702499" cy="5028184"/>
        </p:xfrm>
        <a:graphic>
          <a:graphicData uri="http://schemas.openxmlformats.org/drawingml/2006/chart">
            <c:chart xmlns:c="http://schemas.openxmlformats.org/drawingml/2006/chart" xmlns:r="http://schemas.openxmlformats.org/officeDocument/2006/relationships" r:id="rId3"/>
          </a:graphicData>
        </a:graphic>
      </p:graphicFrame>
      <p:sp>
        <p:nvSpPr>
          <p:cNvPr id="4" name="Tekstfelt 3">
            <a:extLst>
              <a:ext uri="{FF2B5EF4-FFF2-40B4-BE49-F238E27FC236}">
                <a16:creationId xmlns="" xmlns:a16="http://schemas.microsoft.com/office/drawing/2014/main" id="{1552F157-946F-4AEA-922D-27D47E71150A}"/>
              </a:ext>
            </a:extLst>
          </p:cNvPr>
          <p:cNvSpPr txBox="1"/>
          <p:nvPr/>
        </p:nvSpPr>
        <p:spPr>
          <a:xfrm>
            <a:off x="410505" y="3080870"/>
            <a:ext cx="377373"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1"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da-DK" sz="1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07827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85721" y="1286708"/>
            <a:ext cx="8501122" cy="430887"/>
          </a:xfrm>
          <a:prstGeom prst="rect">
            <a:avLst/>
          </a:prstGeom>
          <a:noFill/>
        </p:spPr>
        <p:txBody>
          <a:bodyPr wrap="square" rtlCol="0">
            <a:spAutoFit/>
          </a:bodyPr>
          <a:lstStyle/>
          <a:p>
            <a:r>
              <a:rPr lang="da-DK" sz="2200" dirty="0"/>
              <a:t> </a:t>
            </a:r>
            <a:endParaRPr lang="en-US" sz="1600" dirty="0"/>
          </a:p>
        </p:txBody>
      </p:sp>
      <p:graphicFrame>
        <p:nvGraphicFramePr>
          <p:cNvPr id="13" name="Diagram 2"/>
          <p:cNvGraphicFramePr>
            <a:graphicFrameLocks/>
          </p:cNvGraphicFramePr>
          <p:nvPr>
            <p:extLst>
              <p:ext uri="{D42A27DB-BD31-4B8C-83A1-F6EECF244321}">
                <p14:modId xmlns:p14="http://schemas.microsoft.com/office/powerpoint/2010/main" val="4191527861"/>
              </p:ext>
            </p:extLst>
          </p:nvPr>
        </p:nvGraphicFramePr>
        <p:xfrm>
          <a:off x="285721" y="1772816"/>
          <a:ext cx="8501122" cy="3960440"/>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10"/>
          <p:cNvSpPr/>
          <p:nvPr/>
        </p:nvSpPr>
        <p:spPr>
          <a:xfrm>
            <a:off x="995840" y="5048692"/>
            <a:ext cx="1332000" cy="214629"/>
          </a:xfrm>
          <a:prstGeom prst="rect">
            <a:avLst/>
          </a:prstGeom>
          <a:solidFill>
            <a:srgbClr val="FFCC05"/>
          </a:solidFill>
          <a:ln>
            <a:solidFill>
              <a:srgbClr val="FFCC05"/>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a-DK" sz="700" b="1" dirty="0">
                <a:solidFill>
                  <a:schemeClr val="tx1">
                    <a:lumMod val="95000"/>
                    <a:lumOff val="5000"/>
                  </a:schemeClr>
                </a:solidFill>
              </a:rPr>
              <a:t>Evaluer kategorifokus</a:t>
            </a:r>
          </a:p>
        </p:txBody>
      </p:sp>
      <p:sp>
        <p:nvSpPr>
          <p:cNvPr id="12" name="Rectangle 11"/>
          <p:cNvSpPr/>
          <p:nvPr/>
        </p:nvSpPr>
        <p:spPr>
          <a:xfrm>
            <a:off x="7279288" y="5048691"/>
            <a:ext cx="1331984" cy="214628"/>
          </a:xfrm>
          <a:prstGeom prst="rect">
            <a:avLst/>
          </a:prstGeom>
          <a:solidFill>
            <a:srgbClr val="FFCC05"/>
          </a:solidFill>
          <a:ln>
            <a:solidFill>
              <a:srgbClr val="FFCC05"/>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a-DK" sz="700" b="1" dirty="0">
                <a:solidFill>
                  <a:schemeClr val="tx1">
                    <a:lumMod val="95000"/>
                    <a:lumOff val="5000"/>
                  </a:schemeClr>
                </a:solidFill>
              </a:rPr>
              <a:t>Udviklingspotentiale</a:t>
            </a:r>
          </a:p>
        </p:txBody>
      </p:sp>
      <p:sp>
        <p:nvSpPr>
          <p:cNvPr id="17" name="Rectangle 16"/>
          <p:cNvSpPr/>
          <p:nvPr/>
        </p:nvSpPr>
        <p:spPr>
          <a:xfrm>
            <a:off x="995840" y="2025278"/>
            <a:ext cx="1332000" cy="210650"/>
          </a:xfrm>
          <a:prstGeom prst="rect">
            <a:avLst/>
          </a:prstGeom>
          <a:solidFill>
            <a:srgbClr val="FFCC05"/>
          </a:solidFill>
          <a:ln>
            <a:solidFill>
              <a:srgbClr val="FFCC05"/>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a-DK" sz="700" b="1" dirty="0">
                <a:solidFill>
                  <a:schemeClr val="tx1">
                    <a:lumMod val="95000"/>
                    <a:lumOff val="5000"/>
                  </a:schemeClr>
                </a:solidFill>
              </a:rPr>
              <a:t>Vedligehold kategorifokus</a:t>
            </a:r>
          </a:p>
        </p:txBody>
      </p:sp>
      <p:sp>
        <p:nvSpPr>
          <p:cNvPr id="18" name="Rectangle 17"/>
          <p:cNvSpPr/>
          <p:nvPr/>
        </p:nvSpPr>
        <p:spPr>
          <a:xfrm>
            <a:off x="7279288" y="2023196"/>
            <a:ext cx="1331984" cy="219557"/>
          </a:xfrm>
          <a:prstGeom prst="rect">
            <a:avLst/>
          </a:prstGeom>
          <a:solidFill>
            <a:srgbClr val="FFCC05"/>
          </a:solidFill>
          <a:ln>
            <a:solidFill>
              <a:srgbClr val="FFCC05"/>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a-DK" sz="700" b="1" dirty="0">
                <a:solidFill>
                  <a:schemeClr val="tx1">
                    <a:lumMod val="95000"/>
                    <a:lumOff val="5000"/>
                  </a:schemeClr>
                </a:solidFill>
              </a:rPr>
              <a:t>Vækstkategorier</a:t>
            </a:r>
          </a:p>
        </p:txBody>
      </p:sp>
      <p:sp>
        <p:nvSpPr>
          <p:cNvPr id="2" name="Tekstfelt 1">
            <a:extLst>
              <a:ext uri="{FF2B5EF4-FFF2-40B4-BE49-F238E27FC236}">
                <a16:creationId xmlns="" xmlns:a16="http://schemas.microsoft.com/office/drawing/2014/main" id="{9C6ECCE0-A19D-4597-84D8-105A3AD89A1C}"/>
              </a:ext>
            </a:extLst>
          </p:cNvPr>
          <p:cNvSpPr txBox="1"/>
          <p:nvPr/>
        </p:nvSpPr>
        <p:spPr>
          <a:xfrm>
            <a:off x="532464" y="293649"/>
            <a:ext cx="8611536" cy="646331"/>
          </a:xfrm>
          <a:prstGeom prst="rect">
            <a:avLst/>
          </a:prstGeom>
          <a:noFill/>
        </p:spPr>
        <p:txBody>
          <a:bodyPr wrap="square" rtlCol="0">
            <a:spAutoFit/>
          </a:bodyPr>
          <a:lstStyle/>
          <a:p>
            <a:r>
              <a:rPr lang="da-DK" sz="3600" b="1" dirty="0" err="1">
                <a:solidFill>
                  <a:schemeClr val="bg1"/>
                </a:solidFill>
                <a:latin typeface="+mj-lt"/>
              </a:rPr>
              <a:t>Retailers</a:t>
            </a:r>
            <a:r>
              <a:rPr lang="da-DK" sz="3600" b="1" dirty="0">
                <a:solidFill>
                  <a:schemeClr val="bg1"/>
                </a:solidFill>
                <a:latin typeface="+mj-lt"/>
              </a:rPr>
              <a:t> </a:t>
            </a:r>
            <a:r>
              <a:rPr lang="da-DK" sz="3600" b="1" dirty="0" err="1">
                <a:solidFill>
                  <a:schemeClr val="bg1"/>
                </a:solidFill>
                <a:latin typeface="+mj-lt"/>
              </a:rPr>
              <a:t>competing</a:t>
            </a:r>
            <a:r>
              <a:rPr lang="da-DK" sz="3600" b="1" dirty="0">
                <a:solidFill>
                  <a:schemeClr val="bg1"/>
                </a:solidFill>
                <a:latin typeface="+mj-lt"/>
              </a:rPr>
              <a:t> on organic performance</a:t>
            </a:r>
          </a:p>
        </p:txBody>
      </p:sp>
      <p:sp>
        <p:nvSpPr>
          <p:cNvPr id="3" name="Tekstfelt 2">
            <a:extLst>
              <a:ext uri="{FF2B5EF4-FFF2-40B4-BE49-F238E27FC236}">
                <a16:creationId xmlns="" xmlns:a16="http://schemas.microsoft.com/office/drawing/2014/main" id="{261280CF-3EE9-4D0E-AA3E-D6A1F400EFCE}"/>
              </a:ext>
            </a:extLst>
          </p:cNvPr>
          <p:cNvSpPr txBox="1"/>
          <p:nvPr/>
        </p:nvSpPr>
        <p:spPr>
          <a:xfrm>
            <a:off x="3291806" y="5516209"/>
            <a:ext cx="4295775" cy="253916"/>
          </a:xfrm>
          <a:prstGeom prst="rect">
            <a:avLst/>
          </a:prstGeom>
          <a:noFill/>
        </p:spPr>
        <p:txBody>
          <a:bodyPr wrap="square" rtlCol="0">
            <a:spAutoFit/>
          </a:bodyPr>
          <a:lstStyle/>
          <a:p>
            <a:r>
              <a:rPr lang="da-DK" sz="1000" b="1" dirty="0"/>
              <a:t>How focused are the customers on organic</a:t>
            </a:r>
          </a:p>
        </p:txBody>
      </p:sp>
      <p:sp>
        <p:nvSpPr>
          <p:cNvPr id="14" name="Tekstfelt 13">
            <a:extLst>
              <a:ext uri="{FF2B5EF4-FFF2-40B4-BE49-F238E27FC236}">
                <a16:creationId xmlns="" xmlns:a16="http://schemas.microsoft.com/office/drawing/2014/main" id="{17045D2B-3BED-49BB-936D-0D307005A784}"/>
              </a:ext>
            </a:extLst>
          </p:cNvPr>
          <p:cNvSpPr txBox="1"/>
          <p:nvPr/>
        </p:nvSpPr>
        <p:spPr>
          <a:xfrm rot="16200000">
            <a:off x="-820518" y="3068624"/>
            <a:ext cx="2883694" cy="430887"/>
          </a:xfrm>
          <a:prstGeom prst="rect">
            <a:avLst/>
          </a:prstGeom>
          <a:noFill/>
        </p:spPr>
        <p:txBody>
          <a:bodyPr wrap="square" rtlCol="0">
            <a:spAutoFit/>
          </a:bodyPr>
          <a:lstStyle/>
          <a:p>
            <a:r>
              <a:rPr lang="da-DK" sz="1000" b="1" dirty="0"/>
              <a:t>Utilisation of organic potential</a:t>
            </a:r>
          </a:p>
          <a:p>
            <a:endParaRPr lang="da-DK" sz="1200" dirty="0"/>
          </a:p>
        </p:txBody>
      </p:sp>
    </p:spTree>
    <p:extLst>
      <p:ext uri="{BB962C8B-B14F-4D97-AF65-F5344CB8AC3E}">
        <p14:creationId xmlns:p14="http://schemas.microsoft.com/office/powerpoint/2010/main" val="4064720360"/>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 xmlns:a16="http://schemas.microsoft.com/office/drawing/2014/main" id="{2DD3E73B-69A9-44E7-A7D1-779C829C7A52}"/>
              </a:ext>
            </a:extLst>
          </p:cNvPr>
          <p:cNvSpPr txBox="1">
            <a:spLocks/>
          </p:cNvSpPr>
          <p:nvPr/>
        </p:nvSpPr>
        <p:spPr>
          <a:xfrm>
            <a:off x="410028" y="257952"/>
            <a:ext cx="8458200" cy="856341"/>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spcAft>
                <a:spcPts val="0"/>
              </a:spcAft>
            </a:pPr>
            <a:r>
              <a:rPr lang="da-DK" sz="3600" b="1" dirty="0">
                <a:solidFill>
                  <a:schemeClr val="bg1"/>
                </a:solidFill>
              </a:rPr>
              <a:t>Retail </a:t>
            </a:r>
            <a:r>
              <a:rPr lang="da-DK" sz="3600" b="1" dirty="0" err="1">
                <a:solidFill>
                  <a:schemeClr val="bg1"/>
                </a:solidFill>
              </a:rPr>
              <a:t>share</a:t>
            </a:r>
            <a:r>
              <a:rPr lang="da-DK" sz="3600" b="1" dirty="0">
                <a:solidFill>
                  <a:schemeClr val="bg1"/>
                </a:solidFill>
              </a:rPr>
              <a:t> of the organic </a:t>
            </a:r>
            <a:r>
              <a:rPr lang="da-DK" sz="3600" b="1" dirty="0" err="1">
                <a:solidFill>
                  <a:schemeClr val="bg1"/>
                </a:solidFill>
              </a:rPr>
              <a:t>market</a:t>
            </a:r>
            <a:endParaRPr lang="en-US" sz="3600" b="1" dirty="0"/>
          </a:p>
        </p:txBody>
      </p:sp>
      <p:pic>
        <p:nvPicPr>
          <p:cNvPr id="4" name="Billede 3" descr="pile.png">
            <a:extLst>
              <a:ext uri="{FF2B5EF4-FFF2-40B4-BE49-F238E27FC236}">
                <a16:creationId xmlns="" xmlns:a16="http://schemas.microsoft.com/office/drawing/2014/main" id="{168C8E89-4456-44EE-9A5D-5143E6BE8AA3}"/>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026923" y="4529731"/>
            <a:ext cx="7022476" cy="1429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kstboks 4">
            <a:extLst>
              <a:ext uri="{FF2B5EF4-FFF2-40B4-BE49-F238E27FC236}">
                <a16:creationId xmlns="" xmlns:a16="http://schemas.microsoft.com/office/drawing/2014/main" id="{E22AA177-568D-448E-835B-87CC27A2D0E4}"/>
              </a:ext>
            </a:extLst>
          </p:cNvPr>
          <p:cNvSpPr txBox="1">
            <a:spLocks noChangeArrowheads="1"/>
          </p:cNvSpPr>
          <p:nvPr/>
        </p:nvSpPr>
        <p:spPr bwMode="auto">
          <a:xfrm>
            <a:off x="1268952" y="5082312"/>
            <a:ext cx="177756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da-DK" sz="1400" dirty="0">
                <a:cs typeface="Arial" pitchFamily="34" charset="0"/>
              </a:rPr>
              <a:t>Producers</a:t>
            </a:r>
          </a:p>
        </p:txBody>
      </p:sp>
      <p:sp>
        <p:nvSpPr>
          <p:cNvPr id="6" name="Tekstboks 5">
            <a:extLst>
              <a:ext uri="{FF2B5EF4-FFF2-40B4-BE49-F238E27FC236}">
                <a16:creationId xmlns="" xmlns:a16="http://schemas.microsoft.com/office/drawing/2014/main" id="{A44CD696-DE14-4E6D-AA16-45ADDCB04343}"/>
              </a:ext>
            </a:extLst>
          </p:cNvPr>
          <p:cNvSpPr txBox="1">
            <a:spLocks noChangeArrowheads="1"/>
          </p:cNvSpPr>
          <p:nvPr/>
        </p:nvSpPr>
        <p:spPr bwMode="auto">
          <a:xfrm>
            <a:off x="3200959" y="4881264"/>
            <a:ext cx="162741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da-DK" sz="1400" dirty="0"/>
              <a:t>Central </a:t>
            </a:r>
          </a:p>
          <a:p>
            <a:r>
              <a:rPr lang="da-DK" sz="1400" dirty="0"/>
              <a:t>purchase &amp; </a:t>
            </a:r>
            <a:r>
              <a:rPr lang="da-DK" sz="1400" dirty="0" err="1"/>
              <a:t>logistics</a:t>
            </a:r>
            <a:endParaRPr lang="da-DK" sz="1400" dirty="0"/>
          </a:p>
        </p:txBody>
      </p:sp>
      <p:sp>
        <p:nvSpPr>
          <p:cNvPr id="7" name="Tekstboks 6">
            <a:extLst>
              <a:ext uri="{FF2B5EF4-FFF2-40B4-BE49-F238E27FC236}">
                <a16:creationId xmlns="" xmlns:a16="http://schemas.microsoft.com/office/drawing/2014/main" id="{D10A5847-5822-45AB-96C4-F13D792620A5}"/>
              </a:ext>
            </a:extLst>
          </p:cNvPr>
          <p:cNvSpPr txBox="1">
            <a:spLocks noChangeArrowheads="1"/>
          </p:cNvSpPr>
          <p:nvPr/>
        </p:nvSpPr>
        <p:spPr bwMode="auto">
          <a:xfrm>
            <a:off x="4982819" y="5109167"/>
            <a:ext cx="177756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da-DK" sz="1400" dirty="0"/>
              <a:t>Chain stores</a:t>
            </a:r>
          </a:p>
        </p:txBody>
      </p:sp>
      <p:sp>
        <p:nvSpPr>
          <p:cNvPr id="9" name="Tekstboks 7">
            <a:extLst>
              <a:ext uri="{FF2B5EF4-FFF2-40B4-BE49-F238E27FC236}">
                <a16:creationId xmlns="" xmlns:a16="http://schemas.microsoft.com/office/drawing/2014/main" id="{0540BEED-8DEC-4E27-AACB-9F52D4AED5CE}"/>
              </a:ext>
            </a:extLst>
          </p:cNvPr>
          <p:cNvSpPr txBox="1">
            <a:spLocks noChangeArrowheads="1"/>
          </p:cNvSpPr>
          <p:nvPr/>
        </p:nvSpPr>
        <p:spPr bwMode="auto">
          <a:xfrm>
            <a:off x="6760383" y="5092956"/>
            <a:ext cx="138406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da-DK" sz="1400" dirty="0"/>
              <a:t>Consumers</a:t>
            </a:r>
          </a:p>
        </p:txBody>
      </p:sp>
      <p:sp>
        <p:nvSpPr>
          <p:cNvPr id="10" name="Tekstboks 11">
            <a:extLst>
              <a:ext uri="{FF2B5EF4-FFF2-40B4-BE49-F238E27FC236}">
                <a16:creationId xmlns="" xmlns:a16="http://schemas.microsoft.com/office/drawing/2014/main" id="{C46F7F2C-6E01-48B6-91E4-76E63F717AC3}"/>
              </a:ext>
            </a:extLst>
          </p:cNvPr>
          <p:cNvSpPr txBox="1">
            <a:spLocks noChangeArrowheads="1"/>
          </p:cNvSpPr>
          <p:nvPr/>
        </p:nvSpPr>
        <p:spPr bwMode="auto">
          <a:xfrm>
            <a:off x="3243996" y="1676400"/>
            <a:ext cx="102320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da-DK" sz="1400" dirty="0"/>
              <a:t>Inspiration</a:t>
            </a:r>
          </a:p>
        </p:txBody>
      </p:sp>
      <p:sp>
        <p:nvSpPr>
          <p:cNvPr id="11" name="Tekstboks 12">
            <a:extLst>
              <a:ext uri="{FF2B5EF4-FFF2-40B4-BE49-F238E27FC236}">
                <a16:creationId xmlns="" xmlns:a16="http://schemas.microsoft.com/office/drawing/2014/main" id="{623BB441-D3DA-45A4-AF20-28F4F6994B35}"/>
              </a:ext>
            </a:extLst>
          </p:cNvPr>
          <p:cNvSpPr txBox="1">
            <a:spLocks noChangeArrowheads="1"/>
          </p:cNvSpPr>
          <p:nvPr/>
        </p:nvSpPr>
        <p:spPr bwMode="auto">
          <a:xfrm>
            <a:off x="4474926" y="1692589"/>
            <a:ext cx="457091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da-DK" sz="1600" b="1" dirty="0">
                <a:cs typeface="Arial" pitchFamily="34" charset="0"/>
              </a:rPr>
              <a:t>Collaboration: </a:t>
            </a:r>
            <a:r>
              <a:rPr lang="da-DK" sz="1600" dirty="0">
                <a:cs typeface="Arial" pitchFamily="34" charset="0"/>
              </a:rPr>
              <a:t>Top management, each chain</a:t>
            </a:r>
          </a:p>
        </p:txBody>
      </p:sp>
      <p:sp>
        <p:nvSpPr>
          <p:cNvPr id="12" name="Tekstboks 17">
            <a:extLst>
              <a:ext uri="{FF2B5EF4-FFF2-40B4-BE49-F238E27FC236}">
                <a16:creationId xmlns="" xmlns:a16="http://schemas.microsoft.com/office/drawing/2014/main" id="{DF9CB36B-6A03-4D1F-9CE9-BBF95DF6DB2C}"/>
              </a:ext>
            </a:extLst>
          </p:cNvPr>
          <p:cNvSpPr txBox="1">
            <a:spLocks noChangeArrowheads="1"/>
          </p:cNvSpPr>
          <p:nvPr/>
        </p:nvSpPr>
        <p:spPr bwMode="auto">
          <a:xfrm>
            <a:off x="3948482" y="3240088"/>
            <a:ext cx="146171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da-DK" sz="1400"/>
              <a:t>Assortment </a:t>
            </a:r>
          </a:p>
          <a:p>
            <a:r>
              <a:rPr lang="da-DK" sz="1400"/>
              <a:t>strategies</a:t>
            </a:r>
          </a:p>
        </p:txBody>
      </p:sp>
      <p:sp>
        <p:nvSpPr>
          <p:cNvPr id="13" name="Tekstboks 19">
            <a:extLst>
              <a:ext uri="{FF2B5EF4-FFF2-40B4-BE49-F238E27FC236}">
                <a16:creationId xmlns="" xmlns:a16="http://schemas.microsoft.com/office/drawing/2014/main" id="{DB39E5A7-7C2C-4038-B63F-5EBBB8D116F6}"/>
              </a:ext>
            </a:extLst>
          </p:cNvPr>
          <p:cNvSpPr txBox="1">
            <a:spLocks noChangeArrowheads="1"/>
          </p:cNvSpPr>
          <p:nvPr/>
        </p:nvSpPr>
        <p:spPr bwMode="auto">
          <a:xfrm>
            <a:off x="5618654" y="3240089"/>
            <a:ext cx="131554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da-DK" sz="1400"/>
              <a:t>Product </a:t>
            </a:r>
          </a:p>
          <a:p>
            <a:r>
              <a:rPr lang="da-DK" sz="1400"/>
              <a:t>presentations</a:t>
            </a:r>
          </a:p>
        </p:txBody>
      </p:sp>
      <p:sp>
        <p:nvSpPr>
          <p:cNvPr id="14" name="Tekstboks 21">
            <a:extLst>
              <a:ext uri="{FF2B5EF4-FFF2-40B4-BE49-F238E27FC236}">
                <a16:creationId xmlns="" xmlns:a16="http://schemas.microsoft.com/office/drawing/2014/main" id="{808E0BEF-5C22-41BB-B5D5-644D20340877}"/>
              </a:ext>
            </a:extLst>
          </p:cNvPr>
          <p:cNvSpPr txBox="1">
            <a:spLocks noChangeArrowheads="1"/>
          </p:cNvSpPr>
          <p:nvPr/>
        </p:nvSpPr>
        <p:spPr bwMode="auto">
          <a:xfrm>
            <a:off x="7388471" y="3240088"/>
            <a:ext cx="136249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da-DK" sz="1400" dirty="0" err="1"/>
              <a:t>Advertising</a:t>
            </a:r>
            <a:r>
              <a:rPr lang="da-DK" sz="1400" dirty="0"/>
              <a:t>, in-store info, PR.</a:t>
            </a:r>
          </a:p>
        </p:txBody>
      </p:sp>
      <p:pic>
        <p:nvPicPr>
          <p:cNvPr id="15" name="Billede 14" descr="pil.png">
            <a:extLst>
              <a:ext uri="{FF2B5EF4-FFF2-40B4-BE49-F238E27FC236}">
                <a16:creationId xmlns="" xmlns:a16="http://schemas.microsoft.com/office/drawing/2014/main" id="{D466D5CB-5651-4A2F-976A-70C34B518CCD}"/>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545277" y="2609439"/>
            <a:ext cx="158353" cy="1784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Billede 15" descr="pil.png">
            <a:extLst>
              <a:ext uri="{FF2B5EF4-FFF2-40B4-BE49-F238E27FC236}">
                <a16:creationId xmlns="" xmlns:a16="http://schemas.microsoft.com/office/drawing/2014/main" id="{04986B6C-7561-4FE9-90EF-B6E5AF4F85F7}"/>
              </a:ext>
            </a:extLst>
          </p:cNvPr>
          <p:cNvPicPr>
            <a:picLocks/>
          </p:cNvPicPr>
          <p:nvPr/>
        </p:nvPicPr>
        <p:blipFill>
          <a:blip r:embed="rId5" cstate="email">
            <a:extLst>
              <a:ext uri="{28A0092B-C50C-407E-A947-70E740481C1C}">
                <a14:useLocalDpi xmlns:a14="http://schemas.microsoft.com/office/drawing/2010/main"/>
              </a:ext>
            </a:extLst>
          </a:blip>
          <a:srcRect/>
          <a:stretch>
            <a:fillRect/>
          </a:stretch>
        </p:blipFill>
        <p:spPr bwMode="auto">
          <a:xfrm>
            <a:off x="3312896" y="1973263"/>
            <a:ext cx="814603" cy="68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Billede 16" descr="pil.png">
            <a:extLst>
              <a:ext uri="{FF2B5EF4-FFF2-40B4-BE49-F238E27FC236}">
                <a16:creationId xmlns="" xmlns:a16="http://schemas.microsoft.com/office/drawing/2014/main" id="{8FF031C7-D8E1-4678-990A-16BA4ACBEAB1}"/>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rot="1510518">
            <a:off x="3576476" y="2660513"/>
            <a:ext cx="158353" cy="1784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Billede 17" descr="pil.png">
            <a:extLst>
              <a:ext uri="{FF2B5EF4-FFF2-40B4-BE49-F238E27FC236}">
                <a16:creationId xmlns="" xmlns:a16="http://schemas.microsoft.com/office/drawing/2014/main" id="{F75F26BB-B32A-4690-9B54-E4B0F3E44CA7}"/>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rot="20089482" flipH="1">
            <a:off x="6855024" y="2666391"/>
            <a:ext cx="158352" cy="1784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Billede 18" descr="pil.png">
            <a:extLst>
              <a:ext uri="{FF2B5EF4-FFF2-40B4-BE49-F238E27FC236}">
                <a16:creationId xmlns="" xmlns:a16="http://schemas.microsoft.com/office/drawing/2014/main" id="{214ECACB-2047-4D32-A1D2-5B1E6361EC54}"/>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5300818" y="2720334"/>
            <a:ext cx="144595" cy="1629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Billede 19" descr="C:\Users\lkh\AppData\Local\Microsoft\Windows\INetCache\Content.Word\OD logo.jpg">
            <a:extLst>
              <a:ext uri="{FF2B5EF4-FFF2-40B4-BE49-F238E27FC236}">
                <a16:creationId xmlns="" xmlns:a16="http://schemas.microsoft.com/office/drawing/2014/main" id="{336C3990-4030-46C9-B989-8DEE90E22606}"/>
              </a:ext>
            </a:extLst>
          </p:cNvPr>
          <p:cNvPicPr/>
          <p:nvPr/>
        </p:nvPicPr>
        <p:blipFill>
          <a:blip r:embed="rId6" cstate="email">
            <a:extLst>
              <a:ext uri="{28A0092B-C50C-407E-A947-70E740481C1C}">
                <a14:useLocalDpi xmlns:a14="http://schemas.microsoft.com/office/drawing/2010/main"/>
              </a:ext>
            </a:extLst>
          </a:blip>
          <a:srcRect/>
          <a:stretch>
            <a:fillRect/>
          </a:stretch>
        </p:blipFill>
        <p:spPr bwMode="auto">
          <a:xfrm>
            <a:off x="723937" y="1424213"/>
            <a:ext cx="1959386" cy="1049451"/>
          </a:xfrm>
          <a:prstGeom prst="rect">
            <a:avLst/>
          </a:prstGeom>
          <a:noFill/>
          <a:ln>
            <a:noFill/>
          </a:ln>
        </p:spPr>
      </p:pic>
    </p:spTree>
    <p:extLst>
      <p:ext uri="{BB962C8B-B14F-4D97-AF65-F5344CB8AC3E}">
        <p14:creationId xmlns:p14="http://schemas.microsoft.com/office/powerpoint/2010/main" val="122185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accel="50000" decel="5000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accel="50000" decel="5000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0-#ppt_w/2"/>
                                          </p:val>
                                        </p:tav>
                                        <p:tav tm="100000">
                                          <p:val>
                                            <p:strVal val="#ppt_x"/>
                                          </p:val>
                                        </p:tav>
                                      </p:tavLst>
                                    </p:anim>
                                    <p:anim calcmode="lin" valueType="num">
                                      <p:cBhvr additive="base">
                                        <p:cTn id="16" dur="500" fill="hold"/>
                                        <p:tgtEl>
                                          <p:spTgt spid="6"/>
                                        </p:tgtEl>
                                        <p:attrNameLst>
                                          <p:attrName>ppt_y</p:attrName>
                                        </p:attrNameLst>
                                      </p:cBhvr>
                                      <p:tavLst>
                                        <p:tav tm="0">
                                          <p:val>
                                            <p:strVal val="#ppt_y"/>
                                          </p:val>
                                        </p:tav>
                                        <p:tav tm="100000">
                                          <p:val>
                                            <p:strVal val="#ppt_y"/>
                                          </p:val>
                                        </p:tav>
                                      </p:tavLst>
                                    </p:anim>
                                  </p:childTnLst>
                                </p:cTn>
                              </p:par>
                              <p:par>
                                <p:cTn id="17" presetID="2" presetClass="entr" presetSubtype="8" accel="50000" decel="5000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0-#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par>
                                <p:cTn id="21" presetID="2" presetClass="entr" presetSubtype="8" accel="50000" decel="5000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1" accel="50000" decel="50000"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1000" fill="hold"/>
                                        <p:tgtEl>
                                          <p:spTgt spid="15"/>
                                        </p:tgtEl>
                                        <p:attrNameLst>
                                          <p:attrName>ppt_x</p:attrName>
                                        </p:attrNameLst>
                                      </p:cBhvr>
                                      <p:tavLst>
                                        <p:tav tm="0">
                                          <p:val>
                                            <p:strVal val="#ppt_x"/>
                                          </p:val>
                                        </p:tav>
                                        <p:tav tm="100000">
                                          <p:val>
                                            <p:strVal val="#ppt_x"/>
                                          </p:val>
                                        </p:tav>
                                      </p:tavLst>
                                    </p:anim>
                                    <p:anim calcmode="lin" valueType="num">
                                      <p:cBhvr additive="base">
                                        <p:cTn id="30" dur="1000" fill="hold"/>
                                        <p:tgtEl>
                                          <p:spTgt spid="15"/>
                                        </p:tgtEl>
                                        <p:attrNameLst>
                                          <p:attrName>ppt_y</p:attrName>
                                        </p:attrNameLst>
                                      </p:cBhvr>
                                      <p:tavLst>
                                        <p:tav tm="0">
                                          <p:val>
                                            <p:strVal val="0-#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accel="50000" decel="5000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0-#ppt_w/2"/>
                                          </p:val>
                                        </p:tav>
                                        <p:tav tm="100000">
                                          <p:val>
                                            <p:strVal val="#ppt_x"/>
                                          </p:val>
                                        </p:tav>
                                      </p:tavLst>
                                    </p:anim>
                                    <p:anim calcmode="lin" valueType="num">
                                      <p:cBhvr additive="base">
                                        <p:cTn id="36" dur="500" fill="hold"/>
                                        <p:tgtEl>
                                          <p:spTgt spid="10"/>
                                        </p:tgtEl>
                                        <p:attrNameLst>
                                          <p:attrName>ppt_y</p:attrName>
                                        </p:attrNameLst>
                                      </p:cBhvr>
                                      <p:tavLst>
                                        <p:tav tm="0">
                                          <p:val>
                                            <p:strVal val="#ppt_y"/>
                                          </p:val>
                                        </p:tav>
                                        <p:tav tm="100000">
                                          <p:val>
                                            <p:strVal val="#ppt_y"/>
                                          </p:val>
                                        </p:tav>
                                      </p:tavLst>
                                    </p:anim>
                                  </p:childTnLst>
                                </p:cTn>
                              </p:par>
                              <p:par>
                                <p:cTn id="37" presetID="2" presetClass="entr" presetSubtype="8" accel="50000" decel="50000" fill="hold" nodeType="with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additive="base">
                                        <p:cTn id="39" dur="500" fill="hold"/>
                                        <p:tgtEl>
                                          <p:spTgt spid="16"/>
                                        </p:tgtEl>
                                        <p:attrNameLst>
                                          <p:attrName>ppt_x</p:attrName>
                                        </p:attrNameLst>
                                      </p:cBhvr>
                                      <p:tavLst>
                                        <p:tav tm="0">
                                          <p:val>
                                            <p:strVal val="0-#ppt_w/2"/>
                                          </p:val>
                                        </p:tav>
                                        <p:tav tm="100000">
                                          <p:val>
                                            <p:strVal val="#ppt_x"/>
                                          </p:val>
                                        </p:tav>
                                      </p:tavLst>
                                    </p:anim>
                                    <p:anim calcmode="lin" valueType="num">
                                      <p:cBhvr additive="base">
                                        <p:cTn id="40" dur="500" fill="hold"/>
                                        <p:tgtEl>
                                          <p:spTgt spid="16"/>
                                        </p:tgtEl>
                                        <p:attrNameLst>
                                          <p:attrName>ppt_y</p:attrName>
                                        </p:attrNameLst>
                                      </p:cBhvr>
                                      <p:tavLst>
                                        <p:tav tm="0">
                                          <p:val>
                                            <p:strVal val="#ppt_y"/>
                                          </p:val>
                                        </p:tav>
                                        <p:tav tm="100000">
                                          <p:val>
                                            <p:strVal val="#ppt_y"/>
                                          </p:val>
                                        </p:tav>
                                      </p:tavLst>
                                    </p:anim>
                                  </p:childTnLst>
                                </p:cTn>
                              </p:par>
                            </p:childTnLst>
                          </p:cTn>
                        </p:par>
                        <p:par>
                          <p:cTn id="41" fill="hold">
                            <p:stCondLst>
                              <p:cond delay="500"/>
                            </p:stCondLst>
                            <p:childTnLst>
                              <p:par>
                                <p:cTn id="42" presetID="2" presetClass="entr" presetSubtype="8" accel="50000" decel="50000"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0-#ppt_w/2"/>
                                          </p:val>
                                        </p:tav>
                                        <p:tav tm="100000">
                                          <p:val>
                                            <p:strVal val="#ppt_x"/>
                                          </p:val>
                                        </p:tav>
                                      </p:tavLst>
                                    </p:anim>
                                    <p:anim calcmode="lin" valueType="num">
                                      <p:cBhvr additive="base">
                                        <p:cTn id="45"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1" accel="50000" decel="50000" fill="hold" nodeType="click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1000" fill="hold"/>
                                        <p:tgtEl>
                                          <p:spTgt spid="17"/>
                                        </p:tgtEl>
                                        <p:attrNameLst>
                                          <p:attrName>ppt_x</p:attrName>
                                        </p:attrNameLst>
                                      </p:cBhvr>
                                      <p:tavLst>
                                        <p:tav tm="0">
                                          <p:val>
                                            <p:strVal val="#ppt_x"/>
                                          </p:val>
                                        </p:tav>
                                        <p:tav tm="100000">
                                          <p:val>
                                            <p:strVal val="#ppt_x"/>
                                          </p:val>
                                        </p:tav>
                                      </p:tavLst>
                                    </p:anim>
                                    <p:anim calcmode="lin" valueType="num">
                                      <p:cBhvr additive="base">
                                        <p:cTn id="51" dur="1000" fill="hold"/>
                                        <p:tgtEl>
                                          <p:spTgt spid="17"/>
                                        </p:tgtEl>
                                        <p:attrNameLst>
                                          <p:attrName>ppt_y</p:attrName>
                                        </p:attrNameLst>
                                      </p:cBhvr>
                                      <p:tavLst>
                                        <p:tav tm="0">
                                          <p:val>
                                            <p:strVal val="0-#ppt_h/2"/>
                                          </p:val>
                                        </p:tav>
                                        <p:tav tm="100000">
                                          <p:val>
                                            <p:strVal val="#ppt_y"/>
                                          </p:val>
                                        </p:tav>
                                      </p:tavLst>
                                    </p:anim>
                                  </p:childTnLst>
                                </p:cTn>
                              </p:par>
                              <p:par>
                                <p:cTn id="52" presetID="1" presetClass="entr" presetSubtype="0" fill="hold" grpId="0" nodeType="withEffect">
                                  <p:stCondLst>
                                    <p:cond delay="0"/>
                                  </p:stCondLst>
                                  <p:childTnLst>
                                    <p:set>
                                      <p:cBhvr>
                                        <p:cTn id="53" dur="1" fill="hold">
                                          <p:stCondLst>
                                            <p:cond delay="0"/>
                                          </p:stCondLst>
                                        </p:cTn>
                                        <p:tgtEl>
                                          <p:spTgt spid="12"/>
                                        </p:tgtEl>
                                        <p:attrNameLst>
                                          <p:attrName>style.visibility</p:attrName>
                                        </p:attrNameLst>
                                      </p:cBhvr>
                                      <p:to>
                                        <p:strVal val="visible"/>
                                      </p:to>
                                    </p:set>
                                  </p:childTnLst>
                                </p:cTn>
                              </p:par>
                              <p:par>
                                <p:cTn id="54" presetID="2" presetClass="entr" presetSubtype="1" accel="50000" decel="50000" fill="hold" nodeType="with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1000" fill="hold"/>
                                        <p:tgtEl>
                                          <p:spTgt spid="19"/>
                                        </p:tgtEl>
                                        <p:attrNameLst>
                                          <p:attrName>ppt_x</p:attrName>
                                        </p:attrNameLst>
                                      </p:cBhvr>
                                      <p:tavLst>
                                        <p:tav tm="0">
                                          <p:val>
                                            <p:strVal val="#ppt_x"/>
                                          </p:val>
                                        </p:tav>
                                        <p:tav tm="100000">
                                          <p:val>
                                            <p:strVal val="#ppt_x"/>
                                          </p:val>
                                        </p:tav>
                                      </p:tavLst>
                                    </p:anim>
                                    <p:anim calcmode="lin" valueType="num">
                                      <p:cBhvr additive="base">
                                        <p:cTn id="57" dur="1000" fill="hold"/>
                                        <p:tgtEl>
                                          <p:spTgt spid="19"/>
                                        </p:tgtEl>
                                        <p:attrNameLst>
                                          <p:attrName>ppt_y</p:attrName>
                                        </p:attrNameLst>
                                      </p:cBhvr>
                                      <p:tavLst>
                                        <p:tav tm="0">
                                          <p:val>
                                            <p:strVal val="0-#ppt_h/2"/>
                                          </p:val>
                                        </p:tav>
                                        <p:tav tm="100000">
                                          <p:val>
                                            <p:strVal val="#ppt_y"/>
                                          </p:val>
                                        </p:tav>
                                      </p:tavLst>
                                    </p:anim>
                                  </p:childTnLst>
                                </p:cTn>
                              </p:par>
                              <p:par>
                                <p:cTn id="58" presetID="1" presetClass="entr" presetSubtype="0" fill="hold" grpId="0" nodeType="withEffect">
                                  <p:stCondLst>
                                    <p:cond delay="0"/>
                                  </p:stCondLst>
                                  <p:childTnLst>
                                    <p:set>
                                      <p:cBhvr>
                                        <p:cTn id="59" dur="1" fill="hold">
                                          <p:stCondLst>
                                            <p:cond delay="0"/>
                                          </p:stCondLst>
                                        </p:cTn>
                                        <p:tgtEl>
                                          <p:spTgt spid="13"/>
                                        </p:tgtEl>
                                        <p:attrNameLst>
                                          <p:attrName>style.visibility</p:attrName>
                                        </p:attrNameLst>
                                      </p:cBhvr>
                                      <p:to>
                                        <p:strVal val="visible"/>
                                      </p:to>
                                    </p:set>
                                  </p:childTnLst>
                                </p:cTn>
                              </p:par>
                              <p:par>
                                <p:cTn id="60" presetID="2" presetClass="entr" presetSubtype="1" accel="50000" decel="50000" fill="hold" nodeType="with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additive="base">
                                        <p:cTn id="62" dur="1000" fill="hold"/>
                                        <p:tgtEl>
                                          <p:spTgt spid="18"/>
                                        </p:tgtEl>
                                        <p:attrNameLst>
                                          <p:attrName>ppt_x</p:attrName>
                                        </p:attrNameLst>
                                      </p:cBhvr>
                                      <p:tavLst>
                                        <p:tav tm="0">
                                          <p:val>
                                            <p:strVal val="#ppt_x"/>
                                          </p:val>
                                        </p:tav>
                                        <p:tav tm="100000">
                                          <p:val>
                                            <p:strVal val="#ppt_x"/>
                                          </p:val>
                                        </p:tav>
                                      </p:tavLst>
                                    </p:anim>
                                    <p:anim calcmode="lin" valueType="num">
                                      <p:cBhvr additive="base">
                                        <p:cTn id="63" dur="1000" fill="hold"/>
                                        <p:tgtEl>
                                          <p:spTgt spid="18"/>
                                        </p:tgtEl>
                                        <p:attrNameLst>
                                          <p:attrName>ppt_y</p:attrName>
                                        </p:attrNameLst>
                                      </p:cBhvr>
                                      <p:tavLst>
                                        <p:tav tm="0">
                                          <p:val>
                                            <p:strVal val="0-#ppt_h/2"/>
                                          </p:val>
                                        </p:tav>
                                        <p:tav tm="100000">
                                          <p:val>
                                            <p:strVal val="#ppt_y"/>
                                          </p:val>
                                        </p:tav>
                                      </p:tavLst>
                                    </p:anim>
                                  </p:childTnLst>
                                </p:cTn>
                              </p:par>
                              <p:par>
                                <p:cTn id="64" presetID="1" presetClass="entr" presetSubtype="0" fill="hold" grpId="0" nodeType="withEffect">
                                  <p:stCondLst>
                                    <p:cond delay="0"/>
                                  </p:stCondLst>
                                  <p:childTnLst>
                                    <p:set>
                                      <p:cBhvr>
                                        <p:cTn id="65"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9" grpId="0"/>
      <p:bldP spid="10" grpId="0"/>
      <p:bldP spid="11" grpId="0"/>
      <p:bldP spid="12" grpId="0"/>
      <p:bldP spid="13" grpId="0"/>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7435" y="129071"/>
            <a:ext cx="8838604" cy="1143000"/>
          </a:xfrm>
        </p:spPr>
        <p:txBody>
          <a:bodyPr>
            <a:noAutofit/>
          </a:bodyPr>
          <a:lstStyle/>
          <a:p>
            <a:r>
              <a:rPr lang="da-DK" sz="2000" dirty="0">
                <a:solidFill>
                  <a:schemeClr val="bg1"/>
                </a:solidFill>
              </a:rPr>
              <a:t>With 29,1% of the </a:t>
            </a:r>
            <a:r>
              <a:rPr lang="da-DK" sz="2000" dirty="0" err="1">
                <a:solidFill>
                  <a:schemeClr val="bg1"/>
                </a:solidFill>
              </a:rPr>
              <a:t>turnover</a:t>
            </a:r>
            <a:r>
              <a:rPr lang="da-DK" sz="2000" dirty="0">
                <a:solidFill>
                  <a:schemeClr val="bg1"/>
                </a:solidFill>
              </a:rPr>
              <a:t> </a:t>
            </a:r>
            <a:r>
              <a:rPr lang="da-DK" sz="2000" dirty="0" err="1">
                <a:solidFill>
                  <a:schemeClr val="bg1"/>
                </a:solidFill>
              </a:rPr>
              <a:t>coming</a:t>
            </a:r>
            <a:r>
              <a:rPr lang="da-DK" sz="2000" dirty="0">
                <a:solidFill>
                  <a:schemeClr val="bg1"/>
                </a:solidFill>
              </a:rPr>
              <a:t> from </a:t>
            </a:r>
            <a:r>
              <a:rPr lang="da-DK" sz="2000" dirty="0" err="1">
                <a:solidFill>
                  <a:schemeClr val="bg1"/>
                </a:solidFill>
              </a:rPr>
              <a:t>organic</a:t>
            </a:r>
            <a:r>
              <a:rPr lang="da-DK" sz="2000" dirty="0">
                <a:solidFill>
                  <a:schemeClr val="bg1"/>
                </a:solidFill>
              </a:rPr>
              <a:t> products Irma is a clear </a:t>
            </a:r>
            <a:r>
              <a:rPr lang="da-DK" sz="2000" dirty="0" err="1">
                <a:solidFill>
                  <a:schemeClr val="bg1"/>
                </a:solidFill>
              </a:rPr>
              <a:t>market</a:t>
            </a:r>
            <a:r>
              <a:rPr lang="da-DK" sz="2000" dirty="0">
                <a:solidFill>
                  <a:schemeClr val="bg1"/>
                </a:solidFill>
              </a:rPr>
              <a:t> </a:t>
            </a:r>
            <a:r>
              <a:rPr lang="da-DK" sz="2000" dirty="0" err="1">
                <a:solidFill>
                  <a:schemeClr val="bg1"/>
                </a:solidFill>
              </a:rPr>
              <a:t>leader</a:t>
            </a:r>
            <a:r>
              <a:rPr lang="da-DK" sz="2000" dirty="0">
                <a:solidFill>
                  <a:schemeClr val="bg1"/>
                </a:solidFill>
              </a:rPr>
              <a:t> in terms of </a:t>
            </a:r>
            <a:r>
              <a:rPr lang="da-DK" sz="2000" dirty="0" err="1">
                <a:solidFill>
                  <a:schemeClr val="bg1"/>
                </a:solidFill>
              </a:rPr>
              <a:t>offering</a:t>
            </a:r>
            <a:r>
              <a:rPr lang="da-DK" sz="2000" dirty="0">
                <a:solidFill>
                  <a:schemeClr val="bg1"/>
                </a:solidFill>
              </a:rPr>
              <a:t> a </a:t>
            </a:r>
            <a:r>
              <a:rPr lang="da-DK" sz="2000" dirty="0" err="1">
                <a:solidFill>
                  <a:schemeClr val="bg1"/>
                </a:solidFill>
              </a:rPr>
              <a:t>broad</a:t>
            </a:r>
            <a:r>
              <a:rPr lang="da-DK" sz="2000" dirty="0">
                <a:solidFill>
                  <a:schemeClr val="bg1"/>
                </a:solidFill>
              </a:rPr>
              <a:t> and </a:t>
            </a:r>
            <a:r>
              <a:rPr lang="da-DK" sz="2000" dirty="0" err="1">
                <a:solidFill>
                  <a:schemeClr val="bg1"/>
                </a:solidFill>
              </a:rPr>
              <a:t>inspiring</a:t>
            </a:r>
            <a:r>
              <a:rPr lang="da-DK" sz="2000" dirty="0">
                <a:solidFill>
                  <a:schemeClr val="bg1"/>
                </a:solidFill>
              </a:rPr>
              <a:t> </a:t>
            </a:r>
            <a:r>
              <a:rPr lang="da-DK" sz="2000" dirty="0" err="1">
                <a:solidFill>
                  <a:schemeClr val="bg1"/>
                </a:solidFill>
              </a:rPr>
              <a:t>organic</a:t>
            </a:r>
            <a:r>
              <a:rPr lang="da-DK" sz="2000" dirty="0">
                <a:solidFill>
                  <a:schemeClr val="bg1"/>
                </a:solidFill>
              </a:rPr>
              <a:t> </a:t>
            </a:r>
            <a:r>
              <a:rPr lang="da-DK" sz="2000" dirty="0" err="1">
                <a:solidFill>
                  <a:schemeClr val="bg1"/>
                </a:solidFill>
              </a:rPr>
              <a:t>assortment</a:t>
            </a:r>
            <a:r>
              <a:rPr lang="da-DK" sz="3600" dirty="0">
                <a:solidFill>
                  <a:schemeClr val="bg1"/>
                </a:solidFill>
              </a:rPr>
              <a:t/>
            </a:r>
            <a:br>
              <a:rPr lang="da-DK" sz="3600" dirty="0">
                <a:solidFill>
                  <a:schemeClr val="bg1"/>
                </a:solidFill>
              </a:rPr>
            </a:br>
            <a:endParaRPr lang="da-DK" sz="3600" dirty="0">
              <a:solidFill>
                <a:schemeClr val="bg1"/>
              </a:solidFill>
            </a:endParaRPr>
          </a:p>
        </p:txBody>
      </p:sp>
      <p:sp>
        <p:nvSpPr>
          <p:cNvPr id="4" name="Pladsholder til dato 3"/>
          <p:cNvSpPr>
            <a:spLocks noGrp="1"/>
          </p:cNvSpPr>
          <p:nvPr>
            <p:ph type="dt" sz="half" idx="4294967295"/>
          </p:nvPr>
        </p:nvSpPr>
        <p:spPr>
          <a:xfrm>
            <a:off x="357415" y="6439072"/>
            <a:ext cx="900000" cy="360000"/>
          </a:xfrm>
          <a:prstGeom prst="rect">
            <a:avLst/>
          </a:prstGeom>
        </p:spPr>
        <p:txBody>
          <a:bodyPr/>
          <a:lstStyle/>
          <a:p>
            <a:fld id="{D568BB71-F698-104B-8F3D-71941BE143F3}" type="datetime1">
              <a:rPr lang="da-DK" smtClean="0"/>
              <a:t>12/04/2018</a:t>
            </a:fld>
            <a:endParaRPr lang="da-DK" dirty="0"/>
          </a:p>
        </p:txBody>
      </p:sp>
      <p:sp>
        <p:nvSpPr>
          <p:cNvPr id="5" name="Pladsholder til diasnummer 4"/>
          <p:cNvSpPr>
            <a:spLocks noGrp="1"/>
          </p:cNvSpPr>
          <p:nvPr>
            <p:ph type="sldNum" sz="quarter" idx="4294967295"/>
          </p:nvPr>
        </p:nvSpPr>
        <p:spPr>
          <a:xfrm>
            <a:off x="7900818" y="6439072"/>
            <a:ext cx="900000" cy="360000"/>
          </a:xfrm>
          <a:prstGeom prst="rect">
            <a:avLst/>
          </a:prstGeom>
        </p:spPr>
        <p:txBody>
          <a:bodyPr/>
          <a:lstStyle/>
          <a:p>
            <a:fld id="{52491817-40F0-7A45-93CF-2A84519132FC}" type="slidenum">
              <a:rPr lang="da-DK" smtClean="0"/>
              <a:pPr/>
              <a:t>13</a:t>
            </a:fld>
            <a:endParaRPr lang="da-DK" dirty="0"/>
          </a:p>
        </p:txBody>
      </p:sp>
      <p:sp>
        <p:nvSpPr>
          <p:cNvPr id="7" name="Rectangle 9"/>
          <p:cNvSpPr>
            <a:spLocks noChangeArrowheads="1"/>
          </p:cNvSpPr>
          <p:nvPr/>
        </p:nvSpPr>
        <p:spPr bwMode="auto">
          <a:xfrm>
            <a:off x="477671" y="1543986"/>
            <a:ext cx="7206019" cy="4269959"/>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da-DK" sz="1200"/>
          </a:p>
        </p:txBody>
      </p:sp>
      <p:graphicFrame>
        <p:nvGraphicFramePr>
          <p:cNvPr id="10" name="Tabel 9"/>
          <p:cNvGraphicFramePr>
            <a:graphicFrameLocks noGrp="1"/>
          </p:cNvGraphicFramePr>
          <p:nvPr>
            <p:extLst/>
          </p:nvPr>
        </p:nvGraphicFramePr>
        <p:xfrm>
          <a:off x="688551" y="2617868"/>
          <a:ext cx="6784258" cy="3134360"/>
        </p:xfrm>
        <a:graphic>
          <a:graphicData uri="http://schemas.openxmlformats.org/drawingml/2006/table">
            <a:tbl>
              <a:tblPr firstRow="1" bandRow="1">
                <a:tableStyleId>{5C22544A-7EE6-4342-B048-85BDC9FD1C3A}</a:tableStyleId>
              </a:tblPr>
              <a:tblGrid>
                <a:gridCol w="3264017">
                  <a:extLst>
                    <a:ext uri="{9D8B030D-6E8A-4147-A177-3AD203B41FA5}">
                      <a16:colId xmlns="" xmlns:a16="http://schemas.microsoft.com/office/drawing/2014/main" val="20000"/>
                    </a:ext>
                  </a:extLst>
                </a:gridCol>
                <a:gridCol w="3520241">
                  <a:extLst>
                    <a:ext uri="{9D8B030D-6E8A-4147-A177-3AD203B41FA5}">
                      <a16:colId xmlns="" xmlns:a16="http://schemas.microsoft.com/office/drawing/2014/main" val="20001"/>
                    </a:ext>
                  </a:extLst>
                </a:gridCol>
              </a:tblGrid>
              <a:tr h="370840">
                <a:tc>
                  <a:txBody>
                    <a:bodyPr/>
                    <a:lstStyle/>
                    <a:p>
                      <a:r>
                        <a:rPr lang="da-DK" dirty="0"/>
                        <a:t>Irma </a:t>
                      </a:r>
                    </a:p>
                  </a:txBody>
                  <a:tcPr>
                    <a:solidFill>
                      <a:srgbClr val="002060"/>
                    </a:solidFill>
                  </a:tcPr>
                </a:tc>
                <a:tc>
                  <a:txBody>
                    <a:bodyPr/>
                    <a:lstStyle/>
                    <a:p>
                      <a:endParaRPr lang="da-DK" dirty="0"/>
                    </a:p>
                  </a:txBody>
                  <a:tcPr>
                    <a:solidFill>
                      <a:srgbClr val="002060"/>
                    </a:solidFill>
                  </a:tcPr>
                </a:tc>
                <a:extLst>
                  <a:ext uri="{0D108BD9-81ED-4DB2-BD59-A6C34878D82A}">
                    <a16:rowId xmlns="" xmlns:a16="http://schemas.microsoft.com/office/drawing/2014/main" val="10000"/>
                  </a:ext>
                </a:extLst>
              </a:tr>
              <a:tr h="370840">
                <a:tc>
                  <a:txBody>
                    <a:bodyPr/>
                    <a:lstStyle/>
                    <a:p>
                      <a:r>
                        <a:rPr lang="da-DK" baseline="0" dirty="0" err="1"/>
                        <a:t>Owner</a:t>
                      </a:r>
                      <a:endParaRPr lang="da-DK" baseline="0" dirty="0"/>
                    </a:p>
                  </a:txBody>
                  <a:tcPr>
                    <a:solidFill>
                      <a:schemeClr val="bg2"/>
                    </a:solidFill>
                  </a:tcPr>
                </a:tc>
                <a:tc>
                  <a:txBody>
                    <a:bodyPr/>
                    <a:lstStyle/>
                    <a:p>
                      <a:r>
                        <a:rPr lang="da-DK" dirty="0"/>
                        <a:t>COOP</a:t>
                      </a:r>
                    </a:p>
                  </a:txBody>
                  <a:tcPr>
                    <a:solidFill>
                      <a:schemeClr val="bg2"/>
                    </a:solidFill>
                  </a:tcPr>
                </a:tc>
                <a:extLst>
                  <a:ext uri="{0D108BD9-81ED-4DB2-BD59-A6C34878D82A}">
                    <a16:rowId xmlns="" xmlns:a16="http://schemas.microsoft.com/office/drawing/2014/main" val="10001"/>
                  </a:ext>
                </a:extLst>
              </a:tr>
              <a:tr h="370840">
                <a:tc>
                  <a:txBody>
                    <a:bodyPr/>
                    <a:lstStyle/>
                    <a:p>
                      <a:r>
                        <a:rPr lang="da-DK" baseline="0" dirty="0"/>
                        <a:t>Stores</a:t>
                      </a:r>
                    </a:p>
                  </a:txBody>
                  <a:tcPr>
                    <a:solidFill>
                      <a:schemeClr val="bg2"/>
                    </a:solidFill>
                  </a:tcPr>
                </a:tc>
                <a:tc>
                  <a:txBody>
                    <a:bodyPr/>
                    <a:lstStyle/>
                    <a:p>
                      <a:r>
                        <a:rPr lang="da-DK" dirty="0"/>
                        <a:t>80</a:t>
                      </a:r>
                    </a:p>
                  </a:txBody>
                  <a:tcPr>
                    <a:solidFill>
                      <a:schemeClr val="bg2"/>
                    </a:solidFill>
                  </a:tcPr>
                </a:tc>
                <a:extLst>
                  <a:ext uri="{0D108BD9-81ED-4DB2-BD59-A6C34878D82A}">
                    <a16:rowId xmlns="" xmlns:a16="http://schemas.microsoft.com/office/drawing/2014/main" val="10002"/>
                  </a:ext>
                </a:extLst>
              </a:tr>
              <a:tr h="370840">
                <a:tc>
                  <a:txBody>
                    <a:bodyPr/>
                    <a:lstStyle/>
                    <a:p>
                      <a:r>
                        <a:rPr lang="da-DK" dirty="0" err="1"/>
                        <a:t>Organic</a:t>
                      </a:r>
                      <a:r>
                        <a:rPr lang="da-DK" dirty="0"/>
                        <a:t> </a:t>
                      </a:r>
                      <a:r>
                        <a:rPr lang="da-DK" dirty="0" err="1"/>
                        <a:t>market</a:t>
                      </a:r>
                      <a:r>
                        <a:rPr lang="da-DK" dirty="0"/>
                        <a:t> </a:t>
                      </a:r>
                      <a:r>
                        <a:rPr lang="da-DK" baseline="0" dirty="0" err="1"/>
                        <a:t>share</a:t>
                      </a:r>
                      <a:r>
                        <a:rPr lang="da-DK" baseline="0" dirty="0"/>
                        <a:t> </a:t>
                      </a:r>
                      <a:endParaRPr lang="da-DK" dirty="0"/>
                    </a:p>
                  </a:txBody>
                  <a:tcPr>
                    <a:solidFill>
                      <a:schemeClr val="bg2"/>
                    </a:solidFill>
                  </a:tcPr>
                </a:tc>
                <a:tc>
                  <a:txBody>
                    <a:bodyPr/>
                    <a:lstStyle/>
                    <a:p>
                      <a:endParaRPr lang="da-DK" dirty="0"/>
                    </a:p>
                  </a:txBody>
                  <a:tcPr>
                    <a:solidFill>
                      <a:schemeClr val="bg2"/>
                    </a:solidFill>
                  </a:tcPr>
                </a:tc>
                <a:extLst>
                  <a:ext uri="{0D108BD9-81ED-4DB2-BD59-A6C34878D82A}">
                    <a16:rowId xmlns="" xmlns:a16="http://schemas.microsoft.com/office/drawing/2014/main" val="10003"/>
                  </a:ext>
                </a:extLst>
              </a:tr>
              <a:tr h="370840">
                <a:tc>
                  <a:txBody>
                    <a:bodyPr/>
                    <a:lstStyle/>
                    <a:p>
                      <a:r>
                        <a:rPr lang="da-DK" dirty="0" err="1"/>
                        <a:t>Organic</a:t>
                      </a:r>
                      <a:r>
                        <a:rPr lang="da-DK" dirty="0"/>
                        <a:t> </a:t>
                      </a:r>
                      <a:r>
                        <a:rPr lang="da-DK" dirty="0" err="1"/>
                        <a:t>share</a:t>
                      </a:r>
                      <a:r>
                        <a:rPr lang="da-DK" dirty="0"/>
                        <a:t> of total </a:t>
                      </a:r>
                      <a:r>
                        <a:rPr lang="da-DK" dirty="0" err="1"/>
                        <a:t>turnover</a:t>
                      </a:r>
                      <a:r>
                        <a:rPr lang="da-DK" dirty="0"/>
                        <a:t> in the </a:t>
                      </a:r>
                      <a:r>
                        <a:rPr lang="da-DK" dirty="0" err="1"/>
                        <a:t>food</a:t>
                      </a:r>
                      <a:r>
                        <a:rPr lang="da-DK" dirty="0"/>
                        <a:t> </a:t>
                      </a:r>
                      <a:r>
                        <a:rPr lang="da-DK" dirty="0" err="1"/>
                        <a:t>category</a:t>
                      </a:r>
                      <a:endParaRPr lang="da-DK" dirty="0"/>
                    </a:p>
                  </a:txBody>
                  <a:tcPr>
                    <a:solidFill>
                      <a:schemeClr val="bg2"/>
                    </a:solidFill>
                  </a:tcPr>
                </a:tc>
                <a:tc>
                  <a:txBody>
                    <a:bodyPr/>
                    <a:lstStyle/>
                    <a:p>
                      <a:endParaRPr lang="da-DK"/>
                    </a:p>
                  </a:txBody>
                  <a:tcPr>
                    <a:solidFill>
                      <a:schemeClr val="bg2"/>
                    </a:solidFill>
                  </a:tcPr>
                </a:tc>
                <a:extLst>
                  <a:ext uri="{0D108BD9-81ED-4DB2-BD59-A6C34878D82A}">
                    <a16:rowId xmlns="" xmlns:a16="http://schemas.microsoft.com/office/drawing/2014/main" val="10004"/>
                  </a:ext>
                </a:extLst>
              </a:tr>
              <a:tr h="370840">
                <a:tc>
                  <a:txBody>
                    <a:bodyPr/>
                    <a:lstStyle/>
                    <a:p>
                      <a:r>
                        <a:rPr lang="da-DK" dirty="0" err="1"/>
                        <a:t>Organic</a:t>
                      </a:r>
                      <a:r>
                        <a:rPr lang="da-DK" dirty="0"/>
                        <a:t> products in </a:t>
                      </a:r>
                      <a:r>
                        <a:rPr lang="da-DK" dirty="0" err="1"/>
                        <a:t>assortment</a:t>
                      </a:r>
                      <a:endParaRPr lang="da-DK" dirty="0"/>
                    </a:p>
                  </a:txBody>
                  <a:tcPr>
                    <a:solidFill>
                      <a:schemeClr val="bg2"/>
                    </a:solidFill>
                  </a:tcPr>
                </a:tc>
                <a:tc>
                  <a:txBody>
                    <a:bodyPr/>
                    <a:lstStyle/>
                    <a:p>
                      <a:endParaRPr lang="da-DK" dirty="0"/>
                    </a:p>
                  </a:txBody>
                  <a:tcPr>
                    <a:solidFill>
                      <a:schemeClr val="bg2"/>
                    </a:solidFill>
                  </a:tcPr>
                </a:tc>
                <a:extLst>
                  <a:ext uri="{0D108BD9-81ED-4DB2-BD59-A6C34878D82A}">
                    <a16:rowId xmlns="" xmlns:a16="http://schemas.microsoft.com/office/drawing/2014/main" val="10005"/>
                  </a:ext>
                </a:extLst>
              </a:tr>
              <a:tr h="370840">
                <a:tc>
                  <a:txBody>
                    <a:bodyPr/>
                    <a:lstStyle/>
                    <a:p>
                      <a:r>
                        <a:rPr lang="da-DK" dirty="0" err="1"/>
                        <a:t>Key</a:t>
                      </a:r>
                      <a:r>
                        <a:rPr lang="da-DK" dirty="0"/>
                        <a:t> </a:t>
                      </a:r>
                      <a:r>
                        <a:rPr lang="da-DK" dirty="0" err="1"/>
                        <a:t>words</a:t>
                      </a:r>
                      <a:endParaRPr lang="da-DK" dirty="0"/>
                    </a:p>
                  </a:txBody>
                  <a:tcPr>
                    <a:solidFill>
                      <a:schemeClr val="bg2"/>
                    </a:solidFill>
                  </a:tcPr>
                </a:tc>
                <a:tc>
                  <a:txBody>
                    <a:bodyPr/>
                    <a:lstStyle/>
                    <a:p>
                      <a:r>
                        <a:rPr lang="da-DK" dirty="0" err="1"/>
                        <a:t>Lead</a:t>
                      </a:r>
                      <a:r>
                        <a:rPr lang="da-DK" baseline="0" dirty="0"/>
                        <a:t> </a:t>
                      </a:r>
                      <a:r>
                        <a:rPr lang="da-DK" baseline="0" dirty="0" err="1"/>
                        <a:t>retailer</a:t>
                      </a:r>
                      <a:r>
                        <a:rPr lang="da-DK" baseline="0" dirty="0"/>
                        <a:t>, </a:t>
                      </a:r>
                      <a:r>
                        <a:rPr lang="da-DK" baseline="0" dirty="0" err="1"/>
                        <a:t>high-quality</a:t>
                      </a:r>
                      <a:r>
                        <a:rPr lang="da-DK" baseline="0" dirty="0"/>
                        <a:t> products, </a:t>
                      </a:r>
                      <a:r>
                        <a:rPr lang="da-DK" baseline="0" dirty="0" err="1"/>
                        <a:t>firstmovers</a:t>
                      </a:r>
                      <a:r>
                        <a:rPr lang="da-DK" baseline="0" dirty="0"/>
                        <a:t>, </a:t>
                      </a:r>
                      <a:r>
                        <a:rPr lang="da-DK" baseline="0" dirty="0" err="1"/>
                        <a:t>innotative</a:t>
                      </a:r>
                      <a:endParaRPr lang="da-DK" dirty="0"/>
                    </a:p>
                  </a:txBody>
                  <a:tcPr>
                    <a:solidFill>
                      <a:schemeClr val="bg2"/>
                    </a:solidFill>
                  </a:tcPr>
                </a:tc>
                <a:extLst>
                  <a:ext uri="{0D108BD9-81ED-4DB2-BD59-A6C34878D82A}">
                    <a16:rowId xmlns="" xmlns:a16="http://schemas.microsoft.com/office/drawing/2014/main" val="10006"/>
                  </a:ext>
                </a:extLst>
              </a:tr>
            </a:tbl>
          </a:graphicData>
        </a:graphic>
      </p:graphicFrame>
      <p:pic>
        <p:nvPicPr>
          <p:cNvPr id="11" name="Picture 5" descr="P:\Markedsafdeling\Fælles billedarkiv MA\Butikker og Kæder\Irma\Irma Logo 1.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88552" y="1780794"/>
            <a:ext cx="2172636" cy="66989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P:\Markedsafdeling\Fælles billedarkiv MA\Butikker og Kæder\Irma\Irmapigen.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72014" y="1291853"/>
            <a:ext cx="1000850" cy="1251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08908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7435" y="129071"/>
            <a:ext cx="8838604" cy="1143000"/>
          </a:xfrm>
        </p:spPr>
        <p:txBody>
          <a:bodyPr>
            <a:noAutofit/>
          </a:bodyPr>
          <a:lstStyle/>
          <a:p>
            <a:r>
              <a:rPr lang="da-DK" sz="2000" dirty="0">
                <a:solidFill>
                  <a:schemeClr val="bg1"/>
                </a:solidFill>
              </a:rPr>
              <a:t>The ‘Irmas shoppers’ </a:t>
            </a:r>
            <a:r>
              <a:rPr lang="da-DK" sz="2000" dirty="0" err="1">
                <a:solidFill>
                  <a:schemeClr val="bg1"/>
                </a:solidFill>
              </a:rPr>
              <a:t>buy</a:t>
            </a:r>
            <a:r>
              <a:rPr lang="da-DK" sz="2000" dirty="0">
                <a:solidFill>
                  <a:schemeClr val="bg1"/>
                </a:solidFill>
              </a:rPr>
              <a:t> </a:t>
            </a:r>
            <a:r>
              <a:rPr lang="da-DK" sz="2000" dirty="0" err="1">
                <a:solidFill>
                  <a:schemeClr val="bg1"/>
                </a:solidFill>
              </a:rPr>
              <a:t>much</a:t>
            </a:r>
            <a:r>
              <a:rPr lang="da-DK" sz="2000" dirty="0">
                <a:solidFill>
                  <a:schemeClr val="bg1"/>
                </a:solidFill>
              </a:rPr>
              <a:t> more </a:t>
            </a:r>
            <a:r>
              <a:rPr lang="da-DK" sz="2000" dirty="0" err="1">
                <a:solidFill>
                  <a:schemeClr val="bg1"/>
                </a:solidFill>
              </a:rPr>
              <a:t>organic</a:t>
            </a:r>
            <a:r>
              <a:rPr lang="da-DK" sz="2000" dirty="0">
                <a:solidFill>
                  <a:schemeClr val="bg1"/>
                </a:solidFill>
              </a:rPr>
              <a:t> products </a:t>
            </a:r>
            <a:r>
              <a:rPr lang="da-DK" sz="2000" dirty="0" err="1">
                <a:solidFill>
                  <a:schemeClr val="bg1"/>
                </a:solidFill>
              </a:rPr>
              <a:t>compared</a:t>
            </a:r>
            <a:r>
              <a:rPr lang="da-DK" sz="2000" dirty="0">
                <a:solidFill>
                  <a:schemeClr val="bg1"/>
                </a:solidFill>
              </a:rPr>
              <a:t> to the average Danish shoppers and Irma is </a:t>
            </a:r>
            <a:r>
              <a:rPr lang="da-DK" sz="2000" dirty="0" err="1">
                <a:solidFill>
                  <a:schemeClr val="bg1"/>
                </a:solidFill>
              </a:rPr>
              <a:t>very</a:t>
            </a:r>
            <a:r>
              <a:rPr lang="da-DK" sz="2000" dirty="0">
                <a:solidFill>
                  <a:schemeClr val="bg1"/>
                </a:solidFill>
              </a:rPr>
              <a:t> </a:t>
            </a:r>
            <a:r>
              <a:rPr lang="da-DK" sz="2000" dirty="0" err="1">
                <a:solidFill>
                  <a:schemeClr val="bg1"/>
                </a:solidFill>
              </a:rPr>
              <a:t>good</a:t>
            </a:r>
            <a:r>
              <a:rPr lang="da-DK" sz="2000" dirty="0">
                <a:solidFill>
                  <a:schemeClr val="bg1"/>
                </a:solidFill>
              </a:rPr>
              <a:t> at </a:t>
            </a:r>
            <a:r>
              <a:rPr lang="da-DK" sz="2000" dirty="0" err="1">
                <a:solidFill>
                  <a:schemeClr val="bg1"/>
                </a:solidFill>
              </a:rPr>
              <a:t>utilising</a:t>
            </a:r>
            <a:r>
              <a:rPr lang="da-DK" sz="2000" dirty="0">
                <a:solidFill>
                  <a:schemeClr val="bg1"/>
                </a:solidFill>
              </a:rPr>
              <a:t> </a:t>
            </a:r>
            <a:r>
              <a:rPr lang="da-DK" sz="2000" dirty="0" err="1">
                <a:solidFill>
                  <a:schemeClr val="bg1"/>
                </a:solidFill>
              </a:rPr>
              <a:t>their</a:t>
            </a:r>
            <a:r>
              <a:rPr lang="da-DK" sz="2000" dirty="0">
                <a:solidFill>
                  <a:schemeClr val="bg1"/>
                </a:solidFill>
              </a:rPr>
              <a:t> </a:t>
            </a:r>
            <a:r>
              <a:rPr lang="da-DK" sz="2000" dirty="0" err="1">
                <a:solidFill>
                  <a:schemeClr val="bg1"/>
                </a:solidFill>
              </a:rPr>
              <a:t>organic</a:t>
            </a:r>
            <a:r>
              <a:rPr lang="da-DK" sz="2000" dirty="0">
                <a:solidFill>
                  <a:schemeClr val="bg1"/>
                </a:solidFill>
              </a:rPr>
              <a:t> potential </a:t>
            </a:r>
            <a:br>
              <a:rPr lang="da-DK" sz="2000" dirty="0">
                <a:solidFill>
                  <a:schemeClr val="bg1"/>
                </a:solidFill>
              </a:rPr>
            </a:br>
            <a:endParaRPr lang="da-DK" sz="2000" dirty="0">
              <a:solidFill>
                <a:schemeClr val="bg1"/>
              </a:solidFill>
            </a:endParaRPr>
          </a:p>
        </p:txBody>
      </p:sp>
      <p:sp>
        <p:nvSpPr>
          <p:cNvPr id="4" name="Pladsholder til dato 3"/>
          <p:cNvSpPr>
            <a:spLocks noGrp="1"/>
          </p:cNvSpPr>
          <p:nvPr>
            <p:ph type="dt" sz="half" idx="4294967295"/>
          </p:nvPr>
        </p:nvSpPr>
        <p:spPr>
          <a:xfrm>
            <a:off x="357415" y="6439072"/>
            <a:ext cx="900000" cy="360000"/>
          </a:xfrm>
          <a:prstGeom prst="rect">
            <a:avLst/>
          </a:prstGeom>
        </p:spPr>
        <p:txBody>
          <a:bodyPr/>
          <a:lstStyle/>
          <a:p>
            <a:fld id="{D568BB71-F698-104B-8F3D-71941BE143F3}" type="datetime1">
              <a:rPr lang="da-DK" smtClean="0"/>
              <a:t>12/04/2018</a:t>
            </a:fld>
            <a:endParaRPr lang="da-DK" dirty="0"/>
          </a:p>
        </p:txBody>
      </p:sp>
      <p:sp>
        <p:nvSpPr>
          <p:cNvPr id="5" name="Pladsholder til diasnummer 4"/>
          <p:cNvSpPr>
            <a:spLocks noGrp="1"/>
          </p:cNvSpPr>
          <p:nvPr>
            <p:ph type="sldNum" sz="quarter" idx="4294967295"/>
          </p:nvPr>
        </p:nvSpPr>
        <p:spPr>
          <a:xfrm>
            <a:off x="7900818" y="6439072"/>
            <a:ext cx="900000" cy="360000"/>
          </a:xfrm>
          <a:prstGeom prst="rect">
            <a:avLst/>
          </a:prstGeom>
        </p:spPr>
        <p:txBody>
          <a:bodyPr/>
          <a:lstStyle/>
          <a:p>
            <a:fld id="{52491817-40F0-7A45-93CF-2A84519132FC}" type="slidenum">
              <a:rPr lang="da-DK" smtClean="0"/>
              <a:pPr/>
              <a:t>14</a:t>
            </a:fld>
            <a:endParaRPr lang="da-DK" dirty="0"/>
          </a:p>
        </p:txBody>
      </p:sp>
      <p:sp>
        <p:nvSpPr>
          <p:cNvPr id="7" name="Rectangle 9"/>
          <p:cNvSpPr>
            <a:spLocks noChangeArrowheads="1"/>
          </p:cNvSpPr>
          <p:nvPr/>
        </p:nvSpPr>
        <p:spPr bwMode="auto">
          <a:xfrm>
            <a:off x="477671" y="1543986"/>
            <a:ext cx="7206019" cy="4269959"/>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da-DK" sz="1200"/>
          </a:p>
        </p:txBody>
      </p:sp>
      <p:pic>
        <p:nvPicPr>
          <p:cNvPr id="15"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80844" y="2287914"/>
            <a:ext cx="6110105" cy="3290057"/>
          </a:xfrm>
          <a:prstGeom prst="rect">
            <a:avLst/>
          </a:prstGeom>
          <a:noFill/>
          <a:ln w="9525">
            <a:noFill/>
            <a:miter lim="800000"/>
            <a:headEnd/>
            <a:tailEnd/>
          </a:ln>
          <a:effectLst/>
        </p:spPr>
      </p:pic>
      <p:pic>
        <p:nvPicPr>
          <p:cNvPr id="16" name="Picture 4" descr="P:\Markedsafdeling\Fælles billedarkiv MA\Butikker og Kæder\Irma\Irmapigen.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418452" y="1777316"/>
            <a:ext cx="744994" cy="93124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5" descr="P:\Markedsafdeling\Fælles billedarkiv MA\Butikker og Kæder\Irma\Irma Logo 1.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194460" y="1834037"/>
            <a:ext cx="1180292" cy="363923"/>
          </a:xfrm>
          <a:prstGeom prst="rect">
            <a:avLst/>
          </a:prstGeom>
          <a:noFill/>
          <a:extLst>
            <a:ext uri="{909E8E84-426E-40DD-AFC4-6F175D3DCCD1}">
              <a14:hiddenFill xmlns:a14="http://schemas.microsoft.com/office/drawing/2010/main">
                <a:solidFill>
                  <a:srgbClr val="FFFFFF"/>
                </a:solidFill>
              </a14:hiddenFill>
            </a:ext>
          </a:extLst>
        </p:spPr>
      </p:pic>
      <p:sp>
        <p:nvSpPr>
          <p:cNvPr id="18" name="Ellipse 17"/>
          <p:cNvSpPr/>
          <p:nvPr/>
        </p:nvSpPr>
        <p:spPr>
          <a:xfrm>
            <a:off x="5191432" y="2287914"/>
            <a:ext cx="1266447" cy="1266447"/>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11052395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05396" y="280748"/>
            <a:ext cx="8838604" cy="1143000"/>
          </a:xfrm>
        </p:spPr>
        <p:txBody>
          <a:bodyPr>
            <a:noAutofit/>
          </a:bodyPr>
          <a:lstStyle/>
          <a:p>
            <a:r>
              <a:rPr lang="da-DK" sz="2000" dirty="0">
                <a:solidFill>
                  <a:schemeClr val="bg1"/>
                </a:solidFill>
              </a:rPr>
              <a:t>Irma has </a:t>
            </a:r>
            <a:r>
              <a:rPr lang="da-DK" sz="2000" dirty="0" err="1">
                <a:solidFill>
                  <a:schemeClr val="bg1"/>
                </a:solidFill>
              </a:rPr>
              <a:t>app</a:t>
            </a:r>
            <a:r>
              <a:rPr lang="da-DK" sz="2000" dirty="0">
                <a:solidFill>
                  <a:schemeClr val="bg1"/>
                </a:solidFill>
              </a:rPr>
              <a:t>. 1100 </a:t>
            </a:r>
            <a:r>
              <a:rPr lang="da-DK" sz="2000" dirty="0" err="1">
                <a:solidFill>
                  <a:schemeClr val="bg1"/>
                </a:solidFill>
              </a:rPr>
              <a:t>organic</a:t>
            </a:r>
            <a:r>
              <a:rPr lang="da-DK" sz="2000" dirty="0">
                <a:solidFill>
                  <a:schemeClr val="bg1"/>
                </a:solidFill>
              </a:rPr>
              <a:t> products in </a:t>
            </a:r>
            <a:r>
              <a:rPr lang="da-DK" sz="2000" dirty="0" err="1">
                <a:solidFill>
                  <a:schemeClr val="bg1"/>
                </a:solidFill>
              </a:rPr>
              <a:t>their</a:t>
            </a:r>
            <a:r>
              <a:rPr lang="da-DK" sz="2000" dirty="0">
                <a:solidFill>
                  <a:schemeClr val="bg1"/>
                </a:solidFill>
              </a:rPr>
              <a:t> </a:t>
            </a:r>
            <a:r>
              <a:rPr lang="da-DK" sz="2000" dirty="0" err="1">
                <a:solidFill>
                  <a:schemeClr val="bg1"/>
                </a:solidFill>
              </a:rPr>
              <a:t>assortment</a:t>
            </a:r>
            <a:r>
              <a:rPr lang="da-DK" sz="2000" dirty="0">
                <a:solidFill>
                  <a:schemeClr val="bg1"/>
                </a:solidFill>
              </a:rPr>
              <a:t>. The OL brand ‘Irmas økologisk balance’ </a:t>
            </a:r>
            <a:r>
              <a:rPr lang="da-DK" sz="2000" dirty="0" err="1">
                <a:solidFill>
                  <a:schemeClr val="bg1"/>
                </a:solidFill>
              </a:rPr>
              <a:t>counts</a:t>
            </a:r>
            <a:r>
              <a:rPr lang="da-DK" sz="2000" dirty="0">
                <a:solidFill>
                  <a:schemeClr val="bg1"/>
                </a:solidFill>
              </a:rPr>
              <a:t> products </a:t>
            </a:r>
            <a:r>
              <a:rPr lang="da-DK" sz="2000" dirty="0" err="1">
                <a:solidFill>
                  <a:schemeClr val="bg1"/>
                </a:solidFill>
              </a:rPr>
              <a:t>both</a:t>
            </a:r>
            <a:r>
              <a:rPr lang="da-DK" sz="2000" dirty="0">
                <a:solidFill>
                  <a:schemeClr val="bg1"/>
                </a:solidFill>
              </a:rPr>
              <a:t> in the </a:t>
            </a:r>
            <a:r>
              <a:rPr lang="da-DK" sz="2000" dirty="0" err="1">
                <a:solidFill>
                  <a:schemeClr val="bg1"/>
                </a:solidFill>
              </a:rPr>
              <a:t>value</a:t>
            </a:r>
            <a:r>
              <a:rPr lang="da-DK" sz="2000" dirty="0">
                <a:solidFill>
                  <a:schemeClr val="bg1"/>
                </a:solidFill>
              </a:rPr>
              <a:t> and the </a:t>
            </a:r>
            <a:r>
              <a:rPr lang="da-DK" sz="2000" dirty="0" err="1">
                <a:solidFill>
                  <a:schemeClr val="bg1"/>
                </a:solidFill>
              </a:rPr>
              <a:t>volume</a:t>
            </a:r>
            <a:r>
              <a:rPr lang="da-DK" sz="2000" dirty="0">
                <a:solidFill>
                  <a:schemeClr val="bg1"/>
                </a:solidFill>
              </a:rPr>
              <a:t> position</a:t>
            </a:r>
            <a:r>
              <a:rPr lang="en-US" sz="2000" dirty="0">
                <a:solidFill>
                  <a:schemeClr val="bg1"/>
                </a:solidFill>
              </a:rPr>
              <a:t/>
            </a:r>
            <a:br>
              <a:rPr lang="en-US" sz="2000" dirty="0">
                <a:solidFill>
                  <a:schemeClr val="bg1"/>
                </a:solidFill>
              </a:rPr>
            </a:br>
            <a:r>
              <a:rPr lang="da-DK" sz="2000" dirty="0">
                <a:solidFill>
                  <a:schemeClr val="bg1"/>
                </a:solidFill>
              </a:rPr>
              <a:t/>
            </a:r>
            <a:br>
              <a:rPr lang="da-DK" sz="2000" dirty="0">
                <a:solidFill>
                  <a:schemeClr val="bg1"/>
                </a:solidFill>
              </a:rPr>
            </a:br>
            <a:endParaRPr lang="da-DK" sz="2000" dirty="0">
              <a:solidFill>
                <a:schemeClr val="bg1"/>
              </a:solidFill>
            </a:endParaRPr>
          </a:p>
        </p:txBody>
      </p:sp>
      <p:sp>
        <p:nvSpPr>
          <p:cNvPr id="4" name="Pladsholder til dato 3"/>
          <p:cNvSpPr>
            <a:spLocks noGrp="1"/>
          </p:cNvSpPr>
          <p:nvPr>
            <p:ph type="dt" sz="half" idx="4294967295"/>
          </p:nvPr>
        </p:nvSpPr>
        <p:spPr>
          <a:xfrm>
            <a:off x="357415" y="6439072"/>
            <a:ext cx="900000" cy="360000"/>
          </a:xfrm>
          <a:prstGeom prst="rect">
            <a:avLst/>
          </a:prstGeom>
        </p:spPr>
        <p:txBody>
          <a:bodyPr/>
          <a:lstStyle/>
          <a:p>
            <a:fld id="{D568BB71-F698-104B-8F3D-71941BE143F3}" type="datetime1">
              <a:rPr lang="da-DK" smtClean="0"/>
              <a:t>12/04/2018</a:t>
            </a:fld>
            <a:endParaRPr lang="da-DK" dirty="0"/>
          </a:p>
        </p:txBody>
      </p:sp>
      <p:sp>
        <p:nvSpPr>
          <p:cNvPr id="5" name="Pladsholder til diasnummer 4"/>
          <p:cNvSpPr>
            <a:spLocks noGrp="1"/>
          </p:cNvSpPr>
          <p:nvPr>
            <p:ph type="sldNum" sz="quarter" idx="4294967295"/>
          </p:nvPr>
        </p:nvSpPr>
        <p:spPr>
          <a:xfrm>
            <a:off x="7900818" y="6439072"/>
            <a:ext cx="900000" cy="360000"/>
          </a:xfrm>
          <a:prstGeom prst="rect">
            <a:avLst/>
          </a:prstGeom>
        </p:spPr>
        <p:txBody>
          <a:bodyPr/>
          <a:lstStyle/>
          <a:p>
            <a:fld id="{52491817-40F0-7A45-93CF-2A84519132FC}" type="slidenum">
              <a:rPr lang="da-DK" smtClean="0"/>
              <a:pPr/>
              <a:t>15</a:t>
            </a:fld>
            <a:endParaRPr lang="da-DK" dirty="0"/>
          </a:p>
        </p:txBody>
      </p:sp>
      <p:sp>
        <p:nvSpPr>
          <p:cNvPr id="7" name="Rectangle 9"/>
          <p:cNvSpPr>
            <a:spLocks noChangeArrowheads="1"/>
          </p:cNvSpPr>
          <p:nvPr/>
        </p:nvSpPr>
        <p:spPr bwMode="auto">
          <a:xfrm>
            <a:off x="477671" y="1543986"/>
            <a:ext cx="7206019" cy="4269959"/>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da-DK" sz="1200"/>
          </a:p>
        </p:txBody>
      </p:sp>
      <p:pic>
        <p:nvPicPr>
          <p:cNvPr id="27" name="Picture 4" descr="Irma -vare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2319849" y="1610871"/>
            <a:ext cx="5332466" cy="4144127"/>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Irmas -økologisk -balanc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18612" y="1593962"/>
            <a:ext cx="3152775" cy="1009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59273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52996" y="-925683"/>
            <a:ext cx="8838604" cy="3398051"/>
          </a:xfrm>
        </p:spPr>
        <p:txBody>
          <a:bodyPr>
            <a:noAutofit/>
          </a:bodyPr>
          <a:lstStyle/>
          <a:p>
            <a:r>
              <a:rPr lang="da-DK" sz="1800" dirty="0">
                <a:solidFill>
                  <a:schemeClr val="bg1"/>
                </a:solidFill>
              </a:rPr>
              <a:t>Irma is </a:t>
            </a:r>
            <a:r>
              <a:rPr lang="da-DK" sz="1800" dirty="0" err="1">
                <a:solidFill>
                  <a:schemeClr val="bg1"/>
                </a:solidFill>
              </a:rPr>
              <a:t>outperforming</a:t>
            </a:r>
            <a:r>
              <a:rPr lang="da-DK" sz="1800" dirty="0">
                <a:solidFill>
                  <a:schemeClr val="bg1"/>
                </a:solidFill>
              </a:rPr>
              <a:t> </a:t>
            </a:r>
            <a:r>
              <a:rPr lang="da-DK" sz="1800" dirty="0" err="1">
                <a:solidFill>
                  <a:schemeClr val="bg1"/>
                </a:solidFill>
              </a:rPr>
              <a:t>other</a:t>
            </a:r>
            <a:r>
              <a:rPr lang="da-DK" sz="1800" dirty="0">
                <a:solidFill>
                  <a:schemeClr val="bg1"/>
                </a:solidFill>
              </a:rPr>
              <a:t> Danish </a:t>
            </a:r>
            <a:r>
              <a:rPr lang="da-DK" sz="1800" dirty="0" err="1">
                <a:solidFill>
                  <a:schemeClr val="bg1"/>
                </a:solidFill>
              </a:rPr>
              <a:t>retailers</a:t>
            </a:r>
            <a:r>
              <a:rPr lang="da-DK" sz="1800" dirty="0">
                <a:solidFill>
                  <a:schemeClr val="bg1"/>
                </a:solidFill>
              </a:rPr>
              <a:t> in </a:t>
            </a:r>
            <a:r>
              <a:rPr lang="da-DK" sz="1800" dirty="0" err="1">
                <a:solidFill>
                  <a:schemeClr val="bg1"/>
                </a:solidFill>
              </a:rPr>
              <a:t>introducing</a:t>
            </a:r>
            <a:r>
              <a:rPr lang="da-DK" sz="1800" dirty="0">
                <a:solidFill>
                  <a:schemeClr val="bg1"/>
                </a:solidFill>
              </a:rPr>
              <a:t> new trendy </a:t>
            </a:r>
            <a:r>
              <a:rPr lang="da-DK" sz="1800" dirty="0" err="1">
                <a:solidFill>
                  <a:schemeClr val="bg1"/>
                </a:solidFill>
              </a:rPr>
              <a:t>organic</a:t>
            </a:r>
            <a:r>
              <a:rPr lang="da-DK" sz="1800" dirty="0">
                <a:solidFill>
                  <a:schemeClr val="bg1"/>
                </a:solidFill>
              </a:rPr>
              <a:t> products eg. 6-8 </a:t>
            </a:r>
            <a:r>
              <a:rPr lang="da-DK" sz="1800" dirty="0" err="1">
                <a:solidFill>
                  <a:schemeClr val="bg1"/>
                </a:solidFill>
              </a:rPr>
              <a:t>different</a:t>
            </a:r>
            <a:r>
              <a:rPr lang="da-DK" sz="1800" dirty="0">
                <a:solidFill>
                  <a:schemeClr val="bg1"/>
                </a:solidFill>
              </a:rPr>
              <a:t> </a:t>
            </a:r>
            <a:r>
              <a:rPr lang="da-DK" sz="1800" dirty="0" err="1">
                <a:solidFill>
                  <a:schemeClr val="bg1"/>
                </a:solidFill>
              </a:rPr>
              <a:t>porridge</a:t>
            </a:r>
            <a:r>
              <a:rPr lang="da-DK" sz="1800" dirty="0">
                <a:solidFill>
                  <a:schemeClr val="bg1"/>
                </a:solidFill>
              </a:rPr>
              <a:t> variants from </a:t>
            </a:r>
            <a:r>
              <a:rPr lang="da-DK" sz="1800" dirty="0" err="1">
                <a:solidFill>
                  <a:schemeClr val="bg1"/>
                </a:solidFill>
              </a:rPr>
              <a:t>Aurion</a:t>
            </a:r>
            <a:r>
              <a:rPr lang="da-DK" sz="1800" dirty="0">
                <a:solidFill>
                  <a:schemeClr val="bg1"/>
                </a:solidFill>
              </a:rPr>
              <a:t>, as </a:t>
            </a:r>
            <a:r>
              <a:rPr lang="da-DK" sz="1800" dirty="0" err="1">
                <a:solidFill>
                  <a:schemeClr val="bg1"/>
                </a:solidFill>
              </a:rPr>
              <a:t>well</a:t>
            </a:r>
            <a:r>
              <a:rPr lang="da-DK" sz="1800" dirty="0">
                <a:solidFill>
                  <a:schemeClr val="bg1"/>
                </a:solidFill>
              </a:rPr>
              <a:t> as </a:t>
            </a:r>
            <a:r>
              <a:rPr lang="da-DK" sz="1800" dirty="0" err="1">
                <a:solidFill>
                  <a:schemeClr val="bg1"/>
                </a:solidFill>
              </a:rPr>
              <a:t>testing</a:t>
            </a:r>
            <a:r>
              <a:rPr lang="da-DK" sz="1800" dirty="0">
                <a:solidFill>
                  <a:schemeClr val="bg1"/>
                </a:solidFill>
              </a:rPr>
              <a:t> new </a:t>
            </a:r>
            <a:r>
              <a:rPr lang="da-DK" sz="1800" dirty="0" err="1">
                <a:solidFill>
                  <a:schemeClr val="bg1"/>
                </a:solidFill>
              </a:rPr>
              <a:t>instore</a:t>
            </a:r>
            <a:r>
              <a:rPr lang="da-DK" sz="1800" dirty="0">
                <a:solidFill>
                  <a:schemeClr val="bg1"/>
                </a:solidFill>
              </a:rPr>
              <a:t> placement of </a:t>
            </a:r>
            <a:r>
              <a:rPr lang="da-DK" sz="1800" dirty="0" err="1">
                <a:solidFill>
                  <a:schemeClr val="bg1"/>
                </a:solidFill>
              </a:rPr>
              <a:t>organic</a:t>
            </a:r>
            <a:r>
              <a:rPr lang="da-DK" sz="1800" dirty="0">
                <a:solidFill>
                  <a:schemeClr val="bg1"/>
                </a:solidFill>
              </a:rPr>
              <a:t> products, eg. Organic </a:t>
            </a:r>
            <a:r>
              <a:rPr lang="da-DK" sz="1800" dirty="0" err="1">
                <a:solidFill>
                  <a:schemeClr val="bg1"/>
                </a:solidFill>
              </a:rPr>
              <a:t>flour</a:t>
            </a:r>
            <a:r>
              <a:rPr lang="da-DK" sz="1800" dirty="0">
                <a:solidFill>
                  <a:schemeClr val="bg1"/>
                </a:solidFill>
              </a:rPr>
              <a:t> from Skærtoft mølle </a:t>
            </a:r>
            <a:r>
              <a:rPr lang="da-DK" sz="1800" dirty="0" err="1">
                <a:solidFill>
                  <a:schemeClr val="bg1"/>
                </a:solidFill>
              </a:rPr>
              <a:t>placed</a:t>
            </a:r>
            <a:r>
              <a:rPr lang="da-DK" sz="1800" dirty="0">
                <a:solidFill>
                  <a:schemeClr val="bg1"/>
                </a:solidFill>
              </a:rPr>
              <a:t> on an end-</a:t>
            </a:r>
            <a:r>
              <a:rPr lang="da-DK" sz="1800" dirty="0" err="1">
                <a:solidFill>
                  <a:schemeClr val="bg1"/>
                </a:solidFill>
              </a:rPr>
              <a:t>shelf</a:t>
            </a:r>
            <a:r>
              <a:rPr lang="da-DK" sz="1800" dirty="0">
                <a:solidFill>
                  <a:schemeClr val="bg1"/>
                </a:solidFill>
              </a:rPr>
              <a:t/>
            </a:r>
            <a:br>
              <a:rPr lang="da-DK" sz="1800" dirty="0">
                <a:solidFill>
                  <a:schemeClr val="bg1"/>
                </a:solidFill>
              </a:rPr>
            </a:br>
            <a:endParaRPr lang="da-DK" sz="1800" dirty="0">
              <a:solidFill>
                <a:schemeClr val="bg1"/>
              </a:solidFill>
            </a:endParaRPr>
          </a:p>
        </p:txBody>
      </p:sp>
      <p:sp>
        <p:nvSpPr>
          <p:cNvPr id="4" name="Pladsholder til dato 3"/>
          <p:cNvSpPr>
            <a:spLocks noGrp="1"/>
          </p:cNvSpPr>
          <p:nvPr>
            <p:ph type="dt" sz="half" idx="4294967295"/>
          </p:nvPr>
        </p:nvSpPr>
        <p:spPr>
          <a:xfrm>
            <a:off x="357415" y="6439072"/>
            <a:ext cx="900000" cy="360000"/>
          </a:xfrm>
          <a:prstGeom prst="rect">
            <a:avLst/>
          </a:prstGeom>
        </p:spPr>
        <p:txBody>
          <a:bodyPr/>
          <a:lstStyle/>
          <a:p>
            <a:fld id="{D568BB71-F698-104B-8F3D-71941BE143F3}" type="datetime1">
              <a:rPr lang="da-DK" smtClean="0"/>
              <a:t>12/04/2018</a:t>
            </a:fld>
            <a:endParaRPr lang="da-DK" dirty="0"/>
          </a:p>
        </p:txBody>
      </p:sp>
      <p:sp>
        <p:nvSpPr>
          <p:cNvPr id="5" name="Pladsholder til diasnummer 4"/>
          <p:cNvSpPr>
            <a:spLocks noGrp="1"/>
          </p:cNvSpPr>
          <p:nvPr>
            <p:ph type="sldNum" sz="quarter" idx="4294967295"/>
          </p:nvPr>
        </p:nvSpPr>
        <p:spPr>
          <a:xfrm>
            <a:off x="7900818" y="6439072"/>
            <a:ext cx="900000" cy="360000"/>
          </a:xfrm>
          <a:prstGeom prst="rect">
            <a:avLst/>
          </a:prstGeom>
        </p:spPr>
        <p:txBody>
          <a:bodyPr/>
          <a:lstStyle/>
          <a:p>
            <a:fld id="{52491817-40F0-7A45-93CF-2A84519132FC}" type="slidenum">
              <a:rPr lang="da-DK" smtClean="0"/>
              <a:pPr/>
              <a:t>16</a:t>
            </a:fld>
            <a:endParaRPr lang="da-DK" dirty="0"/>
          </a:p>
        </p:txBody>
      </p:sp>
      <p:sp>
        <p:nvSpPr>
          <p:cNvPr id="7" name="Rectangle 9"/>
          <p:cNvSpPr>
            <a:spLocks noChangeArrowheads="1"/>
          </p:cNvSpPr>
          <p:nvPr/>
        </p:nvSpPr>
        <p:spPr bwMode="auto">
          <a:xfrm>
            <a:off x="477671" y="1543986"/>
            <a:ext cx="7206019" cy="4269959"/>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da-DK" sz="1200"/>
          </a:p>
        </p:txBody>
      </p:sp>
      <p:pic>
        <p:nvPicPr>
          <p:cNvPr id="27" name="Picture 1" descr="P:\Markedsafdeling\Fælles billedarkiv MA\Butikker og Kæder\Irma\Irma\D22_3656 - Irma.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222805" y="1634018"/>
            <a:ext cx="4565138" cy="2994994"/>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O:\Markedsafdeling\Medarbejdere\Cathrine\Kamp. for Fødevarerådgivningen\Fotos til folder, Fødevarerådgivningen\div fotos\Irmas grød.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910766" y="3067517"/>
            <a:ext cx="4912175" cy="2776406"/>
          </a:xfrm>
          <a:prstGeom prst="rect">
            <a:avLst/>
          </a:prstGeom>
          <a:noFill/>
        </p:spPr>
      </p:pic>
    </p:spTree>
    <p:extLst>
      <p:ext uri="{BB962C8B-B14F-4D97-AF65-F5344CB8AC3E}">
        <p14:creationId xmlns:p14="http://schemas.microsoft.com/office/powerpoint/2010/main" val="22135713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05396" y="210477"/>
            <a:ext cx="8838604" cy="1143000"/>
          </a:xfrm>
        </p:spPr>
        <p:txBody>
          <a:bodyPr>
            <a:noAutofit/>
          </a:bodyPr>
          <a:lstStyle/>
          <a:p>
            <a:r>
              <a:rPr lang="da-DK" sz="1800" dirty="0">
                <a:solidFill>
                  <a:schemeClr val="bg1"/>
                </a:solidFill>
              </a:rPr>
              <a:t>Irma </a:t>
            </a:r>
            <a:r>
              <a:rPr lang="da-DK" sz="1800" dirty="0" err="1">
                <a:solidFill>
                  <a:schemeClr val="bg1"/>
                </a:solidFill>
              </a:rPr>
              <a:t>coorporates</a:t>
            </a:r>
            <a:r>
              <a:rPr lang="da-DK" sz="1800" dirty="0">
                <a:solidFill>
                  <a:schemeClr val="bg1"/>
                </a:solidFill>
              </a:rPr>
              <a:t> with </a:t>
            </a:r>
            <a:r>
              <a:rPr lang="da-DK" sz="1800" dirty="0" err="1">
                <a:solidFill>
                  <a:schemeClr val="bg1"/>
                </a:solidFill>
              </a:rPr>
              <a:t>several</a:t>
            </a:r>
            <a:r>
              <a:rPr lang="da-DK" sz="1800" dirty="0">
                <a:solidFill>
                  <a:schemeClr val="bg1"/>
                </a:solidFill>
              </a:rPr>
              <a:t> smaller producers, </a:t>
            </a:r>
            <a:r>
              <a:rPr lang="da-DK" sz="1800" dirty="0" err="1">
                <a:solidFill>
                  <a:schemeClr val="bg1"/>
                </a:solidFill>
              </a:rPr>
              <a:t>who</a:t>
            </a:r>
            <a:r>
              <a:rPr lang="da-DK" sz="1800" dirty="0">
                <a:solidFill>
                  <a:schemeClr val="bg1"/>
                </a:solidFill>
              </a:rPr>
              <a:t> </a:t>
            </a:r>
            <a:r>
              <a:rPr lang="da-DK" sz="1800" dirty="0" err="1">
                <a:solidFill>
                  <a:schemeClr val="bg1"/>
                </a:solidFill>
              </a:rPr>
              <a:t>can</a:t>
            </a:r>
            <a:r>
              <a:rPr lang="da-DK" sz="1800" dirty="0">
                <a:solidFill>
                  <a:schemeClr val="bg1"/>
                </a:solidFill>
              </a:rPr>
              <a:t> offer clear </a:t>
            </a:r>
            <a:r>
              <a:rPr lang="da-DK" sz="1800" dirty="0" err="1">
                <a:solidFill>
                  <a:schemeClr val="bg1"/>
                </a:solidFill>
              </a:rPr>
              <a:t>differentiated</a:t>
            </a:r>
            <a:r>
              <a:rPr lang="da-DK" sz="1800" dirty="0">
                <a:solidFill>
                  <a:schemeClr val="bg1"/>
                </a:solidFill>
              </a:rPr>
              <a:t> products with a </a:t>
            </a:r>
            <a:r>
              <a:rPr lang="da-DK" sz="1800" dirty="0" err="1">
                <a:solidFill>
                  <a:schemeClr val="bg1"/>
                </a:solidFill>
              </a:rPr>
              <a:t>good</a:t>
            </a:r>
            <a:r>
              <a:rPr lang="da-DK" sz="1800" dirty="0">
                <a:solidFill>
                  <a:schemeClr val="bg1"/>
                </a:solidFill>
              </a:rPr>
              <a:t> </a:t>
            </a:r>
            <a:r>
              <a:rPr lang="da-DK" sz="1800" dirty="0" err="1">
                <a:solidFill>
                  <a:schemeClr val="bg1"/>
                </a:solidFill>
              </a:rPr>
              <a:t>product</a:t>
            </a:r>
            <a:r>
              <a:rPr lang="da-DK" sz="1800" dirty="0">
                <a:solidFill>
                  <a:schemeClr val="bg1"/>
                </a:solidFill>
              </a:rPr>
              <a:t> story and deliver products to the </a:t>
            </a:r>
            <a:r>
              <a:rPr lang="da-DK" sz="1800" dirty="0" err="1">
                <a:solidFill>
                  <a:schemeClr val="bg1"/>
                </a:solidFill>
              </a:rPr>
              <a:t>concept</a:t>
            </a:r>
            <a:r>
              <a:rPr lang="da-DK" sz="1800" dirty="0">
                <a:solidFill>
                  <a:schemeClr val="bg1"/>
                </a:solidFill>
              </a:rPr>
              <a:t> ”Irmas nordiske smag”, eg. </a:t>
            </a:r>
            <a:r>
              <a:rPr lang="da-DK" sz="1800" dirty="0" err="1">
                <a:solidFill>
                  <a:schemeClr val="bg1"/>
                </a:solidFill>
              </a:rPr>
              <a:t>Goat</a:t>
            </a:r>
            <a:r>
              <a:rPr lang="da-DK" sz="1800" dirty="0">
                <a:solidFill>
                  <a:schemeClr val="bg1"/>
                </a:solidFill>
              </a:rPr>
              <a:t> </a:t>
            </a:r>
            <a:r>
              <a:rPr lang="da-DK" sz="1800" dirty="0" err="1">
                <a:solidFill>
                  <a:schemeClr val="bg1"/>
                </a:solidFill>
              </a:rPr>
              <a:t>meat</a:t>
            </a:r>
            <a:r>
              <a:rPr lang="da-DK" sz="1800" dirty="0">
                <a:solidFill>
                  <a:schemeClr val="bg1"/>
                </a:solidFill>
              </a:rPr>
              <a:t> from ‘Stenalt Gods’ or </a:t>
            </a:r>
            <a:r>
              <a:rPr lang="da-DK" sz="1800" dirty="0" err="1">
                <a:solidFill>
                  <a:schemeClr val="bg1"/>
                </a:solidFill>
              </a:rPr>
              <a:t>meat</a:t>
            </a:r>
            <a:r>
              <a:rPr lang="da-DK" sz="1800" dirty="0">
                <a:solidFill>
                  <a:schemeClr val="bg1"/>
                </a:solidFill>
              </a:rPr>
              <a:t> from pigs </a:t>
            </a:r>
            <a:r>
              <a:rPr lang="da-DK" sz="1800" dirty="0" err="1">
                <a:solidFill>
                  <a:schemeClr val="bg1"/>
                </a:solidFill>
              </a:rPr>
              <a:t>living</a:t>
            </a:r>
            <a:r>
              <a:rPr lang="da-DK" sz="1800" dirty="0">
                <a:solidFill>
                  <a:schemeClr val="bg1"/>
                </a:solidFill>
              </a:rPr>
              <a:t> in the </a:t>
            </a:r>
            <a:r>
              <a:rPr lang="da-DK" sz="1800" dirty="0" err="1">
                <a:solidFill>
                  <a:schemeClr val="bg1"/>
                </a:solidFill>
              </a:rPr>
              <a:t>woods</a:t>
            </a:r>
            <a:r>
              <a:rPr lang="da-DK" sz="1800" dirty="0">
                <a:solidFill>
                  <a:schemeClr val="bg1"/>
                </a:solidFill>
              </a:rPr>
              <a:t> </a:t>
            </a:r>
            <a:r>
              <a:rPr lang="en-US" sz="1800" dirty="0">
                <a:solidFill>
                  <a:schemeClr val="bg1"/>
                </a:solidFill>
              </a:rPr>
              <a:t/>
            </a:r>
            <a:br>
              <a:rPr lang="en-US" sz="1800" dirty="0">
                <a:solidFill>
                  <a:schemeClr val="bg1"/>
                </a:solidFill>
              </a:rPr>
            </a:br>
            <a:endParaRPr lang="da-DK" sz="1800" dirty="0">
              <a:solidFill>
                <a:schemeClr val="bg1"/>
              </a:solidFill>
            </a:endParaRPr>
          </a:p>
        </p:txBody>
      </p:sp>
      <p:sp>
        <p:nvSpPr>
          <p:cNvPr id="4" name="Pladsholder til dato 3"/>
          <p:cNvSpPr>
            <a:spLocks noGrp="1"/>
          </p:cNvSpPr>
          <p:nvPr>
            <p:ph type="dt" sz="half" idx="4294967295"/>
          </p:nvPr>
        </p:nvSpPr>
        <p:spPr>
          <a:xfrm>
            <a:off x="357415" y="6439072"/>
            <a:ext cx="900000" cy="360000"/>
          </a:xfrm>
          <a:prstGeom prst="rect">
            <a:avLst/>
          </a:prstGeom>
        </p:spPr>
        <p:txBody>
          <a:bodyPr/>
          <a:lstStyle/>
          <a:p>
            <a:fld id="{D568BB71-F698-104B-8F3D-71941BE143F3}" type="datetime1">
              <a:rPr lang="da-DK" smtClean="0"/>
              <a:t>12/04/2018</a:t>
            </a:fld>
            <a:endParaRPr lang="da-DK" dirty="0"/>
          </a:p>
        </p:txBody>
      </p:sp>
      <p:sp>
        <p:nvSpPr>
          <p:cNvPr id="5" name="Pladsholder til diasnummer 4"/>
          <p:cNvSpPr>
            <a:spLocks noGrp="1"/>
          </p:cNvSpPr>
          <p:nvPr>
            <p:ph type="sldNum" sz="quarter" idx="4294967295"/>
          </p:nvPr>
        </p:nvSpPr>
        <p:spPr>
          <a:xfrm>
            <a:off x="7900818" y="6439072"/>
            <a:ext cx="900000" cy="360000"/>
          </a:xfrm>
          <a:prstGeom prst="rect">
            <a:avLst/>
          </a:prstGeom>
        </p:spPr>
        <p:txBody>
          <a:bodyPr/>
          <a:lstStyle/>
          <a:p>
            <a:fld id="{52491817-40F0-7A45-93CF-2A84519132FC}" type="slidenum">
              <a:rPr lang="da-DK" smtClean="0"/>
              <a:pPr/>
              <a:t>17</a:t>
            </a:fld>
            <a:endParaRPr lang="da-DK" dirty="0"/>
          </a:p>
        </p:txBody>
      </p:sp>
      <p:sp>
        <p:nvSpPr>
          <p:cNvPr id="7" name="Rectangle 9"/>
          <p:cNvSpPr>
            <a:spLocks noChangeArrowheads="1"/>
          </p:cNvSpPr>
          <p:nvPr/>
        </p:nvSpPr>
        <p:spPr bwMode="auto">
          <a:xfrm>
            <a:off x="477671" y="1543986"/>
            <a:ext cx="7206019" cy="4269959"/>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da-DK" sz="1200"/>
          </a:p>
        </p:txBody>
      </p:sp>
      <p:pic>
        <p:nvPicPr>
          <p:cNvPr id="8" name="Picture 6" descr="Nordisk -topbanne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35132" y="1968716"/>
            <a:ext cx="6857049" cy="217822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Stenalt Geder Artikel"/>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21181" y="4343835"/>
            <a:ext cx="2249332" cy="126489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Skovgris -topbanne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375327" y="4413658"/>
            <a:ext cx="3807138" cy="12093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67740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05396" y="276736"/>
            <a:ext cx="8838604" cy="1143000"/>
          </a:xfrm>
        </p:spPr>
        <p:txBody>
          <a:bodyPr>
            <a:noAutofit/>
          </a:bodyPr>
          <a:lstStyle/>
          <a:p>
            <a:r>
              <a:rPr lang="da-DK" sz="2000" dirty="0">
                <a:solidFill>
                  <a:schemeClr val="bg1"/>
                </a:solidFill>
              </a:rPr>
              <a:t>As </a:t>
            </a:r>
            <a:r>
              <a:rPr lang="da-DK" sz="2000" dirty="0" err="1">
                <a:solidFill>
                  <a:schemeClr val="bg1"/>
                </a:solidFill>
              </a:rPr>
              <a:t>one</a:t>
            </a:r>
            <a:r>
              <a:rPr lang="da-DK" sz="2000" dirty="0">
                <a:solidFill>
                  <a:schemeClr val="bg1"/>
                </a:solidFill>
              </a:rPr>
              <a:t> of the </a:t>
            </a:r>
            <a:r>
              <a:rPr lang="da-DK" sz="2000" dirty="0" err="1">
                <a:solidFill>
                  <a:schemeClr val="bg1"/>
                </a:solidFill>
              </a:rPr>
              <a:t>latest</a:t>
            </a:r>
            <a:r>
              <a:rPr lang="da-DK" sz="2000" dirty="0">
                <a:solidFill>
                  <a:schemeClr val="bg1"/>
                </a:solidFill>
              </a:rPr>
              <a:t> </a:t>
            </a:r>
            <a:r>
              <a:rPr lang="da-DK" sz="2000" dirty="0" err="1">
                <a:solidFill>
                  <a:schemeClr val="bg1"/>
                </a:solidFill>
              </a:rPr>
              <a:t>initiatives</a:t>
            </a:r>
            <a:r>
              <a:rPr lang="da-DK" sz="2000" dirty="0">
                <a:solidFill>
                  <a:schemeClr val="bg1"/>
                </a:solidFill>
              </a:rPr>
              <a:t> on the ‘</a:t>
            </a:r>
            <a:r>
              <a:rPr lang="da-DK" sz="2000" dirty="0" err="1">
                <a:solidFill>
                  <a:schemeClr val="bg1"/>
                </a:solidFill>
              </a:rPr>
              <a:t>diferentiation</a:t>
            </a:r>
            <a:r>
              <a:rPr lang="da-DK" sz="2000" dirty="0">
                <a:solidFill>
                  <a:schemeClr val="bg1"/>
                </a:solidFill>
              </a:rPr>
              <a:t> </a:t>
            </a:r>
            <a:r>
              <a:rPr lang="da-DK" sz="2000" dirty="0" err="1">
                <a:solidFill>
                  <a:schemeClr val="bg1"/>
                </a:solidFill>
              </a:rPr>
              <a:t>ladder</a:t>
            </a:r>
            <a:r>
              <a:rPr lang="da-DK" sz="2000" dirty="0">
                <a:solidFill>
                  <a:schemeClr val="bg1"/>
                </a:solidFill>
              </a:rPr>
              <a:t>’ Irma has  ”</a:t>
            </a:r>
            <a:r>
              <a:rPr lang="da-DK" sz="2000" dirty="0" err="1">
                <a:solidFill>
                  <a:schemeClr val="bg1"/>
                </a:solidFill>
              </a:rPr>
              <a:t>adopted</a:t>
            </a:r>
            <a:r>
              <a:rPr lang="da-DK" sz="2000" dirty="0">
                <a:solidFill>
                  <a:schemeClr val="bg1"/>
                </a:solidFill>
              </a:rPr>
              <a:t>” the small </a:t>
            </a:r>
            <a:r>
              <a:rPr lang="da-DK" sz="2000" dirty="0" err="1">
                <a:solidFill>
                  <a:schemeClr val="bg1"/>
                </a:solidFill>
              </a:rPr>
              <a:t>island</a:t>
            </a:r>
            <a:r>
              <a:rPr lang="da-DK" sz="2000" dirty="0">
                <a:solidFill>
                  <a:schemeClr val="bg1"/>
                </a:solidFill>
              </a:rPr>
              <a:t> Livø and  </a:t>
            </a:r>
            <a:r>
              <a:rPr lang="da-DK" sz="2000" dirty="0" err="1">
                <a:solidFill>
                  <a:schemeClr val="bg1"/>
                </a:solidFill>
              </a:rPr>
              <a:t>developed</a:t>
            </a:r>
            <a:r>
              <a:rPr lang="da-DK" sz="2000" dirty="0">
                <a:solidFill>
                  <a:schemeClr val="bg1"/>
                </a:solidFill>
              </a:rPr>
              <a:t> </a:t>
            </a:r>
            <a:r>
              <a:rPr lang="da-DK" sz="2000" dirty="0" err="1">
                <a:solidFill>
                  <a:schemeClr val="bg1"/>
                </a:solidFill>
              </a:rPr>
              <a:t>unique</a:t>
            </a:r>
            <a:r>
              <a:rPr lang="da-DK" sz="2000" dirty="0">
                <a:solidFill>
                  <a:schemeClr val="bg1"/>
                </a:solidFill>
              </a:rPr>
              <a:t> </a:t>
            </a:r>
            <a:r>
              <a:rPr lang="da-DK" sz="2000" dirty="0" err="1">
                <a:solidFill>
                  <a:schemeClr val="bg1"/>
                </a:solidFill>
              </a:rPr>
              <a:t>organic</a:t>
            </a:r>
            <a:r>
              <a:rPr lang="da-DK" sz="2000" dirty="0">
                <a:solidFill>
                  <a:schemeClr val="bg1"/>
                </a:solidFill>
              </a:rPr>
              <a:t> </a:t>
            </a:r>
            <a:r>
              <a:rPr lang="da-DK" sz="2000" dirty="0" err="1">
                <a:solidFill>
                  <a:schemeClr val="bg1"/>
                </a:solidFill>
              </a:rPr>
              <a:t>concepts</a:t>
            </a:r>
            <a:r>
              <a:rPr lang="da-DK" sz="2000" dirty="0">
                <a:solidFill>
                  <a:schemeClr val="bg1"/>
                </a:solidFill>
              </a:rPr>
              <a:t> </a:t>
            </a:r>
            <a:r>
              <a:rPr lang="da-DK" sz="2000" dirty="0" err="1">
                <a:solidFill>
                  <a:schemeClr val="bg1"/>
                </a:solidFill>
              </a:rPr>
              <a:t>only</a:t>
            </a:r>
            <a:r>
              <a:rPr lang="da-DK" sz="2000" dirty="0">
                <a:solidFill>
                  <a:schemeClr val="bg1"/>
                </a:solidFill>
              </a:rPr>
              <a:t> </a:t>
            </a:r>
            <a:r>
              <a:rPr lang="da-DK" sz="2000" dirty="0" err="1">
                <a:solidFill>
                  <a:schemeClr val="bg1"/>
                </a:solidFill>
              </a:rPr>
              <a:t>available</a:t>
            </a:r>
            <a:r>
              <a:rPr lang="da-DK" sz="2000" dirty="0">
                <a:solidFill>
                  <a:schemeClr val="bg1"/>
                </a:solidFill>
              </a:rPr>
              <a:t> in the Irma stores</a:t>
            </a:r>
            <a:r>
              <a:rPr lang="en-US" sz="2000" dirty="0">
                <a:solidFill>
                  <a:schemeClr val="bg1"/>
                </a:solidFill>
              </a:rPr>
              <a:t/>
            </a:r>
            <a:br>
              <a:rPr lang="en-US" sz="2000" dirty="0">
                <a:solidFill>
                  <a:schemeClr val="bg1"/>
                </a:solidFill>
              </a:rPr>
            </a:br>
            <a:r>
              <a:rPr lang="da-DK" sz="2000" dirty="0">
                <a:solidFill>
                  <a:schemeClr val="bg1"/>
                </a:solidFill>
              </a:rPr>
              <a:t> </a:t>
            </a:r>
            <a:br>
              <a:rPr lang="da-DK" sz="2000" dirty="0">
                <a:solidFill>
                  <a:schemeClr val="bg1"/>
                </a:solidFill>
              </a:rPr>
            </a:br>
            <a:endParaRPr lang="da-DK" sz="2000" dirty="0">
              <a:solidFill>
                <a:schemeClr val="bg1"/>
              </a:solidFill>
            </a:endParaRPr>
          </a:p>
        </p:txBody>
      </p:sp>
      <p:sp>
        <p:nvSpPr>
          <p:cNvPr id="4" name="Pladsholder til dato 3"/>
          <p:cNvSpPr>
            <a:spLocks noGrp="1"/>
          </p:cNvSpPr>
          <p:nvPr>
            <p:ph type="dt" sz="half" idx="4294967295"/>
          </p:nvPr>
        </p:nvSpPr>
        <p:spPr>
          <a:xfrm>
            <a:off x="357415" y="6439072"/>
            <a:ext cx="900000" cy="360000"/>
          </a:xfrm>
          <a:prstGeom prst="rect">
            <a:avLst/>
          </a:prstGeom>
        </p:spPr>
        <p:txBody>
          <a:bodyPr/>
          <a:lstStyle/>
          <a:p>
            <a:fld id="{D568BB71-F698-104B-8F3D-71941BE143F3}" type="datetime1">
              <a:rPr lang="da-DK" smtClean="0"/>
              <a:t>12/04/2018</a:t>
            </a:fld>
            <a:endParaRPr lang="da-DK" dirty="0"/>
          </a:p>
        </p:txBody>
      </p:sp>
      <p:sp>
        <p:nvSpPr>
          <p:cNvPr id="5" name="Pladsholder til diasnummer 4"/>
          <p:cNvSpPr>
            <a:spLocks noGrp="1"/>
          </p:cNvSpPr>
          <p:nvPr>
            <p:ph type="sldNum" sz="quarter" idx="4294967295"/>
          </p:nvPr>
        </p:nvSpPr>
        <p:spPr>
          <a:xfrm>
            <a:off x="7900818" y="6439072"/>
            <a:ext cx="900000" cy="360000"/>
          </a:xfrm>
          <a:prstGeom prst="rect">
            <a:avLst/>
          </a:prstGeom>
        </p:spPr>
        <p:txBody>
          <a:bodyPr/>
          <a:lstStyle/>
          <a:p>
            <a:fld id="{52491817-40F0-7A45-93CF-2A84519132FC}" type="slidenum">
              <a:rPr lang="da-DK" smtClean="0"/>
              <a:pPr/>
              <a:t>18</a:t>
            </a:fld>
            <a:endParaRPr lang="da-DK" dirty="0"/>
          </a:p>
        </p:txBody>
      </p:sp>
      <p:sp>
        <p:nvSpPr>
          <p:cNvPr id="7" name="Rectangle 9"/>
          <p:cNvSpPr>
            <a:spLocks noChangeArrowheads="1"/>
          </p:cNvSpPr>
          <p:nvPr/>
        </p:nvSpPr>
        <p:spPr bwMode="auto">
          <a:xfrm>
            <a:off x="477671" y="1543986"/>
            <a:ext cx="7206019" cy="4269959"/>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da-DK" sz="1200"/>
          </a:p>
        </p:txBody>
      </p:sp>
      <p:pic>
        <p:nvPicPr>
          <p:cNvPr id="10" name="Picture 2" descr="Brunchpølse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79475" y="4236867"/>
            <a:ext cx="1245062" cy="157707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Livø -topbanne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30766" y="1882774"/>
            <a:ext cx="6899827" cy="219181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2" descr="Grødblandi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549730" y="3104375"/>
            <a:ext cx="1034128" cy="258532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4" descr="Hel Rød By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080679" y="3129849"/>
            <a:ext cx="1098039" cy="255984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6" descr="Honningristet Müsli"/>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589233" y="3097161"/>
            <a:ext cx="1173463" cy="25925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48355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lede 8" descr="Power Point_TOP_sort.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00" y="745"/>
            <a:ext cx="9144000" cy="1126378"/>
          </a:xfrm>
          <a:prstGeom prst="rect">
            <a:avLst/>
          </a:prstGeom>
        </p:spPr>
      </p:pic>
      <p:sp>
        <p:nvSpPr>
          <p:cNvPr id="7" name="Tekstfelt 6"/>
          <p:cNvSpPr txBox="1"/>
          <p:nvPr/>
        </p:nvSpPr>
        <p:spPr>
          <a:xfrm>
            <a:off x="380999" y="223684"/>
            <a:ext cx="8632371" cy="461665"/>
          </a:xfrm>
          <a:prstGeom prst="rect">
            <a:avLst/>
          </a:prstGeom>
          <a:noFill/>
        </p:spPr>
        <p:txBody>
          <a:bodyPr wrap="square" rtlCol="0">
            <a:spAutoFit/>
          </a:bodyPr>
          <a:lstStyle/>
          <a:p>
            <a:pPr>
              <a:defRPr sz="1400" b="0" i="0" u="none" strike="noStrike" kern="1200" cap="none" spc="20" baseline="0">
                <a:solidFill>
                  <a:sysClr val="windowText" lastClr="000000">
                    <a:lumMod val="50000"/>
                    <a:lumOff val="50000"/>
                  </a:sysClr>
                </a:solidFill>
                <a:latin typeface="+mn-lt"/>
                <a:ea typeface="+mn-ea"/>
                <a:cs typeface="+mn-cs"/>
              </a:defRPr>
            </a:pPr>
            <a:r>
              <a:rPr lang="da-DK" sz="2400" b="1">
                <a:solidFill>
                  <a:schemeClr val="bg1"/>
                </a:solidFill>
              </a:rPr>
              <a:t>Visibility</a:t>
            </a:r>
            <a:endParaRPr lang="da-DK" sz="2400" b="1" dirty="0">
              <a:solidFill>
                <a:schemeClr val="bg1"/>
              </a:solidFill>
            </a:endParaRPr>
          </a:p>
        </p:txBody>
      </p:sp>
      <p:sp>
        <p:nvSpPr>
          <p:cNvPr id="2" name="Pladsholder til slidenummer 1"/>
          <p:cNvSpPr>
            <a:spLocks noGrp="1"/>
          </p:cNvSpPr>
          <p:nvPr>
            <p:ph type="sldNum" sz="quarter" idx="12"/>
          </p:nvPr>
        </p:nvSpPr>
        <p:spPr/>
        <p:txBody>
          <a:bodyPr/>
          <a:lstStyle/>
          <a:p>
            <a:fld id="{BDAF29B9-2206-6648-B931-47BDF3FD394B}" type="slidenum">
              <a:rPr lang="da-DK" smtClean="0"/>
              <a:pPr/>
              <a:t>19</a:t>
            </a:fld>
            <a:endParaRPr lang="da-DK"/>
          </a:p>
        </p:txBody>
      </p:sp>
      <p:pic>
        <p:nvPicPr>
          <p:cNvPr id="8" name="Billede 9" descr="Power Point_BUND.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6248400"/>
            <a:ext cx="9144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ladsholder til indhold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5400000">
            <a:off x="-547957" y="1786793"/>
            <a:ext cx="4383653" cy="3287739"/>
          </a:xfrm>
          <a:prstGeom prst="rect">
            <a:avLst/>
          </a:prstGeom>
        </p:spPr>
      </p:pic>
      <p:pic>
        <p:nvPicPr>
          <p:cNvPr id="10" name="Pladsholder til indhold 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352227" y="1183519"/>
            <a:ext cx="6335900" cy="4751926"/>
          </a:xfrm>
          <a:prstGeom prst="rect">
            <a:avLst/>
          </a:prstGeom>
        </p:spPr>
      </p:pic>
    </p:spTree>
    <p:extLst>
      <p:ext uri="{BB962C8B-B14F-4D97-AF65-F5344CB8AC3E}">
        <p14:creationId xmlns:p14="http://schemas.microsoft.com/office/powerpoint/2010/main" val="6645318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ktangel 19"/>
          <p:cNvSpPr/>
          <p:nvPr/>
        </p:nvSpPr>
        <p:spPr>
          <a:xfrm>
            <a:off x="2924019" y="5603989"/>
            <a:ext cx="3604286" cy="366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457200" fontAlgn="base">
              <a:spcBef>
                <a:spcPct val="0"/>
              </a:spcBef>
              <a:spcAft>
                <a:spcPct val="0"/>
              </a:spcAft>
            </a:pPr>
            <a:r>
              <a:rPr lang="da-DK" sz="1200" dirty="0">
                <a:solidFill>
                  <a:srgbClr val="EEECE1">
                    <a:lumMod val="10000"/>
                  </a:srgbClr>
                </a:solidFill>
                <a:latin typeface="Arial" panose="020B0604020202020204" pitchFamily="34" charset="0"/>
                <a:cs typeface="Arial" panose="020B0604020202020204" pitchFamily="34" charset="0"/>
              </a:rPr>
              <a:t>Non-profit organisation with 4 </a:t>
            </a:r>
            <a:r>
              <a:rPr lang="da-DK" sz="1200" dirty="0" err="1">
                <a:solidFill>
                  <a:srgbClr val="EEECE1">
                    <a:lumMod val="10000"/>
                  </a:srgbClr>
                </a:solidFill>
                <a:latin typeface="Arial" panose="020B0604020202020204" pitchFamily="34" charset="0"/>
                <a:cs typeface="Arial" panose="020B0604020202020204" pitchFamily="34" charset="0"/>
              </a:rPr>
              <a:t>member</a:t>
            </a:r>
            <a:r>
              <a:rPr lang="da-DK" sz="1200" dirty="0">
                <a:solidFill>
                  <a:srgbClr val="EEECE1">
                    <a:lumMod val="10000"/>
                  </a:srgbClr>
                </a:solidFill>
                <a:latin typeface="Arial" panose="020B0604020202020204" pitchFamily="34" charset="0"/>
                <a:cs typeface="Arial" panose="020B0604020202020204" pitchFamily="34" charset="0"/>
              </a:rPr>
              <a:t> types</a:t>
            </a:r>
          </a:p>
        </p:txBody>
      </p:sp>
      <p:sp>
        <p:nvSpPr>
          <p:cNvPr id="5" name="Rektangel 4"/>
          <p:cNvSpPr/>
          <p:nvPr/>
        </p:nvSpPr>
        <p:spPr>
          <a:xfrm>
            <a:off x="702313" y="3247175"/>
            <a:ext cx="1762524" cy="2236305"/>
          </a:xfrm>
          <a:prstGeom prst="rect">
            <a:avLst/>
          </a:prstGeom>
          <a:solidFill>
            <a:schemeClr val="bg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da-DK">
              <a:solidFill>
                <a:prstClr val="white"/>
              </a:solidFill>
            </a:endParaRPr>
          </a:p>
        </p:txBody>
      </p:sp>
      <p:sp>
        <p:nvSpPr>
          <p:cNvPr id="6" name="Rektangel 5"/>
          <p:cNvSpPr/>
          <p:nvPr/>
        </p:nvSpPr>
        <p:spPr>
          <a:xfrm>
            <a:off x="2630561" y="3247175"/>
            <a:ext cx="1762524" cy="2236305"/>
          </a:xfrm>
          <a:prstGeom prst="rect">
            <a:avLst/>
          </a:prstGeom>
          <a:solidFill>
            <a:schemeClr val="bg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da-DK">
              <a:solidFill>
                <a:prstClr val="white"/>
              </a:solidFill>
            </a:endParaRPr>
          </a:p>
        </p:txBody>
      </p:sp>
      <p:sp>
        <p:nvSpPr>
          <p:cNvPr id="7" name="Rektangel 6"/>
          <p:cNvSpPr/>
          <p:nvPr/>
        </p:nvSpPr>
        <p:spPr>
          <a:xfrm>
            <a:off x="4559928" y="3264199"/>
            <a:ext cx="1762524" cy="2236305"/>
          </a:xfrm>
          <a:prstGeom prst="rect">
            <a:avLst/>
          </a:prstGeom>
          <a:solidFill>
            <a:schemeClr val="bg2">
              <a:lumMod val="2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da-DK">
              <a:solidFill>
                <a:prstClr val="white"/>
              </a:solidFill>
            </a:endParaRPr>
          </a:p>
        </p:txBody>
      </p:sp>
      <p:sp>
        <p:nvSpPr>
          <p:cNvPr id="8" name="Tekstboks 8"/>
          <p:cNvSpPr txBox="1"/>
          <p:nvPr/>
        </p:nvSpPr>
        <p:spPr>
          <a:xfrm>
            <a:off x="662184" y="3719496"/>
            <a:ext cx="1762524" cy="1015663"/>
          </a:xfrm>
          <a:prstGeom prst="rect">
            <a:avLst/>
          </a:prstGeom>
          <a:noFill/>
        </p:spPr>
        <p:txBody>
          <a:bodyPr wrap="square" rtlCol="0">
            <a:spAutoFit/>
          </a:bodyPr>
          <a:lstStyle/>
          <a:p>
            <a:pPr algn="ctr" defTabSz="457200" fontAlgn="base">
              <a:spcBef>
                <a:spcPct val="0"/>
              </a:spcBef>
              <a:spcAft>
                <a:spcPct val="0"/>
              </a:spcAft>
            </a:pPr>
            <a:r>
              <a:rPr lang="da-DK" sz="2000" dirty="0">
                <a:solidFill>
                  <a:prstClr val="white"/>
                </a:solidFill>
                <a:latin typeface="Arial" charset="0"/>
                <a:ea typeface="ＭＳ Ｐゴシック" charset="-128"/>
              </a:rPr>
              <a:t>941</a:t>
            </a:r>
          </a:p>
          <a:p>
            <a:pPr algn="ctr" defTabSz="457200" fontAlgn="base">
              <a:spcBef>
                <a:spcPct val="0"/>
              </a:spcBef>
              <a:spcAft>
                <a:spcPct val="0"/>
              </a:spcAft>
            </a:pPr>
            <a:r>
              <a:rPr lang="da-DK" sz="2000" dirty="0" err="1">
                <a:solidFill>
                  <a:prstClr val="white"/>
                </a:solidFill>
                <a:latin typeface="Arial" charset="0"/>
                <a:ea typeface="ＭＳ Ｐゴシック" charset="-128"/>
              </a:rPr>
              <a:t>Organic</a:t>
            </a:r>
            <a:r>
              <a:rPr lang="da-DK" sz="2000" dirty="0">
                <a:solidFill>
                  <a:prstClr val="white"/>
                </a:solidFill>
                <a:latin typeface="Arial" charset="0"/>
                <a:ea typeface="ＭＳ Ｐゴシック" charset="-128"/>
              </a:rPr>
              <a:t> farmers</a:t>
            </a:r>
          </a:p>
        </p:txBody>
      </p:sp>
      <p:sp>
        <p:nvSpPr>
          <p:cNvPr id="9" name="Tekstboks 9"/>
          <p:cNvSpPr txBox="1"/>
          <p:nvPr/>
        </p:nvSpPr>
        <p:spPr>
          <a:xfrm>
            <a:off x="2618365" y="3735593"/>
            <a:ext cx="1762524" cy="707886"/>
          </a:xfrm>
          <a:prstGeom prst="rect">
            <a:avLst/>
          </a:prstGeom>
          <a:noFill/>
        </p:spPr>
        <p:txBody>
          <a:bodyPr wrap="square" rtlCol="0">
            <a:spAutoFit/>
          </a:bodyPr>
          <a:lstStyle/>
          <a:p>
            <a:pPr algn="ctr" defTabSz="457200" fontAlgn="base">
              <a:spcBef>
                <a:spcPct val="0"/>
              </a:spcBef>
              <a:spcAft>
                <a:spcPct val="0"/>
              </a:spcAft>
            </a:pPr>
            <a:r>
              <a:rPr lang="da-DK" sz="2000" dirty="0">
                <a:solidFill>
                  <a:prstClr val="white"/>
                </a:solidFill>
                <a:latin typeface="Arial" charset="0"/>
                <a:ea typeface="ＭＳ Ｐゴシック" charset="-128"/>
              </a:rPr>
              <a:t>2.216</a:t>
            </a:r>
          </a:p>
          <a:p>
            <a:pPr algn="ctr" defTabSz="457200" fontAlgn="base">
              <a:spcBef>
                <a:spcPct val="0"/>
              </a:spcBef>
              <a:spcAft>
                <a:spcPct val="0"/>
              </a:spcAft>
            </a:pPr>
            <a:r>
              <a:rPr lang="da-DK" sz="2000" dirty="0">
                <a:solidFill>
                  <a:prstClr val="white"/>
                </a:solidFill>
                <a:latin typeface="Arial" charset="0"/>
                <a:ea typeface="ＭＳ Ｐゴシック" charset="-128"/>
              </a:rPr>
              <a:t>Consumers</a:t>
            </a:r>
          </a:p>
        </p:txBody>
      </p:sp>
      <p:sp>
        <p:nvSpPr>
          <p:cNvPr id="10" name="Tekstboks 10"/>
          <p:cNvSpPr txBox="1"/>
          <p:nvPr/>
        </p:nvSpPr>
        <p:spPr>
          <a:xfrm>
            <a:off x="4570319" y="3751410"/>
            <a:ext cx="1752133" cy="707886"/>
          </a:xfrm>
          <a:prstGeom prst="rect">
            <a:avLst/>
          </a:prstGeom>
          <a:solidFill>
            <a:schemeClr val="bg2">
              <a:lumMod val="25000"/>
            </a:schemeClr>
          </a:solidFill>
        </p:spPr>
        <p:txBody>
          <a:bodyPr wrap="square" rtlCol="0">
            <a:spAutoFit/>
          </a:bodyPr>
          <a:lstStyle/>
          <a:p>
            <a:pPr algn="ctr" defTabSz="457200" fontAlgn="base">
              <a:spcBef>
                <a:spcPct val="0"/>
              </a:spcBef>
              <a:spcAft>
                <a:spcPct val="0"/>
              </a:spcAft>
            </a:pPr>
            <a:r>
              <a:rPr lang="da-DK" sz="2000" dirty="0">
                <a:solidFill>
                  <a:prstClr val="white"/>
                </a:solidFill>
                <a:latin typeface="Arial" charset="0"/>
                <a:ea typeface="ＭＳ Ｐゴシック" charset="-128"/>
              </a:rPr>
              <a:t>215</a:t>
            </a:r>
          </a:p>
          <a:p>
            <a:pPr algn="ctr" defTabSz="457200" fontAlgn="base">
              <a:spcBef>
                <a:spcPct val="0"/>
              </a:spcBef>
              <a:spcAft>
                <a:spcPct val="0"/>
              </a:spcAft>
            </a:pPr>
            <a:r>
              <a:rPr lang="da-DK" sz="2000" dirty="0">
                <a:solidFill>
                  <a:prstClr val="white"/>
                </a:solidFill>
                <a:latin typeface="Arial" charset="0"/>
                <a:ea typeface="ＭＳ Ｐゴシック" charset="-128"/>
              </a:rPr>
              <a:t>Companies</a:t>
            </a:r>
            <a:endParaRPr lang="da-DK" sz="1200" dirty="0">
              <a:solidFill>
                <a:prstClr val="white"/>
              </a:solidFill>
              <a:latin typeface="Arial" charset="0"/>
              <a:ea typeface="ＭＳ Ｐゴシック" charset="-128"/>
            </a:endParaRPr>
          </a:p>
        </p:txBody>
      </p:sp>
      <p:sp>
        <p:nvSpPr>
          <p:cNvPr id="2" name="Ligebenet trekant 1"/>
          <p:cNvSpPr/>
          <p:nvPr/>
        </p:nvSpPr>
        <p:spPr>
          <a:xfrm>
            <a:off x="702313" y="2080193"/>
            <a:ext cx="7598906" cy="1039091"/>
          </a:xfrm>
          <a:prstGeom prst="triangle">
            <a:avLst/>
          </a:prstGeom>
          <a:solidFill>
            <a:schemeClr val="bg2">
              <a:lumMod val="2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da-DK">
              <a:solidFill>
                <a:prstClr val="white"/>
              </a:solidFill>
            </a:endParaRPr>
          </a:p>
        </p:txBody>
      </p:sp>
      <p:sp>
        <p:nvSpPr>
          <p:cNvPr id="11" name="Rektangel 10"/>
          <p:cNvSpPr/>
          <p:nvPr/>
        </p:nvSpPr>
        <p:spPr>
          <a:xfrm>
            <a:off x="6528305" y="3247176"/>
            <a:ext cx="1762524" cy="2236305"/>
          </a:xfrm>
          <a:prstGeom prst="rect">
            <a:avLst/>
          </a:prstGeom>
          <a:solidFill>
            <a:schemeClr val="accent3">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da-DK">
              <a:solidFill>
                <a:prstClr val="white"/>
              </a:solidFill>
            </a:endParaRPr>
          </a:p>
        </p:txBody>
      </p:sp>
      <p:sp>
        <p:nvSpPr>
          <p:cNvPr id="12" name="Tekstboks 10"/>
          <p:cNvSpPr txBox="1"/>
          <p:nvPr/>
        </p:nvSpPr>
        <p:spPr>
          <a:xfrm>
            <a:off x="6538696" y="3751410"/>
            <a:ext cx="1762523" cy="1015663"/>
          </a:xfrm>
          <a:prstGeom prst="rect">
            <a:avLst/>
          </a:prstGeom>
          <a:noFill/>
        </p:spPr>
        <p:txBody>
          <a:bodyPr wrap="square" rtlCol="0">
            <a:spAutoFit/>
          </a:bodyPr>
          <a:lstStyle/>
          <a:p>
            <a:pPr algn="ctr" defTabSz="457200" fontAlgn="base">
              <a:spcBef>
                <a:spcPct val="0"/>
              </a:spcBef>
              <a:spcAft>
                <a:spcPct val="0"/>
              </a:spcAft>
            </a:pPr>
            <a:r>
              <a:rPr lang="da-DK" sz="2000" dirty="0">
                <a:solidFill>
                  <a:prstClr val="white"/>
                </a:solidFill>
                <a:latin typeface="Arial" charset="0"/>
                <a:ea typeface="ＭＳ Ｐゴシック" charset="-128"/>
              </a:rPr>
              <a:t>102</a:t>
            </a:r>
          </a:p>
          <a:p>
            <a:pPr algn="ctr" defTabSz="457200" fontAlgn="base">
              <a:spcBef>
                <a:spcPct val="0"/>
              </a:spcBef>
              <a:spcAft>
                <a:spcPct val="0"/>
              </a:spcAft>
            </a:pPr>
            <a:r>
              <a:rPr lang="da-DK" sz="2000" dirty="0">
                <a:solidFill>
                  <a:prstClr val="white"/>
                </a:solidFill>
                <a:latin typeface="Arial" charset="0"/>
                <a:ea typeface="ＭＳ Ｐゴシック" charset="-128"/>
              </a:rPr>
              <a:t>Kitchens/</a:t>
            </a:r>
          </a:p>
          <a:p>
            <a:pPr algn="ctr" defTabSz="457200" fontAlgn="base">
              <a:spcBef>
                <a:spcPct val="0"/>
              </a:spcBef>
              <a:spcAft>
                <a:spcPct val="0"/>
              </a:spcAft>
            </a:pPr>
            <a:r>
              <a:rPr lang="da-DK" sz="2000" dirty="0">
                <a:solidFill>
                  <a:prstClr val="white"/>
                </a:solidFill>
                <a:latin typeface="Arial" charset="0"/>
                <a:ea typeface="ＭＳ Ｐゴシック" charset="-128"/>
              </a:rPr>
              <a:t>Food Service</a:t>
            </a:r>
            <a:endParaRPr lang="da-DK" sz="1200" dirty="0">
              <a:solidFill>
                <a:prstClr val="white"/>
              </a:solidFill>
              <a:latin typeface="Arial" charset="0"/>
              <a:ea typeface="ＭＳ Ｐゴシック" charset="-128"/>
            </a:endParaRPr>
          </a:p>
        </p:txBody>
      </p:sp>
      <p:sp>
        <p:nvSpPr>
          <p:cNvPr id="16" name="Tekstfelt 24">
            <a:extLst>
              <a:ext uri="{FF2B5EF4-FFF2-40B4-BE49-F238E27FC236}">
                <a16:creationId xmlns="" xmlns:a16="http://schemas.microsoft.com/office/drawing/2014/main" id="{F9E15B57-EC3D-4287-8C79-67E47DFDCA66}"/>
              </a:ext>
            </a:extLst>
          </p:cNvPr>
          <p:cNvSpPr txBox="1">
            <a:spLocks noChangeArrowheads="1"/>
          </p:cNvSpPr>
          <p:nvPr/>
        </p:nvSpPr>
        <p:spPr bwMode="auto">
          <a:xfrm>
            <a:off x="93407" y="253166"/>
            <a:ext cx="76422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lvl="0">
              <a:defRPr/>
            </a:pPr>
            <a:r>
              <a:rPr lang="en-US" b="1" dirty="0">
                <a:solidFill>
                  <a:prstClr val="white"/>
                </a:solidFill>
                <a:latin typeface="Calibri" panose="020F0502020204030204"/>
                <a:ea typeface="Interstate-RegularCondensed" charset="0"/>
                <a:cs typeface="Interstate-RegularCondensed" charset="0"/>
              </a:rPr>
              <a:t>Introduction to Organic Denmark</a:t>
            </a:r>
          </a:p>
          <a:p>
            <a:pPr lvl="0">
              <a:defRPr/>
            </a:pPr>
            <a:r>
              <a:rPr lang="en-US" sz="2200" dirty="0">
                <a:solidFill>
                  <a:prstClr val="white"/>
                </a:solidFill>
                <a:latin typeface="Calibri" panose="020F0502020204030204"/>
                <a:ea typeface="Interstate-RegularCondensed" charset="0"/>
                <a:cs typeface="Interstate-RegularCondensed" charset="0"/>
              </a:rPr>
              <a:t>- Leading organic food cluster in Denmark</a:t>
            </a:r>
            <a:endParaRPr lang="en-US" sz="2200" dirty="0">
              <a:solidFill>
                <a:prstClr val="black"/>
              </a:solidFill>
              <a:latin typeface="Calibri" panose="020F0502020204030204"/>
              <a:ea typeface="Interstate-RegularCondensed" charset="0"/>
              <a:cs typeface="Interstate-RegularCondensed" charset="0"/>
            </a:endParaRPr>
          </a:p>
        </p:txBody>
      </p:sp>
      <p:sp>
        <p:nvSpPr>
          <p:cNvPr id="15" name="Rektangel 14">
            <a:extLst>
              <a:ext uri="{FF2B5EF4-FFF2-40B4-BE49-F238E27FC236}">
                <a16:creationId xmlns="" xmlns:a16="http://schemas.microsoft.com/office/drawing/2014/main" id="{5CDE1A46-A514-4C4D-AD84-A77E2E854270}"/>
              </a:ext>
            </a:extLst>
          </p:cNvPr>
          <p:cNvSpPr/>
          <p:nvPr/>
        </p:nvSpPr>
        <p:spPr>
          <a:xfrm>
            <a:off x="475136" y="1212054"/>
            <a:ext cx="7811506" cy="584775"/>
          </a:xfrm>
          <a:prstGeom prst="rect">
            <a:avLst/>
          </a:prstGeom>
        </p:spPr>
        <p:txBody>
          <a:bodyPr wrap="square">
            <a:spAutoFit/>
          </a:bodyPr>
          <a:lstStyle/>
          <a:p>
            <a:pPr lvl="0">
              <a:defRPr/>
            </a:pPr>
            <a:r>
              <a:rPr lang="en-US" sz="1600" kern="0" dirty="0">
                <a:solidFill>
                  <a:prstClr val="black"/>
                </a:solidFill>
                <a:cs typeface="Arial"/>
              </a:rPr>
              <a:t>Organic Denmark has brought together the entire organic sector in Denmark comprising of 215 companies and</a:t>
            </a:r>
            <a:r>
              <a:rPr lang="en-US" sz="1600" kern="0" dirty="0">
                <a:cs typeface="Arial"/>
              </a:rPr>
              <a:t> 941 </a:t>
            </a:r>
            <a:r>
              <a:rPr lang="en-US" sz="1600" kern="0" dirty="0">
                <a:solidFill>
                  <a:prstClr val="black"/>
                </a:solidFill>
                <a:cs typeface="Arial"/>
              </a:rPr>
              <a:t>organic farmers</a:t>
            </a:r>
          </a:p>
        </p:txBody>
      </p:sp>
    </p:spTree>
    <p:extLst>
      <p:ext uri="{BB962C8B-B14F-4D97-AF65-F5344CB8AC3E}">
        <p14:creationId xmlns:p14="http://schemas.microsoft.com/office/powerpoint/2010/main" val="25411329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lede 8" descr="Power Point_TOP_sort.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00" y="745"/>
            <a:ext cx="9144000" cy="1126378"/>
          </a:xfrm>
          <a:prstGeom prst="rect">
            <a:avLst/>
          </a:prstGeom>
        </p:spPr>
      </p:pic>
      <p:sp>
        <p:nvSpPr>
          <p:cNvPr id="7" name="Tekstfelt 6"/>
          <p:cNvSpPr txBox="1"/>
          <p:nvPr/>
        </p:nvSpPr>
        <p:spPr>
          <a:xfrm>
            <a:off x="380999" y="28369"/>
            <a:ext cx="8632371" cy="1200329"/>
          </a:xfrm>
          <a:prstGeom prst="rect">
            <a:avLst/>
          </a:prstGeom>
          <a:noFill/>
        </p:spPr>
        <p:txBody>
          <a:bodyPr wrap="square" rtlCol="0">
            <a:spAutoFit/>
          </a:bodyPr>
          <a:lstStyle/>
          <a:p>
            <a:pPr>
              <a:defRPr sz="1400" b="0" i="0" u="none" strike="noStrike" kern="1200" cap="none" spc="20" baseline="0">
                <a:solidFill>
                  <a:sysClr val="windowText" lastClr="000000">
                    <a:lumMod val="50000"/>
                    <a:lumOff val="50000"/>
                  </a:sysClr>
                </a:solidFill>
                <a:latin typeface="+mn-lt"/>
                <a:ea typeface="+mn-ea"/>
                <a:cs typeface="+mn-cs"/>
              </a:defRPr>
            </a:pPr>
            <a:r>
              <a:rPr lang="da-DK" sz="2400" dirty="0"/>
              <a:t> </a:t>
            </a:r>
            <a:r>
              <a:rPr lang="da-DK" sz="2400" dirty="0">
                <a:solidFill>
                  <a:schemeClr val="bg1"/>
                </a:solidFill>
              </a:rPr>
              <a:t>Netto has the </a:t>
            </a:r>
            <a:r>
              <a:rPr lang="da-DK" sz="2400" dirty="0" err="1">
                <a:solidFill>
                  <a:schemeClr val="bg1"/>
                </a:solidFill>
              </a:rPr>
              <a:t>market</a:t>
            </a:r>
            <a:r>
              <a:rPr lang="da-DK" sz="2400" dirty="0">
                <a:solidFill>
                  <a:schemeClr val="bg1"/>
                </a:solidFill>
              </a:rPr>
              <a:t> </a:t>
            </a:r>
            <a:r>
              <a:rPr lang="da-DK" sz="2400" dirty="0" err="1">
                <a:solidFill>
                  <a:schemeClr val="bg1"/>
                </a:solidFill>
              </a:rPr>
              <a:t>leader</a:t>
            </a:r>
            <a:r>
              <a:rPr lang="da-DK" sz="2400" dirty="0">
                <a:solidFill>
                  <a:schemeClr val="bg1"/>
                </a:solidFill>
              </a:rPr>
              <a:t> position in the discount </a:t>
            </a:r>
            <a:r>
              <a:rPr lang="da-DK" sz="2400" dirty="0" err="1">
                <a:solidFill>
                  <a:schemeClr val="bg1"/>
                </a:solidFill>
              </a:rPr>
              <a:t>sector</a:t>
            </a:r>
            <a:r>
              <a:rPr lang="da-DK" sz="2400" dirty="0">
                <a:solidFill>
                  <a:schemeClr val="bg1"/>
                </a:solidFill>
              </a:rPr>
              <a:t> and the </a:t>
            </a:r>
            <a:r>
              <a:rPr lang="da-DK" sz="2400" dirty="0" err="1">
                <a:solidFill>
                  <a:schemeClr val="bg1"/>
                </a:solidFill>
              </a:rPr>
              <a:t>highest</a:t>
            </a:r>
            <a:r>
              <a:rPr lang="da-DK" sz="2400" dirty="0">
                <a:solidFill>
                  <a:schemeClr val="bg1"/>
                </a:solidFill>
              </a:rPr>
              <a:t> </a:t>
            </a:r>
            <a:r>
              <a:rPr lang="da-DK" sz="2400" dirty="0" err="1">
                <a:solidFill>
                  <a:schemeClr val="bg1"/>
                </a:solidFill>
              </a:rPr>
              <a:t>share</a:t>
            </a:r>
            <a:r>
              <a:rPr lang="da-DK" sz="2400" dirty="0">
                <a:solidFill>
                  <a:schemeClr val="bg1"/>
                </a:solidFill>
              </a:rPr>
              <a:t> of total sales (</a:t>
            </a:r>
            <a:r>
              <a:rPr lang="da-DK" sz="2400" dirty="0" err="1">
                <a:solidFill>
                  <a:schemeClr val="bg1"/>
                </a:solidFill>
              </a:rPr>
              <a:t>value</a:t>
            </a:r>
            <a:r>
              <a:rPr lang="da-DK" sz="2400" dirty="0">
                <a:solidFill>
                  <a:schemeClr val="bg1"/>
                </a:solidFill>
              </a:rPr>
              <a:t>) of </a:t>
            </a:r>
            <a:r>
              <a:rPr lang="da-DK" sz="2400" dirty="0" err="1">
                <a:solidFill>
                  <a:schemeClr val="bg1"/>
                </a:solidFill>
              </a:rPr>
              <a:t>organic</a:t>
            </a:r>
            <a:r>
              <a:rPr lang="da-DK" sz="2400" dirty="0">
                <a:solidFill>
                  <a:schemeClr val="bg1"/>
                </a:solidFill>
              </a:rPr>
              <a:t> products in Denmark</a:t>
            </a:r>
            <a:endParaRPr lang="da-DK" sz="2400" b="1" dirty="0">
              <a:solidFill>
                <a:schemeClr val="bg1"/>
              </a:solidFill>
            </a:endParaRPr>
          </a:p>
        </p:txBody>
      </p:sp>
      <p:sp>
        <p:nvSpPr>
          <p:cNvPr id="2" name="Pladsholder til slidenummer 1"/>
          <p:cNvSpPr>
            <a:spLocks noGrp="1"/>
          </p:cNvSpPr>
          <p:nvPr>
            <p:ph type="sldNum" sz="quarter" idx="12"/>
          </p:nvPr>
        </p:nvSpPr>
        <p:spPr/>
        <p:txBody>
          <a:bodyPr/>
          <a:lstStyle/>
          <a:p>
            <a:fld id="{BDAF29B9-2206-6648-B931-47BDF3FD394B}" type="slidenum">
              <a:rPr lang="da-DK" smtClean="0"/>
              <a:pPr/>
              <a:t>20</a:t>
            </a:fld>
            <a:endParaRPr lang="da-DK"/>
          </a:p>
        </p:txBody>
      </p:sp>
      <p:pic>
        <p:nvPicPr>
          <p:cNvPr id="8" name="Billede 9" descr="Power Point_BUND.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6248400"/>
            <a:ext cx="9144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2" name="Tabel 11"/>
          <p:cNvGraphicFramePr>
            <a:graphicFrameLocks noGrp="1"/>
          </p:cNvGraphicFramePr>
          <p:nvPr>
            <p:extLst/>
          </p:nvPr>
        </p:nvGraphicFramePr>
        <p:xfrm>
          <a:off x="688551" y="2534760"/>
          <a:ext cx="6784258" cy="3048000"/>
        </p:xfrm>
        <a:graphic>
          <a:graphicData uri="http://schemas.openxmlformats.org/drawingml/2006/table">
            <a:tbl>
              <a:tblPr firstRow="1" bandRow="1"/>
              <a:tblGrid>
                <a:gridCol w="3289891">
                  <a:extLst>
                    <a:ext uri="{9D8B030D-6E8A-4147-A177-3AD203B41FA5}">
                      <a16:colId xmlns="" xmlns:a16="http://schemas.microsoft.com/office/drawing/2014/main" val="20000"/>
                    </a:ext>
                  </a:extLst>
                </a:gridCol>
                <a:gridCol w="3494367">
                  <a:extLst>
                    <a:ext uri="{9D8B030D-6E8A-4147-A177-3AD203B41FA5}">
                      <a16:colId xmlns="" xmlns:a16="http://schemas.microsoft.com/office/drawing/2014/main" val="20001"/>
                    </a:ext>
                  </a:extLst>
                </a:gridCol>
              </a:tblGrid>
              <a:tr h="37084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da-DK" sz="1600" dirty="0">
                          <a:solidFill>
                            <a:schemeClr val="tx1"/>
                          </a:solidFill>
                          <a:latin typeface="Arial" pitchFamily="34" charset="0"/>
                          <a:cs typeface="Arial" pitchFamily="34" charset="0"/>
                        </a:rPr>
                        <a:t>Netto</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FCEA04"/>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endParaRPr lang="da-DK" sz="1600" dirty="0">
                        <a:latin typeface="Arial" pitchFamily="34" charset="0"/>
                        <a:cs typeface="Arial"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FCEA04"/>
                    </a:solidFill>
                  </a:tcPr>
                </a:tc>
                <a:extLst>
                  <a:ext uri="{0D108BD9-81ED-4DB2-BD59-A6C34878D82A}">
                    <a16:rowId xmlns="" xmlns:a16="http://schemas.microsoft.com/office/drawing/2014/main" val="10000"/>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da-DK" sz="1600" baseline="0" dirty="0" err="1">
                          <a:latin typeface="Arial" pitchFamily="34" charset="0"/>
                          <a:cs typeface="Arial" pitchFamily="34" charset="0"/>
                        </a:rPr>
                        <a:t>Owner</a:t>
                      </a:r>
                      <a:endParaRPr lang="da-DK" sz="1600" baseline="0" dirty="0">
                        <a:latin typeface="Arial" pitchFamily="34" charset="0"/>
                        <a:cs typeface="Arial" pitchFamily="34" charset="0"/>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EFEB8"/>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da-DK" sz="1600" dirty="0">
                          <a:latin typeface="Arial" pitchFamily="34" charset="0"/>
                          <a:cs typeface="Arial" pitchFamily="34" charset="0"/>
                        </a:rPr>
                        <a:t>Dansk Supermarked</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EFEB8"/>
                    </a:solidFill>
                  </a:tcPr>
                </a:tc>
                <a:extLst>
                  <a:ext uri="{0D108BD9-81ED-4DB2-BD59-A6C34878D82A}">
                    <a16:rowId xmlns="" xmlns:a16="http://schemas.microsoft.com/office/drawing/2014/main" val="10001"/>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da-DK" sz="1600" baseline="0" dirty="0">
                          <a:latin typeface="Arial" pitchFamily="34" charset="0"/>
                          <a:cs typeface="Arial" pitchFamily="34" charset="0"/>
                        </a:rPr>
                        <a:t>Stores</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EFEB8"/>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da-DK" sz="1600" dirty="0">
                          <a:latin typeface="Arial" pitchFamily="34" charset="0"/>
                          <a:cs typeface="Arial" pitchFamily="34" charset="0"/>
                        </a:rPr>
                        <a:t>430</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EFEB8"/>
                    </a:solidFill>
                  </a:tcPr>
                </a:tc>
                <a:extLst>
                  <a:ext uri="{0D108BD9-81ED-4DB2-BD59-A6C34878D82A}">
                    <a16:rowId xmlns="" xmlns:a16="http://schemas.microsoft.com/office/drawing/2014/main" val="10002"/>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da-DK" sz="1600" dirty="0" err="1">
                          <a:latin typeface="Arial" pitchFamily="34" charset="0"/>
                          <a:cs typeface="Arial" pitchFamily="34" charset="0"/>
                        </a:rPr>
                        <a:t>Organic</a:t>
                      </a:r>
                      <a:r>
                        <a:rPr lang="da-DK" sz="1600" dirty="0">
                          <a:latin typeface="Arial" pitchFamily="34" charset="0"/>
                          <a:cs typeface="Arial" pitchFamily="34" charset="0"/>
                        </a:rPr>
                        <a:t> </a:t>
                      </a:r>
                      <a:r>
                        <a:rPr lang="da-DK" sz="1600" dirty="0" err="1">
                          <a:latin typeface="Arial" pitchFamily="34" charset="0"/>
                          <a:cs typeface="Arial" pitchFamily="34" charset="0"/>
                        </a:rPr>
                        <a:t>market</a:t>
                      </a:r>
                      <a:r>
                        <a:rPr lang="da-DK" sz="1600" dirty="0">
                          <a:latin typeface="Arial" pitchFamily="34" charset="0"/>
                          <a:cs typeface="Arial" pitchFamily="34" charset="0"/>
                        </a:rPr>
                        <a:t> </a:t>
                      </a:r>
                      <a:r>
                        <a:rPr lang="da-DK" sz="1600" baseline="0" dirty="0" err="1">
                          <a:latin typeface="Arial" pitchFamily="34" charset="0"/>
                          <a:cs typeface="Arial" pitchFamily="34" charset="0"/>
                        </a:rPr>
                        <a:t>share</a:t>
                      </a:r>
                      <a:endParaRPr lang="da-DK" sz="1600" dirty="0">
                        <a:latin typeface="Arial" pitchFamily="34" charset="0"/>
                        <a:cs typeface="Arial"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EFEB8"/>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da-DK" sz="1600" dirty="0">
                          <a:latin typeface="Arial" pitchFamily="34" charset="0"/>
                          <a:cs typeface="Arial" pitchFamily="34" charset="0"/>
                        </a:rPr>
                        <a:t>16,3%</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EFEB8"/>
                    </a:solidFill>
                  </a:tcPr>
                </a:tc>
                <a:extLst>
                  <a:ext uri="{0D108BD9-81ED-4DB2-BD59-A6C34878D82A}">
                    <a16:rowId xmlns="" xmlns:a16="http://schemas.microsoft.com/office/drawing/2014/main" val="10003"/>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457200" rtl="0" eaLnBrk="1" fontAlgn="auto" latinLnBrk="0" hangingPunct="1">
                        <a:lnSpc>
                          <a:spcPct val="100000"/>
                        </a:lnSpc>
                        <a:spcBef>
                          <a:spcPts val="0"/>
                        </a:spcBef>
                        <a:spcAft>
                          <a:spcPts val="0"/>
                        </a:spcAft>
                        <a:buClrTx/>
                        <a:buSzTx/>
                        <a:buFontTx/>
                        <a:buNone/>
                        <a:tabLst/>
                        <a:defRPr/>
                      </a:pPr>
                      <a:r>
                        <a:rPr lang="da-DK" sz="1600" dirty="0" err="1">
                          <a:latin typeface="Arial" pitchFamily="34" charset="0"/>
                          <a:cs typeface="Arial" pitchFamily="34" charset="0"/>
                        </a:rPr>
                        <a:t>Organic</a:t>
                      </a:r>
                      <a:r>
                        <a:rPr lang="da-DK" sz="1600" dirty="0">
                          <a:latin typeface="Arial" pitchFamily="34" charset="0"/>
                          <a:cs typeface="Arial" pitchFamily="34" charset="0"/>
                        </a:rPr>
                        <a:t> </a:t>
                      </a:r>
                      <a:r>
                        <a:rPr lang="da-DK" sz="1600" dirty="0" err="1">
                          <a:latin typeface="Arial" pitchFamily="34" charset="0"/>
                          <a:cs typeface="Arial" pitchFamily="34" charset="0"/>
                        </a:rPr>
                        <a:t>share</a:t>
                      </a:r>
                      <a:r>
                        <a:rPr lang="da-DK" sz="1600" dirty="0">
                          <a:latin typeface="Arial" pitchFamily="34" charset="0"/>
                          <a:cs typeface="Arial" pitchFamily="34" charset="0"/>
                        </a:rPr>
                        <a:t> of tot. </a:t>
                      </a:r>
                      <a:r>
                        <a:rPr lang="da-DK" sz="1600" dirty="0" err="1">
                          <a:latin typeface="Arial" pitchFamily="34" charset="0"/>
                          <a:cs typeface="Arial" pitchFamily="34" charset="0"/>
                        </a:rPr>
                        <a:t>turnover</a:t>
                      </a:r>
                      <a:r>
                        <a:rPr lang="da-DK" sz="1600" dirty="0">
                          <a:latin typeface="Arial" pitchFamily="34" charset="0"/>
                          <a:cs typeface="Arial" pitchFamily="34" charset="0"/>
                        </a:rPr>
                        <a:t> </a:t>
                      </a:r>
                      <a:r>
                        <a:rPr lang="da-DK" sz="1600" dirty="0" err="1">
                          <a:latin typeface="Arial" pitchFamily="34" charset="0"/>
                          <a:cs typeface="Arial" pitchFamily="34" charset="0"/>
                        </a:rPr>
                        <a:t>food</a:t>
                      </a:r>
                      <a:endParaRPr lang="da-DK" sz="1600" dirty="0">
                        <a:latin typeface="Arial" pitchFamily="34" charset="0"/>
                        <a:cs typeface="Arial"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EFEB8"/>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da-DK" sz="1600" dirty="0">
                          <a:latin typeface="Arial" pitchFamily="34" charset="0"/>
                          <a:cs typeface="Arial" pitchFamily="34" charset="0"/>
                        </a:rPr>
                        <a:t>10,3%</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EFEB8"/>
                    </a:solidFill>
                  </a:tcPr>
                </a:tc>
                <a:extLst>
                  <a:ext uri="{0D108BD9-81ED-4DB2-BD59-A6C34878D82A}">
                    <a16:rowId xmlns="" xmlns:a16="http://schemas.microsoft.com/office/drawing/2014/main" val="10004"/>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da-DK" sz="1600" dirty="0" err="1">
                          <a:latin typeface="Arial" pitchFamily="34" charset="0"/>
                          <a:cs typeface="Arial" pitchFamily="34" charset="0"/>
                        </a:rPr>
                        <a:t>Organic</a:t>
                      </a:r>
                      <a:r>
                        <a:rPr lang="da-DK" sz="1600" dirty="0">
                          <a:latin typeface="Arial" pitchFamily="34" charset="0"/>
                          <a:cs typeface="Arial" pitchFamily="34" charset="0"/>
                        </a:rPr>
                        <a:t> products in </a:t>
                      </a:r>
                      <a:r>
                        <a:rPr lang="da-DK" sz="1600" dirty="0" err="1">
                          <a:latin typeface="Arial" pitchFamily="34" charset="0"/>
                          <a:cs typeface="Arial" pitchFamily="34" charset="0"/>
                        </a:rPr>
                        <a:t>assortment</a:t>
                      </a:r>
                      <a:endParaRPr lang="da-DK" sz="1600" dirty="0">
                        <a:latin typeface="Arial" pitchFamily="34" charset="0"/>
                        <a:cs typeface="Arial"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EFEB8"/>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da-DK" sz="1600" dirty="0" err="1">
                          <a:latin typeface="Arial" pitchFamily="34" charset="0"/>
                          <a:cs typeface="Arial" pitchFamily="34" charset="0"/>
                        </a:rPr>
                        <a:t>App</a:t>
                      </a:r>
                      <a:r>
                        <a:rPr lang="da-DK" sz="1600" dirty="0">
                          <a:latin typeface="Arial" pitchFamily="34" charset="0"/>
                          <a:cs typeface="Arial" pitchFamily="34" charset="0"/>
                        </a:rPr>
                        <a:t>.  150</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EFEB8"/>
                    </a:solidFill>
                  </a:tcPr>
                </a:tc>
                <a:extLst>
                  <a:ext uri="{0D108BD9-81ED-4DB2-BD59-A6C34878D82A}">
                    <a16:rowId xmlns="" xmlns:a16="http://schemas.microsoft.com/office/drawing/2014/main" val="10005"/>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da-DK" sz="1600" dirty="0" err="1">
                          <a:latin typeface="Arial" pitchFamily="34" charset="0"/>
                          <a:cs typeface="Arial" pitchFamily="34" charset="0"/>
                        </a:rPr>
                        <a:t>Key</a:t>
                      </a:r>
                      <a:r>
                        <a:rPr lang="da-DK" sz="1600" dirty="0">
                          <a:latin typeface="Arial" pitchFamily="34" charset="0"/>
                          <a:cs typeface="Arial" pitchFamily="34" charset="0"/>
                        </a:rPr>
                        <a:t> </a:t>
                      </a:r>
                      <a:r>
                        <a:rPr lang="da-DK" sz="1600" dirty="0" err="1">
                          <a:latin typeface="Arial" pitchFamily="34" charset="0"/>
                          <a:cs typeface="Arial" pitchFamily="34" charset="0"/>
                        </a:rPr>
                        <a:t>words</a:t>
                      </a:r>
                      <a:endParaRPr lang="da-DK" sz="1600" dirty="0">
                        <a:latin typeface="Arial" pitchFamily="34" charset="0"/>
                        <a:cs typeface="Arial"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EFEB8"/>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da-DK" sz="1600" dirty="0">
                          <a:latin typeface="Arial" pitchFamily="34" charset="0"/>
                          <a:cs typeface="Arial" pitchFamily="34" charset="0"/>
                        </a:rPr>
                        <a:t>Market </a:t>
                      </a:r>
                      <a:r>
                        <a:rPr lang="da-DK" sz="1600" dirty="0" err="1">
                          <a:latin typeface="Arial" pitchFamily="34" charset="0"/>
                          <a:cs typeface="Arial" pitchFamily="34" charset="0"/>
                        </a:rPr>
                        <a:t>leader</a:t>
                      </a:r>
                      <a:r>
                        <a:rPr lang="da-DK" sz="1600" dirty="0">
                          <a:latin typeface="Arial" pitchFamily="34" charset="0"/>
                          <a:cs typeface="Arial" pitchFamily="34" charset="0"/>
                        </a:rPr>
                        <a:t>, </a:t>
                      </a:r>
                      <a:r>
                        <a:rPr lang="da-DK" sz="1600" dirty="0" err="1">
                          <a:latin typeface="Arial" pitchFamily="34" charset="0"/>
                          <a:cs typeface="Arial" pitchFamily="34" charset="0"/>
                        </a:rPr>
                        <a:t>provocative</a:t>
                      </a:r>
                      <a:r>
                        <a:rPr lang="da-DK" sz="1600" dirty="0">
                          <a:latin typeface="Arial" pitchFamily="34" charset="0"/>
                          <a:cs typeface="Arial" pitchFamily="34" charset="0"/>
                        </a:rPr>
                        <a:t>, </a:t>
                      </a:r>
                      <a:r>
                        <a:rPr lang="da-DK" sz="1600" dirty="0" err="1">
                          <a:latin typeface="Arial" pitchFamily="34" charset="0"/>
                          <a:cs typeface="Arial" pitchFamily="34" charset="0"/>
                        </a:rPr>
                        <a:t>lots</a:t>
                      </a:r>
                      <a:r>
                        <a:rPr lang="da-DK" sz="1600" dirty="0">
                          <a:latin typeface="Arial" pitchFamily="34" charset="0"/>
                          <a:cs typeface="Arial" pitchFamily="34" charset="0"/>
                        </a:rPr>
                        <a:t> of attitude, innovative, </a:t>
                      </a:r>
                      <a:r>
                        <a:rPr lang="da-DK" sz="1600" dirty="0" err="1">
                          <a:latin typeface="Arial" pitchFamily="34" charset="0"/>
                          <a:cs typeface="Arial" pitchFamily="34" charset="0"/>
                        </a:rPr>
                        <a:t>high-quality</a:t>
                      </a:r>
                      <a:r>
                        <a:rPr lang="da-DK" sz="1600" baseline="0" dirty="0">
                          <a:latin typeface="Arial" pitchFamily="34" charset="0"/>
                          <a:cs typeface="Arial" pitchFamily="34" charset="0"/>
                        </a:rPr>
                        <a:t> products at discount </a:t>
                      </a:r>
                      <a:r>
                        <a:rPr lang="da-DK" sz="1600" baseline="0" dirty="0" err="1">
                          <a:latin typeface="Arial" pitchFamily="34" charset="0"/>
                          <a:cs typeface="Arial" pitchFamily="34" charset="0"/>
                        </a:rPr>
                        <a:t>prices</a:t>
                      </a:r>
                      <a:endParaRPr lang="da-DK" sz="1600" dirty="0">
                        <a:latin typeface="Arial" pitchFamily="34" charset="0"/>
                        <a:cs typeface="Arial"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EFEB8"/>
                    </a:solidFill>
                  </a:tcPr>
                </a:tc>
                <a:extLst>
                  <a:ext uri="{0D108BD9-81ED-4DB2-BD59-A6C34878D82A}">
                    <a16:rowId xmlns="" xmlns:a16="http://schemas.microsoft.com/office/drawing/2014/main" val="10006"/>
                  </a:ext>
                </a:extLst>
              </a:tr>
            </a:tbl>
          </a:graphicData>
        </a:graphic>
      </p:graphicFrame>
      <p:pic>
        <p:nvPicPr>
          <p:cNvPr id="13" name="Picture 3" descr="P:\Markedsafdeling\Fælles billedarkiv MA\Butikker og Kæder\Dansk Supermarked\Netto\Netto Logo.pn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833907" y="1551733"/>
            <a:ext cx="2806385" cy="9830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66974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7435" y="129071"/>
            <a:ext cx="8838604" cy="1143000"/>
          </a:xfrm>
        </p:spPr>
        <p:txBody>
          <a:bodyPr>
            <a:noAutofit/>
          </a:bodyPr>
          <a:lstStyle/>
          <a:p>
            <a:r>
              <a:rPr lang="da-DK" dirty="0"/>
              <a:t/>
            </a:r>
            <a:br>
              <a:rPr lang="da-DK" dirty="0"/>
            </a:br>
            <a:endParaRPr lang="da-DK" dirty="0"/>
          </a:p>
        </p:txBody>
      </p:sp>
      <p:sp>
        <p:nvSpPr>
          <p:cNvPr id="4" name="Pladsholder til dato 3"/>
          <p:cNvSpPr>
            <a:spLocks noGrp="1"/>
          </p:cNvSpPr>
          <p:nvPr>
            <p:ph type="dt" sz="half" idx="4294967295"/>
          </p:nvPr>
        </p:nvSpPr>
        <p:spPr>
          <a:xfrm>
            <a:off x="357415" y="6439072"/>
            <a:ext cx="900000" cy="360000"/>
          </a:xfrm>
          <a:prstGeom prst="rect">
            <a:avLst/>
          </a:prstGeom>
        </p:spPr>
        <p:txBody>
          <a:bodyPr/>
          <a:lstStyle/>
          <a:p>
            <a:fld id="{D568BB71-F698-104B-8F3D-71941BE143F3}" type="datetime1">
              <a:rPr lang="da-DK" smtClean="0"/>
              <a:t>12/04/2018</a:t>
            </a:fld>
            <a:endParaRPr lang="da-DK" dirty="0"/>
          </a:p>
        </p:txBody>
      </p:sp>
      <p:sp>
        <p:nvSpPr>
          <p:cNvPr id="5" name="Pladsholder til diasnummer 4"/>
          <p:cNvSpPr>
            <a:spLocks noGrp="1"/>
          </p:cNvSpPr>
          <p:nvPr>
            <p:ph type="sldNum" sz="quarter" idx="4294967295"/>
          </p:nvPr>
        </p:nvSpPr>
        <p:spPr>
          <a:xfrm>
            <a:off x="7900818" y="6439072"/>
            <a:ext cx="900000" cy="360000"/>
          </a:xfrm>
          <a:prstGeom prst="rect">
            <a:avLst/>
          </a:prstGeom>
        </p:spPr>
        <p:txBody>
          <a:bodyPr/>
          <a:lstStyle/>
          <a:p>
            <a:fld id="{52491817-40F0-7A45-93CF-2A84519132FC}" type="slidenum">
              <a:rPr lang="da-DK" smtClean="0"/>
              <a:pPr/>
              <a:t>21</a:t>
            </a:fld>
            <a:endParaRPr lang="da-DK" dirty="0"/>
          </a:p>
        </p:txBody>
      </p:sp>
      <p:sp>
        <p:nvSpPr>
          <p:cNvPr id="7" name="Rectangle 9"/>
          <p:cNvSpPr>
            <a:spLocks noChangeArrowheads="1"/>
          </p:cNvSpPr>
          <p:nvPr/>
        </p:nvSpPr>
        <p:spPr bwMode="auto">
          <a:xfrm>
            <a:off x="477671" y="1543986"/>
            <a:ext cx="7206019" cy="4269959"/>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da-DK" sz="1200"/>
          </a:p>
        </p:txBody>
      </p:sp>
      <p:pic>
        <p:nvPicPr>
          <p:cNvPr id="10" name="Picture 2" descr="http://www.photos4u.dk/20070226OLNETTO/D22_3737_small.jpg"/>
          <p:cNvPicPr>
            <a:picLocks noChangeAspect="1" noChangeArrowheads="1"/>
          </p:cNvPicPr>
          <p:nvPr/>
        </p:nvPicPr>
        <p:blipFill>
          <a:blip r:embed="rId2" r:link="rId3" cstate="email">
            <a:extLst>
              <a:ext uri="{28A0092B-C50C-407E-A947-70E740481C1C}">
                <a14:useLocalDpi xmlns:a14="http://schemas.microsoft.com/office/drawing/2010/main"/>
              </a:ext>
            </a:extLst>
          </a:blip>
          <a:srcRect/>
          <a:stretch>
            <a:fillRect/>
          </a:stretch>
        </p:blipFill>
        <p:spPr bwMode="auto">
          <a:xfrm>
            <a:off x="717039" y="1740310"/>
            <a:ext cx="2659512" cy="3788436"/>
          </a:xfrm>
          <a:prstGeom prst="rect">
            <a:avLst/>
          </a:prstGeom>
          <a:noFill/>
          <a:ln>
            <a:noFill/>
          </a:ln>
          <a:effectLst>
            <a:outerShdw dist="71842" dir="2700000" algn="ctr" rotWithShape="0">
              <a:srgbClr val="C0C0C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descr="P:\Markedsafdeling\Fælles billedarkiv MA\Butikker og Kæder\Dansk Supermarked\Netto\Netto Logo.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138216" y="1730677"/>
            <a:ext cx="2806385" cy="983027"/>
          </a:xfrm>
          <a:prstGeom prst="rect">
            <a:avLst/>
          </a:prstGeom>
          <a:noFill/>
          <a:extLst>
            <a:ext uri="{909E8E84-426E-40DD-AFC4-6F175D3DCCD1}">
              <a14:hiddenFill xmlns:a14="http://schemas.microsoft.com/office/drawing/2010/main">
                <a:solidFill>
                  <a:srgbClr val="FFFFFF"/>
                </a:solidFill>
              </a14:hiddenFill>
            </a:ext>
          </a:extLst>
        </p:spPr>
      </p:pic>
      <p:sp>
        <p:nvSpPr>
          <p:cNvPr id="12" name="Ellipse 11"/>
          <p:cNvSpPr/>
          <p:nvPr/>
        </p:nvSpPr>
        <p:spPr>
          <a:xfrm>
            <a:off x="4152745" y="2713704"/>
            <a:ext cx="2698955" cy="2698955"/>
          </a:xfrm>
          <a:prstGeom prst="ellipse">
            <a:avLst/>
          </a:prstGeom>
          <a:solidFill>
            <a:schemeClr val="tx1">
              <a:lumMod val="75000"/>
              <a:lumOff val="2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13" name="Tekstboks 5"/>
          <p:cNvSpPr txBox="1"/>
          <p:nvPr/>
        </p:nvSpPr>
        <p:spPr>
          <a:xfrm>
            <a:off x="4138216" y="3129473"/>
            <a:ext cx="2713484" cy="1815882"/>
          </a:xfrm>
          <a:prstGeom prst="rect">
            <a:avLst/>
          </a:prstGeom>
          <a:noFill/>
        </p:spPr>
        <p:txBody>
          <a:bodyPr wrap="square" rtlCol="0">
            <a:spAutoFit/>
          </a:bodyPr>
          <a:lstStyle/>
          <a:p>
            <a:pPr algn="ctr"/>
            <a:r>
              <a:rPr lang="da-DK" sz="1600" b="1" dirty="0">
                <a:solidFill>
                  <a:schemeClr val="bg1"/>
                </a:solidFill>
                <a:latin typeface="Arial" pitchFamily="34" charset="0"/>
                <a:cs typeface="Arial" pitchFamily="34" charset="0"/>
              </a:rPr>
              <a:t>With more </a:t>
            </a:r>
            <a:r>
              <a:rPr lang="da-DK" sz="1600" b="1" dirty="0" err="1">
                <a:solidFill>
                  <a:schemeClr val="bg1"/>
                </a:solidFill>
                <a:latin typeface="Arial" pitchFamily="34" charset="0"/>
                <a:cs typeface="Arial" pitchFamily="34" charset="0"/>
              </a:rPr>
              <a:t>than</a:t>
            </a:r>
            <a:r>
              <a:rPr lang="da-DK" sz="1600" b="1" dirty="0">
                <a:solidFill>
                  <a:schemeClr val="bg1"/>
                </a:solidFill>
                <a:latin typeface="Arial" pitchFamily="34" charset="0"/>
                <a:cs typeface="Arial" pitchFamily="34" charset="0"/>
              </a:rPr>
              <a:t> 400 stores and </a:t>
            </a:r>
            <a:r>
              <a:rPr lang="da-DK" sz="1600" b="1" dirty="0" err="1">
                <a:solidFill>
                  <a:schemeClr val="bg1"/>
                </a:solidFill>
                <a:latin typeface="Arial" pitchFamily="34" charset="0"/>
                <a:cs typeface="Arial" pitchFamily="34" charset="0"/>
              </a:rPr>
              <a:t>only</a:t>
            </a:r>
            <a:r>
              <a:rPr lang="da-DK" sz="1600" b="1" dirty="0">
                <a:solidFill>
                  <a:schemeClr val="bg1"/>
                </a:solidFill>
                <a:latin typeface="Arial" pitchFamily="34" charset="0"/>
                <a:cs typeface="Arial" pitchFamily="34" charset="0"/>
              </a:rPr>
              <a:t> </a:t>
            </a:r>
            <a:r>
              <a:rPr lang="da-DK" sz="1600" b="1" dirty="0" err="1">
                <a:solidFill>
                  <a:schemeClr val="bg1"/>
                </a:solidFill>
                <a:latin typeface="Arial" pitchFamily="34" charset="0"/>
                <a:cs typeface="Arial" pitchFamily="34" charset="0"/>
              </a:rPr>
              <a:t>app</a:t>
            </a:r>
            <a:r>
              <a:rPr lang="da-DK" sz="1600" b="1" dirty="0">
                <a:solidFill>
                  <a:schemeClr val="bg1"/>
                </a:solidFill>
                <a:latin typeface="Arial" pitchFamily="34" charset="0"/>
                <a:cs typeface="Arial" pitchFamily="34" charset="0"/>
              </a:rPr>
              <a:t>. 100 </a:t>
            </a:r>
            <a:r>
              <a:rPr lang="da-DK" sz="1600" b="1" dirty="0" err="1">
                <a:solidFill>
                  <a:schemeClr val="bg1"/>
                </a:solidFill>
                <a:latin typeface="Arial" pitchFamily="34" charset="0"/>
                <a:cs typeface="Arial" pitchFamily="34" charset="0"/>
              </a:rPr>
              <a:t>organic</a:t>
            </a:r>
            <a:r>
              <a:rPr lang="da-DK" sz="1600" b="1" dirty="0">
                <a:solidFill>
                  <a:schemeClr val="bg1"/>
                </a:solidFill>
                <a:latin typeface="Arial" pitchFamily="34" charset="0"/>
                <a:cs typeface="Arial" pitchFamily="34" charset="0"/>
              </a:rPr>
              <a:t> products in </a:t>
            </a:r>
            <a:r>
              <a:rPr lang="da-DK" sz="1600" b="1" dirty="0" err="1">
                <a:solidFill>
                  <a:schemeClr val="bg1"/>
                </a:solidFill>
                <a:latin typeface="Arial" pitchFamily="34" charset="0"/>
                <a:cs typeface="Arial" pitchFamily="34" charset="0"/>
              </a:rPr>
              <a:t>their</a:t>
            </a:r>
            <a:r>
              <a:rPr lang="da-DK" sz="1600" b="1" dirty="0">
                <a:solidFill>
                  <a:schemeClr val="bg1"/>
                </a:solidFill>
                <a:latin typeface="Arial" pitchFamily="34" charset="0"/>
                <a:cs typeface="Arial" pitchFamily="34" charset="0"/>
              </a:rPr>
              <a:t> </a:t>
            </a:r>
            <a:r>
              <a:rPr lang="da-DK" sz="1600" b="1" dirty="0" err="1">
                <a:solidFill>
                  <a:schemeClr val="bg1"/>
                </a:solidFill>
                <a:latin typeface="Arial" pitchFamily="34" charset="0"/>
                <a:cs typeface="Arial" pitchFamily="34" charset="0"/>
              </a:rPr>
              <a:t>assortment</a:t>
            </a:r>
            <a:r>
              <a:rPr lang="da-DK" sz="1600" b="1" dirty="0">
                <a:solidFill>
                  <a:schemeClr val="bg1"/>
                </a:solidFill>
                <a:latin typeface="Arial" pitchFamily="34" charset="0"/>
                <a:cs typeface="Arial" pitchFamily="34" charset="0"/>
              </a:rPr>
              <a:t>. </a:t>
            </a:r>
            <a:r>
              <a:rPr lang="da-DK" sz="1600" b="1" dirty="0" err="1">
                <a:solidFill>
                  <a:schemeClr val="bg1"/>
                </a:solidFill>
                <a:latin typeface="Arial" pitchFamily="34" charset="0"/>
                <a:cs typeface="Arial" pitchFamily="34" charset="0"/>
              </a:rPr>
              <a:t>Besides</a:t>
            </a:r>
            <a:r>
              <a:rPr lang="da-DK" sz="1600" b="1" dirty="0">
                <a:solidFill>
                  <a:schemeClr val="bg1"/>
                </a:solidFill>
                <a:latin typeface="Arial" pitchFamily="34" charset="0"/>
                <a:cs typeface="Arial" pitchFamily="34" charset="0"/>
              </a:rPr>
              <a:t> </a:t>
            </a:r>
            <a:r>
              <a:rPr lang="da-DK" sz="1600" b="1" dirty="0" err="1">
                <a:solidFill>
                  <a:schemeClr val="bg1"/>
                </a:solidFill>
                <a:latin typeface="Arial" pitchFamily="34" charset="0"/>
                <a:cs typeface="Arial" pitchFamily="34" charset="0"/>
              </a:rPr>
              <a:t>that</a:t>
            </a:r>
            <a:r>
              <a:rPr lang="da-DK" sz="1600" b="1" dirty="0">
                <a:solidFill>
                  <a:schemeClr val="bg1"/>
                </a:solidFill>
                <a:latin typeface="Arial" pitchFamily="34" charset="0"/>
                <a:cs typeface="Arial" pitchFamily="34" charset="0"/>
              </a:rPr>
              <a:t> Netto </a:t>
            </a:r>
            <a:r>
              <a:rPr lang="da-DK" sz="1600" b="1" dirty="0" err="1">
                <a:solidFill>
                  <a:schemeClr val="bg1"/>
                </a:solidFill>
                <a:latin typeface="Arial" pitchFamily="34" charset="0"/>
                <a:cs typeface="Arial" pitchFamily="34" charset="0"/>
              </a:rPr>
              <a:t>often</a:t>
            </a:r>
            <a:r>
              <a:rPr lang="da-DK" sz="1600" b="1" dirty="0">
                <a:solidFill>
                  <a:schemeClr val="bg1"/>
                </a:solidFill>
                <a:latin typeface="Arial" pitchFamily="34" charset="0"/>
                <a:cs typeface="Arial" pitchFamily="34" charset="0"/>
              </a:rPr>
              <a:t> offer</a:t>
            </a:r>
          </a:p>
          <a:p>
            <a:pPr algn="ctr"/>
            <a:r>
              <a:rPr lang="da-DK" sz="1600" b="1" dirty="0">
                <a:solidFill>
                  <a:schemeClr val="bg1"/>
                </a:solidFill>
                <a:latin typeface="Arial" pitchFamily="34" charset="0"/>
                <a:cs typeface="Arial" pitchFamily="34" charset="0"/>
              </a:rPr>
              <a:t> </a:t>
            </a:r>
            <a:r>
              <a:rPr lang="da-DK" sz="1600" b="1" dirty="0" err="1">
                <a:solidFill>
                  <a:schemeClr val="bg1"/>
                </a:solidFill>
                <a:latin typeface="Arial" pitchFamily="34" charset="0"/>
                <a:cs typeface="Arial" pitchFamily="34" charset="0"/>
              </a:rPr>
              <a:t>organic</a:t>
            </a:r>
            <a:r>
              <a:rPr lang="da-DK" sz="1600" b="1" dirty="0">
                <a:solidFill>
                  <a:schemeClr val="bg1"/>
                </a:solidFill>
                <a:latin typeface="Arial" pitchFamily="34" charset="0"/>
                <a:cs typeface="Arial" pitchFamily="34" charset="0"/>
              </a:rPr>
              <a:t> products </a:t>
            </a:r>
          </a:p>
          <a:p>
            <a:pPr algn="ctr"/>
            <a:r>
              <a:rPr lang="da-DK" sz="1600" b="1" dirty="0">
                <a:solidFill>
                  <a:schemeClr val="bg1"/>
                </a:solidFill>
                <a:latin typeface="Arial" pitchFamily="34" charset="0"/>
                <a:cs typeface="Arial" pitchFamily="34" charset="0"/>
              </a:rPr>
              <a:t>as spot deal</a:t>
            </a:r>
          </a:p>
        </p:txBody>
      </p:sp>
    </p:spTree>
    <p:extLst>
      <p:ext uri="{BB962C8B-B14F-4D97-AF65-F5344CB8AC3E}">
        <p14:creationId xmlns:p14="http://schemas.microsoft.com/office/powerpoint/2010/main" val="23302025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05396" y="88423"/>
            <a:ext cx="8838604" cy="1143000"/>
          </a:xfrm>
        </p:spPr>
        <p:txBody>
          <a:bodyPr>
            <a:noAutofit/>
          </a:bodyPr>
          <a:lstStyle/>
          <a:p>
            <a:r>
              <a:rPr lang="da-DK" sz="1800" dirty="0">
                <a:solidFill>
                  <a:schemeClr val="bg1"/>
                </a:solidFill>
              </a:rPr>
              <a:t>With the </a:t>
            </a:r>
            <a:r>
              <a:rPr lang="da-DK" sz="1800" dirty="0" err="1">
                <a:solidFill>
                  <a:schemeClr val="bg1"/>
                </a:solidFill>
              </a:rPr>
              <a:t>message</a:t>
            </a:r>
            <a:r>
              <a:rPr lang="da-DK" sz="1800" dirty="0">
                <a:solidFill>
                  <a:schemeClr val="bg1"/>
                </a:solidFill>
              </a:rPr>
              <a:t> ‘ </a:t>
            </a:r>
            <a:r>
              <a:rPr lang="da-DK" sz="1800" dirty="0" err="1">
                <a:solidFill>
                  <a:schemeClr val="bg1"/>
                </a:solidFill>
              </a:rPr>
              <a:t>everyone</a:t>
            </a:r>
            <a:r>
              <a:rPr lang="da-DK" sz="1800" dirty="0">
                <a:solidFill>
                  <a:schemeClr val="bg1"/>
                </a:solidFill>
              </a:rPr>
              <a:t> </a:t>
            </a:r>
            <a:r>
              <a:rPr lang="da-DK" sz="1800" dirty="0" err="1">
                <a:solidFill>
                  <a:schemeClr val="bg1"/>
                </a:solidFill>
              </a:rPr>
              <a:t>should</a:t>
            </a:r>
            <a:r>
              <a:rPr lang="da-DK" sz="1800" dirty="0">
                <a:solidFill>
                  <a:schemeClr val="bg1"/>
                </a:solidFill>
              </a:rPr>
              <a:t> </a:t>
            </a:r>
            <a:r>
              <a:rPr lang="da-DK" sz="1800" dirty="0" err="1">
                <a:solidFill>
                  <a:schemeClr val="bg1"/>
                </a:solidFill>
              </a:rPr>
              <a:t>be</a:t>
            </a:r>
            <a:r>
              <a:rPr lang="da-DK" sz="1800" dirty="0">
                <a:solidFill>
                  <a:schemeClr val="bg1"/>
                </a:solidFill>
              </a:rPr>
              <a:t> </a:t>
            </a:r>
            <a:r>
              <a:rPr lang="da-DK" sz="1800" dirty="0" err="1">
                <a:solidFill>
                  <a:schemeClr val="bg1"/>
                </a:solidFill>
              </a:rPr>
              <a:t>able</a:t>
            </a:r>
            <a:r>
              <a:rPr lang="da-DK" sz="1800" dirty="0">
                <a:solidFill>
                  <a:schemeClr val="bg1"/>
                </a:solidFill>
              </a:rPr>
              <a:t> to </a:t>
            </a:r>
            <a:r>
              <a:rPr lang="da-DK" sz="1800" dirty="0" err="1">
                <a:solidFill>
                  <a:schemeClr val="bg1"/>
                </a:solidFill>
              </a:rPr>
              <a:t>buy</a:t>
            </a:r>
            <a:r>
              <a:rPr lang="da-DK" sz="1800" dirty="0">
                <a:solidFill>
                  <a:schemeClr val="bg1"/>
                </a:solidFill>
              </a:rPr>
              <a:t> </a:t>
            </a:r>
            <a:r>
              <a:rPr lang="da-DK" sz="1800" dirty="0" err="1">
                <a:solidFill>
                  <a:schemeClr val="bg1"/>
                </a:solidFill>
              </a:rPr>
              <a:t>organic</a:t>
            </a:r>
            <a:r>
              <a:rPr lang="da-DK" sz="1800" dirty="0">
                <a:solidFill>
                  <a:schemeClr val="bg1"/>
                </a:solidFill>
              </a:rPr>
              <a:t>’ is Netto </a:t>
            </a:r>
            <a:r>
              <a:rPr lang="da-DK" sz="1800" dirty="0" err="1">
                <a:solidFill>
                  <a:schemeClr val="bg1"/>
                </a:solidFill>
              </a:rPr>
              <a:t>communicating</a:t>
            </a:r>
            <a:r>
              <a:rPr lang="da-DK" sz="1800" dirty="0">
                <a:solidFill>
                  <a:schemeClr val="bg1"/>
                </a:solidFill>
              </a:rPr>
              <a:t> the </a:t>
            </a:r>
            <a:r>
              <a:rPr lang="da-DK" sz="1800" dirty="0" err="1">
                <a:solidFill>
                  <a:schemeClr val="bg1"/>
                </a:solidFill>
              </a:rPr>
              <a:t>organic</a:t>
            </a:r>
            <a:r>
              <a:rPr lang="da-DK" sz="1800" dirty="0">
                <a:solidFill>
                  <a:schemeClr val="bg1"/>
                </a:solidFill>
              </a:rPr>
              <a:t> offer as an </a:t>
            </a:r>
            <a:r>
              <a:rPr lang="da-DK" sz="1800" dirty="0" err="1">
                <a:solidFill>
                  <a:schemeClr val="bg1"/>
                </a:solidFill>
              </a:rPr>
              <a:t>important</a:t>
            </a:r>
            <a:r>
              <a:rPr lang="da-DK" sz="1800" dirty="0">
                <a:solidFill>
                  <a:schemeClr val="bg1"/>
                </a:solidFill>
              </a:rPr>
              <a:t> part of ‘the Netto profile’. Netto </a:t>
            </a:r>
            <a:r>
              <a:rPr lang="da-DK" sz="1800" dirty="0" err="1">
                <a:solidFill>
                  <a:schemeClr val="bg1"/>
                </a:solidFill>
              </a:rPr>
              <a:t>was</a:t>
            </a:r>
            <a:r>
              <a:rPr lang="da-DK" sz="1800" dirty="0">
                <a:solidFill>
                  <a:schemeClr val="bg1"/>
                </a:solidFill>
              </a:rPr>
              <a:t> </a:t>
            </a:r>
            <a:r>
              <a:rPr lang="da-DK" sz="1800" dirty="0" err="1">
                <a:solidFill>
                  <a:schemeClr val="bg1"/>
                </a:solidFill>
              </a:rPr>
              <a:t>first</a:t>
            </a:r>
            <a:r>
              <a:rPr lang="da-DK" sz="1800" dirty="0">
                <a:solidFill>
                  <a:schemeClr val="bg1"/>
                </a:solidFill>
              </a:rPr>
              <a:t> mover </a:t>
            </a:r>
            <a:r>
              <a:rPr lang="da-DK" sz="1800" dirty="0" err="1">
                <a:solidFill>
                  <a:schemeClr val="bg1"/>
                </a:solidFill>
              </a:rPr>
              <a:t>among</a:t>
            </a:r>
            <a:r>
              <a:rPr lang="da-DK" sz="1800" dirty="0">
                <a:solidFill>
                  <a:schemeClr val="bg1"/>
                </a:solidFill>
              </a:rPr>
              <a:t> </a:t>
            </a:r>
            <a:r>
              <a:rPr lang="da-DK" sz="1800" dirty="0" err="1">
                <a:solidFill>
                  <a:schemeClr val="bg1"/>
                </a:solidFill>
              </a:rPr>
              <a:t>discounters</a:t>
            </a:r>
            <a:r>
              <a:rPr lang="da-DK" sz="1800" dirty="0">
                <a:solidFill>
                  <a:schemeClr val="bg1"/>
                </a:solidFill>
              </a:rPr>
              <a:t> in terms of profiling the </a:t>
            </a:r>
            <a:r>
              <a:rPr lang="da-DK" sz="1800" dirty="0" err="1">
                <a:solidFill>
                  <a:schemeClr val="bg1"/>
                </a:solidFill>
              </a:rPr>
              <a:t>organic</a:t>
            </a:r>
            <a:r>
              <a:rPr lang="da-DK" sz="1800" dirty="0">
                <a:solidFill>
                  <a:schemeClr val="bg1"/>
                </a:solidFill>
              </a:rPr>
              <a:t> offers</a:t>
            </a:r>
          </a:p>
        </p:txBody>
      </p:sp>
      <p:sp>
        <p:nvSpPr>
          <p:cNvPr id="4" name="Pladsholder til dato 3"/>
          <p:cNvSpPr>
            <a:spLocks noGrp="1"/>
          </p:cNvSpPr>
          <p:nvPr>
            <p:ph type="dt" sz="half" idx="4294967295"/>
          </p:nvPr>
        </p:nvSpPr>
        <p:spPr>
          <a:xfrm>
            <a:off x="357415" y="6439072"/>
            <a:ext cx="900000" cy="360000"/>
          </a:xfrm>
          <a:prstGeom prst="rect">
            <a:avLst/>
          </a:prstGeom>
        </p:spPr>
        <p:txBody>
          <a:bodyPr/>
          <a:lstStyle/>
          <a:p>
            <a:fld id="{D568BB71-F698-104B-8F3D-71941BE143F3}" type="datetime1">
              <a:rPr lang="da-DK" smtClean="0"/>
              <a:t>12/04/2018</a:t>
            </a:fld>
            <a:endParaRPr lang="da-DK" dirty="0"/>
          </a:p>
        </p:txBody>
      </p:sp>
      <p:sp>
        <p:nvSpPr>
          <p:cNvPr id="5" name="Pladsholder til diasnummer 4"/>
          <p:cNvSpPr>
            <a:spLocks noGrp="1"/>
          </p:cNvSpPr>
          <p:nvPr>
            <p:ph type="sldNum" sz="quarter" idx="4294967295"/>
          </p:nvPr>
        </p:nvSpPr>
        <p:spPr>
          <a:xfrm>
            <a:off x="7900818" y="6439072"/>
            <a:ext cx="900000" cy="360000"/>
          </a:xfrm>
          <a:prstGeom prst="rect">
            <a:avLst/>
          </a:prstGeom>
        </p:spPr>
        <p:txBody>
          <a:bodyPr/>
          <a:lstStyle/>
          <a:p>
            <a:fld id="{52491817-40F0-7A45-93CF-2A84519132FC}" type="slidenum">
              <a:rPr lang="da-DK" smtClean="0"/>
              <a:pPr/>
              <a:t>22</a:t>
            </a:fld>
            <a:endParaRPr lang="da-DK" dirty="0"/>
          </a:p>
        </p:txBody>
      </p:sp>
      <p:sp>
        <p:nvSpPr>
          <p:cNvPr id="7" name="Rectangle 9"/>
          <p:cNvSpPr>
            <a:spLocks noChangeArrowheads="1"/>
          </p:cNvSpPr>
          <p:nvPr/>
        </p:nvSpPr>
        <p:spPr bwMode="auto">
          <a:xfrm>
            <a:off x="477671" y="1543986"/>
            <a:ext cx="7206019" cy="4269959"/>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da-DK" sz="1200"/>
          </a:p>
        </p:txBody>
      </p:sp>
      <p:pic>
        <p:nvPicPr>
          <p:cNvPr id="10" name="Picture 2" descr="C:\Users\hb.OKOLOGI\Pictures\IMG_0512.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614597" y="1597130"/>
            <a:ext cx="6926657" cy="4163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31080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7435" y="129071"/>
            <a:ext cx="8838604" cy="1143000"/>
          </a:xfrm>
        </p:spPr>
        <p:txBody>
          <a:bodyPr>
            <a:noAutofit/>
          </a:bodyPr>
          <a:lstStyle/>
          <a:p>
            <a:r>
              <a:rPr lang="da-DK" dirty="0">
                <a:solidFill>
                  <a:schemeClr val="bg1"/>
                </a:solidFill>
              </a:rPr>
              <a:t/>
            </a:r>
            <a:br>
              <a:rPr lang="da-DK" dirty="0">
                <a:solidFill>
                  <a:schemeClr val="bg1"/>
                </a:solidFill>
              </a:rPr>
            </a:br>
            <a:r>
              <a:rPr lang="da-DK" sz="2000" dirty="0">
                <a:solidFill>
                  <a:schemeClr val="bg1"/>
                </a:solidFill>
              </a:rPr>
              <a:t>2010 Netto made a </a:t>
            </a:r>
            <a:r>
              <a:rPr lang="da-DK" sz="2000" dirty="0" err="1">
                <a:solidFill>
                  <a:schemeClr val="bg1"/>
                </a:solidFill>
              </a:rPr>
              <a:t>closer</a:t>
            </a:r>
            <a:r>
              <a:rPr lang="da-DK" sz="2000" dirty="0">
                <a:solidFill>
                  <a:schemeClr val="bg1"/>
                </a:solidFill>
              </a:rPr>
              <a:t> </a:t>
            </a:r>
            <a:r>
              <a:rPr lang="da-DK" sz="2000" dirty="0" err="1">
                <a:solidFill>
                  <a:schemeClr val="bg1"/>
                </a:solidFill>
              </a:rPr>
              <a:t>partnership</a:t>
            </a:r>
            <a:r>
              <a:rPr lang="da-DK" sz="2000" dirty="0">
                <a:solidFill>
                  <a:schemeClr val="bg1"/>
                </a:solidFill>
              </a:rPr>
              <a:t> with Løgismose and </a:t>
            </a:r>
            <a:r>
              <a:rPr lang="da-DK" sz="2000" dirty="0" err="1">
                <a:solidFill>
                  <a:schemeClr val="bg1"/>
                </a:solidFill>
              </a:rPr>
              <a:t>launced</a:t>
            </a:r>
            <a:r>
              <a:rPr lang="da-DK" sz="2000" dirty="0">
                <a:solidFill>
                  <a:schemeClr val="bg1"/>
                </a:solidFill>
              </a:rPr>
              <a:t> a the </a:t>
            </a:r>
            <a:r>
              <a:rPr lang="da-DK" sz="2000" dirty="0" err="1">
                <a:solidFill>
                  <a:schemeClr val="bg1"/>
                </a:solidFill>
              </a:rPr>
              <a:t>concept</a:t>
            </a:r>
            <a:r>
              <a:rPr lang="da-DK" sz="2000" dirty="0">
                <a:solidFill>
                  <a:schemeClr val="bg1"/>
                </a:solidFill>
              </a:rPr>
              <a:t> ‘Løgismose – </a:t>
            </a:r>
            <a:r>
              <a:rPr lang="da-DK" sz="2000" dirty="0" err="1">
                <a:solidFill>
                  <a:schemeClr val="bg1"/>
                </a:solidFill>
              </a:rPr>
              <a:t>selected</a:t>
            </a:r>
            <a:r>
              <a:rPr lang="da-DK" sz="2000" dirty="0">
                <a:solidFill>
                  <a:schemeClr val="bg1"/>
                </a:solidFill>
              </a:rPr>
              <a:t>’. Løgismose is </a:t>
            </a:r>
            <a:r>
              <a:rPr lang="da-DK" sz="2000" dirty="0" err="1">
                <a:solidFill>
                  <a:schemeClr val="bg1"/>
                </a:solidFill>
              </a:rPr>
              <a:t>well-known</a:t>
            </a:r>
            <a:r>
              <a:rPr lang="da-DK" sz="2000" dirty="0">
                <a:solidFill>
                  <a:schemeClr val="bg1"/>
                </a:solidFill>
              </a:rPr>
              <a:t> for </a:t>
            </a:r>
            <a:r>
              <a:rPr lang="da-DK" sz="2000" dirty="0" err="1">
                <a:solidFill>
                  <a:schemeClr val="bg1"/>
                </a:solidFill>
              </a:rPr>
              <a:t>it’s</a:t>
            </a:r>
            <a:r>
              <a:rPr lang="da-DK" sz="2000" dirty="0">
                <a:solidFill>
                  <a:schemeClr val="bg1"/>
                </a:solidFill>
              </a:rPr>
              <a:t> high-</a:t>
            </a:r>
            <a:r>
              <a:rPr lang="da-DK" sz="2000" dirty="0" err="1">
                <a:solidFill>
                  <a:schemeClr val="bg1"/>
                </a:solidFill>
              </a:rPr>
              <a:t>quality</a:t>
            </a:r>
            <a:r>
              <a:rPr lang="da-DK" sz="2000" dirty="0">
                <a:solidFill>
                  <a:schemeClr val="bg1"/>
                </a:solidFill>
              </a:rPr>
              <a:t>  products  - </a:t>
            </a:r>
            <a:r>
              <a:rPr lang="da-DK" sz="2000" dirty="0" err="1">
                <a:solidFill>
                  <a:schemeClr val="bg1"/>
                </a:solidFill>
              </a:rPr>
              <a:t>especially</a:t>
            </a:r>
            <a:r>
              <a:rPr lang="da-DK" sz="2000" dirty="0">
                <a:solidFill>
                  <a:schemeClr val="bg1"/>
                </a:solidFill>
              </a:rPr>
              <a:t> </a:t>
            </a:r>
            <a:r>
              <a:rPr lang="da-DK" sz="2000" dirty="0" err="1">
                <a:solidFill>
                  <a:schemeClr val="bg1"/>
                </a:solidFill>
              </a:rPr>
              <a:t>cheese</a:t>
            </a:r>
            <a:r>
              <a:rPr lang="da-DK" sz="2000" dirty="0">
                <a:solidFill>
                  <a:schemeClr val="bg1"/>
                </a:solidFill>
              </a:rPr>
              <a:t> &amp; </a:t>
            </a:r>
            <a:r>
              <a:rPr lang="da-DK" sz="2000" dirty="0" err="1">
                <a:solidFill>
                  <a:schemeClr val="bg1"/>
                </a:solidFill>
              </a:rPr>
              <a:t>oysters</a:t>
            </a:r>
            <a:r>
              <a:rPr lang="da-DK" sz="2000" dirty="0">
                <a:solidFill>
                  <a:schemeClr val="bg1"/>
                </a:solidFill>
              </a:rPr>
              <a:t>. </a:t>
            </a:r>
            <a:r>
              <a:rPr lang="da-DK" dirty="0">
                <a:solidFill>
                  <a:schemeClr val="bg1"/>
                </a:solidFill>
              </a:rPr>
              <a:t/>
            </a:r>
            <a:br>
              <a:rPr lang="da-DK" dirty="0">
                <a:solidFill>
                  <a:schemeClr val="bg1"/>
                </a:solidFill>
              </a:rPr>
            </a:br>
            <a:endParaRPr lang="da-DK" dirty="0">
              <a:solidFill>
                <a:schemeClr val="bg1"/>
              </a:solidFill>
            </a:endParaRPr>
          </a:p>
        </p:txBody>
      </p:sp>
      <p:sp>
        <p:nvSpPr>
          <p:cNvPr id="4" name="Pladsholder til dato 3"/>
          <p:cNvSpPr>
            <a:spLocks noGrp="1"/>
          </p:cNvSpPr>
          <p:nvPr>
            <p:ph type="dt" sz="half" idx="4294967295"/>
          </p:nvPr>
        </p:nvSpPr>
        <p:spPr>
          <a:xfrm>
            <a:off x="357415" y="6439072"/>
            <a:ext cx="900000" cy="360000"/>
          </a:xfrm>
          <a:prstGeom prst="rect">
            <a:avLst/>
          </a:prstGeom>
        </p:spPr>
        <p:txBody>
          <a:bodyPr/>
          <a:lstStyle/>
          <a:p>
            <a:fld id="{D568BB71-F698-104B-8F3D-71941BE143F3}" type="datetime1">
              <a:rPr lang="da-DK" smtClean="0"/>
              <a:t>12/04/2018</a:t>
            </a:fld>
            <a:endParaRPr lang="da-DK" dirty="0"/>
          </a:p>
        </p:txBody>
      </p:sp>
      <p:sp>
        <p:nvSpPr>
          <p:cNvPr id="5" name="Pladsholder til diasnummer 4"/>
          <p:cNvSpPr>
            <a:spLocks noGrp="1"/>
          </p:cNvSpPr>
          <p:nvPr>
            <p:ph type="sldNum" sz="quarter" idx="4294967295"/>
          </p:nvPr>
        </p:nvSpPr>
        <p:spPr>
          <a:xfrm>
            <a:off x="7900818" y="6439072"/>
            <a:ext cx="900000" cy="360000"/>
          </a:xfrm>
          <a:prstGeom prst="rect">
            <a:avLst/>
          </a:prstGeom>
        </p:spPr>
        <p:txBody>
          <a:bodyPr/>
          <a:lstStyle/>
          <a:p>
            <a:fld id="{52491817-40F0-7A45-93CF-2A84519132FC}" type="slidenum">
              <a:rPr lang="da-DK" smtClean="0"/>
              <a:pPr/>
              <a:t>23</a:t>
            </a:fld>
            <a:endParaRPr lang="da-DK" dirty="0"/>
          </a:p>
        </p:txBody>
      </p:sp>
      <p:sp>
        <p:nvSpPr>
          <p:cNvPr id="7" name="Rectangle 9"/>
          <p:cNvSpPr>
            <a:spLocks noChangeArrowheads="1"/>
          </p:cNvSpPr>
          <p:nvPr/>
        </p:nvSpPr>
        <p:spPr bwMode="auto">
          <a:xfrm>
            <a:off x="477671" y="1543986"/>
            <a:ext cx="7206019" cy="4269959"/>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da-DK" sz="1200"/>
          </a:p>
        </p:txBody>
      </p:sp>
      <p:pic>
        <p:nvPicPr>
          <p:cNvPr id="12" name="Picture 8" descr="http://image.loegismose.dk/p/Kreditorer/Loegismosegods800506.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37872" y="1756450"/>
            <a:ext cx="2986399" cy="169174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http://upload.wikimedia.org/wikipedia/commons/c/ce/Nordre_Toldbod_-_L%C3%B8gismose.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588701" y="1757331"/>
            <a:ext cx="1770469" cy="169686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http://www.fingerspitz.dk/upload/images/cases/logismose/oversigt_loegismose.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09938" y="3774286"/>
            <a:ext cx="2986398" cy="189339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Løgismose.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564188" y="3989290"/>
            <a:ext cx="1628132" cy="1544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45015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lede 8" descr="Power Point_TOP_sort.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00" y="745"/>
            <a:ext cx="9144000" cy="1126378"/>
          </a:xfrm>
          <a:prstGeom prst="rect">
            <a:avLst/>
          </a:prstGeom>
        </p:spPr>
      </p:pic>
      <p:sp>
        <p:nvSpPr>
          <p:cNvPr id="7" name="Tekstfelt 6"/>
          <p:cNvSpPr txBox="1"/>
          <p:nvPr/>
        </p:nvSpPr>
        <p:spPr>
          <a:xfrm>
            <a:off x="380999" y="223684"/>
            <a:ext cx="8632371" cy="461665"/>
          </a:xfrm>
          <a:prstGeom prst="rect">
            <a:avLst/>
          </a:prstGeom>
          <a:noFill/>
        </p:spPr>
        <p:txBody>
          <a:bodyPr wrap="square" rtlCol="0">
            <a:spAutoFit/>
          </a:bodyPr>
          <a:lstStyle/>
          <a:p>
            <a:pPr>
              <a:defRPr sz="1400" b="0" i="0" u="none" strike="noStrike" kern="1200" cap="none" spc="20" baseline="0">
                <a:solidFill>
                  <a:sysClr val="windowText" lastClr="000000">
                    <a:lumMod val="50000"/>
                    <a:lumOff val="50000"/>
                  </a:sysClr>
                </a:solidFill>
                <a:latin typeface="+mn-lt"/>
                <a:ea typeface="+mn-ea"/>
                <a:cs typeface="+mn-cs"/>
              </a:defRPr>
            </a:pPr>
            <a:r>
              <a:rPr lang="da-DK" sz="2400" b="1" dirty="0">
                <a:solidFill>
                  <a:schemeClr val="bg1"/>
                </a:solidFill>
              </a:rPr>
              <a:t>COOP DK</a:t>
            </a:r>
          </a:p>
        </p:txBody>
      </p:sp>
      <p:sp>
        <p:nvSpPr>
          <p:cNvPr id="2" name="Pladsholder til slidenummer 1"/>
          <p:cNvSpPr>
            <a:spLocks noGrp="1"/>
          </p:cNvSpPr>
          <p:nvPr>
            <p:ph type="sldNum" sz="quarter" idx="12"/>
          </p:nvPr>
        </p:nvSpPr>
        <p:spPr/>
        <p:txBody>
          <a:bodyPr/>
          <a:lstStyle/>
          <a:p>
            <a:fld id="{BDAF29B9-2206-6648-B931-47BDF3FD394B}" type="slidenum">
              <a:rPr lang="da-DK" smtClean="0"/>
              <a:pPr/>
              <a:t>24</a:t>
            </a:fld>
            <a:endParaRPr lang="da-DK"/>
          </a:p>
        </p:txBody>
      </p:sp>
      <p:pic>
        <p:nvPicPr>
          <p:cNvPr id="8" name="Billede 9" descr="Power Point_BUND.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6248400"/>
            <a:ext cx="9144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kstfelt 9"/>
          <p:cNvSpPr txBox="1">
            <a:spLocks noChangeArrowheads="1"/>
          </p:cNvSpPr>
          <p:nvPr/>
        </p:nvSpPr>
        <p:spPr bwMode="auto">
          <a:xfrm>
            <a:off x="3523236" y="6326223"/>
            <a:ext cx="204787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da-DK" sz="900" dirty="0"/>
              <a:t>Kilde: Danmarks Statistik 2015</a:t>
            </a:r>
          </a:p>
        </p:txBody>
      </p:sp>
      <p:sp>
        <p:nvSpPr>
          <p:cNvPr id="6" name="AutoShape 4" descr="Billedresultat for coop madmanifest"/>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pic>
        <p:nvPicPr>
          <p:cNvPr id="12" name="Billede 11"/>
          <p:cNvPicPr>
            <a:picLocks noChangeAspect="1"/>
          </p:cNvPicPr>
          <p:nvPr/>
        </p:nvPicPr>
        <p:blipFill>
          <a:blip r:embed="rId5"/>
          <a:stretch>
            <a:fillRect/>
          </a:stretch>
        </p:blipFill>
        <p:spPr>
          <a:xfrm>
            <a:off x="5824167" y="1530312"/>
            <a:ext cx="2867025" cy="1600200"/>
          </a:xfrm>
          <a:prstGeom prst="rect">
            <a:avLst/>
          </a:prstGeom>
        </p:spPr>
      </p:pic>
      <p:pic>
        <p:nvPicPr>
          <p:cNvPr id="14" name="Picture 2"/>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6684" y="1127123"/>
            <a:ext cx="5311775" cy="340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Billede 4"/>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3474288" y="3984587"/>
            <a:ext cx="3895910" cy="2698278"/>
          </a:xfrm>
          <a:prstGeom prst="rect">
            <a:avLst/>
          </a:prstGeom>
        </p:spPr>
      </p:pic>
    </p:spTree>
    <p:extLst>
      <p:ext uri="{BB962C8B-B14F-4D97-AF65-F5344CB8AC3E}">
        <p14:creationId xmlns:p14="http://schemas.microsoft.com/office/powerpoint/2010/main" val="5087439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lede 8" descr="Power Point_TOP_sort.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00" y="745"/>
            <a:ext cx="9144000" cy="1126378"/>
          </a:xfrm>
          <a:prstGeom prst="rect">
            <a:avLst/>
          </a:prstGeom>
        </p:spPr>
      </p:pic>
      <p:sp>
        <p:nvSpPr>
          <p:cNvPr id="7" name="Tekstfelt 6"/>
          <p:cNvSpPr txBox="1"/>
          <p:nvPr/>
        </p:nvSpPr>
        <p:spPr>
          <a:xfrm>
            <a:off x="401081" y="128223"/>
            <a:ext cx="8632371" cy="830997"/>
          </a:xfrm>
          <a:prstGeom prst="rect">
            <a:avLst/>
          </a:prstGeom>
          <a:noFill/>
        </p:spPr>
        <p:txBody>
          <a:bodyPr wrap="square" rtlCol="0">
            <a:spAutoFit/>
          </a:bodyPr>
          <a:lstStyle/>
          <a:p>
            <a:pPr>
              <a:defRPr sz="1400" b="0" i="0" u="none" strike="noStrike" kern="1200" cap="none" spc="20" baseline="0">
                <a:solidFill>
                  <a:sysClr val="windowText" lastClr="000000">
                    <a:lumMod val="50000"/>
                    <a:lumOff val="50000"/>
                  </a:sysClr>
                </a:solidFill>
                <a:latin typeface="+mn-lt"/>
                <a:ea typeface="+mn-ea"/>
                <a:cs typeface="+mn-cs"/>
              </a:defRPr>
            </a:pPr>
            <a:r>
              <a:rPr lang="da-DK" sz="2400" b="1" dirty="0">
                <a:solidFill>
                  <a:schemeClr val="bg1"/>
                </a:solidFill>
              </a:rPr>
              <a:t> </a:t>
            </a:r>
          </a:p>
          <a:p>
            <a:pPr>
              <a:defRPr sz="1400" b="0" i="0" u="none" strike="noStrike" kern="1200" cap="none" spc="20" baseline="0">
                <a:solidFill>
                  <a:sysClr val="windowText" lastClr="000000">
                    <a:lumMod val="50000"/>
                    <a:lumOff val="50000"/>
                  </a:sysClr>
                </a:solidFill>
                <a:latin typeface="+mn-lt"/>
                <a:ea typeface="+mn-ea"/>
                <a:cs typeface="+mn-cs"/>
              </a:defRPr>
            </a:pPr>
            <a:endParaRPr lang="da-DK" sz="2400" b="1" dirty="0">
              <a:solidFill>
                <a:schemeClr val="bg1"/>
              </a:solidFill>
            </a:endParaRPr>
          </a:p>
        </p:txBody>
      </p:sp>
      <p:sp>
        <p:nvSpPr>
          <p:cNvPr id="2" name="Pladsholder til slidenummer 1"/>
          <p:cNvSpPr>
            <a:spLocks noGrp="1"/>
          </p:cNvSpPr>
          <p:nvPr>
            <p:ph type="sldNum" sz="quarter" idx="12"/>
          </p:nvPr>
        </p:nvSpPr>
        <p:spPr/>
        <p:txBody>
          <a:bodyPr/>
          <a:lstStyle/>
          <a:p>
            <a:fld id="{BDAF29B9-2206-6648-B931-47BDF3FD394B}" type="slidenum">
              <a:rPr lang="da-DK" smtClean="0"/>
              <a:pPr/>
              <a:t>25</a:t>
            </a:fld>
            <a:endParaRPr lang="da-DK"/>
          </a:p>
        </p:txBody>
      </p:sp>
      <p:pic>
        <p:nvPicPr>
          <p:cNvPr id="8" name="Billede 9" descr="Power Point_BUND.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6248400"/>
            <a:ext cx="9144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lede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0547" y="1127123"/>
            <a:ext cx="8922905" cy="6692179"/>
          </a:xfrm>
          <a:prstGeom prst="rect">
            <a:avLst/>
          </a:prstGeom>
        </p:spPr>
      </p:pic>
    </p:spTree>
    <p:extLst>
      <p:ext uri="{BB962C8B-B14F-4D97-AF65-F5344CB8AC3E}">
        <p14:creationId xmlns:p14="http://schemas.microsoft.com/office/powerpoint/2010/main" val="41641629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a:p>
        </p:txBody>
      </p:sp>
      <p:sp>
        <p:nvSpPr>
          <p:cNvPr id="3" name="Pladsholder til indhold 2"/>
          <p:cNvSpPr>
            <a:spLocks noGrp="1"/>
          </p:cNvSpPr>
          <p:nvPr>
            <p:ph idx="1"/>
          </p:nvPr>
        </p:nvSpPr>
        <p:spPr/>
        <p:txBody>
          <a:bodyPr/>
          <a:lstStyle/>
          <a:p>
            <a:endParaRPr lang="da-DK" dirty="0"/>
          </a:p>
        </p:txBody>
      </p:sp>
      <p:pic>
        <p:nvPicPr>
          <p:cNvPr id="5" name="Picture 2" descr="P:\Markedsafdeling\Fælles billedarkiv MA\USA\860OKMZO\IMG_0896.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16000" y="-107170"/>
            <a:ext cx="9360000" cy="7020000"/>
          </a:xfrm>
          <a:prstGeom prst="rect">
            <a:avLst/>
          </a:prstGeom>
          <a:noFill/>
          <a:extLst>
            <a:ext uri="{909E8E84-426E-40DD-AFC4-6F175D3DCCD1}">
              <a14:hiddenFill xmlns:a14="http://schemas.microsoft.com/office/drawing/2010/main">
                <a:solidFill>
                  <a:srgbClr val="FFFFFF"/>
                </a:solidFill>
              </a14:hiddenFill>
            </a:ext>
          </a:extLst>
        </p:spPr>
      </p:pic>
      <p:sp>
        <p:nvSpPr>
          <p:cNvPr id="6" name="Rektangel 5"/>
          <p:cNvSpPr/>
          <p:nvPr/>
        </p:nvSpPr>
        <p:spPr>
          <a:xfrm>
            <a:off x="5517573" y="589085"/>
            <a:ext cx="3829952" cy="483577"/>
          </a:xfrm>
          <a:prstGeom prst="rect">
            <a:avLst/>
          </a:prstGeom>
          <a:solidFill>
            <a:srgbClr val="BC67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da-DK">
              <a:solidFill>
                <a:prstClr val="white"/>
              </a:solidFill>
            </a:endParaRPr>
          </a:p>
        </p:txBody>
      </p:sp>
      <p:sp>
        <p:nvSpPr>
          <p:cNvPr id="7" name="Tekstfelt 6"/>
          <p:cNvSpPr txBox="1"/>
          <p:nvPr/>
        </p:nvSpPr>
        <p:spPr>
          <a:xfrm>
            <a:off x="5735782" y="589085"/>
            <a:ext cx="3611743" cy="461665"/>
          </a:xfrm>
          <a:prstGeom prst="rect">
            <a:avLst/>
          </a:prstGeom>
          <a:noFill/>
        </p:spPr>
        <p:txBody>
          <a:bodyPr wrap="square" rtlCol="0">
            <a:spAutoFit/>
          </a:bodyPr>
          <a:lstStyle/>
          <a:p>
            <a:pPr defTabSz="457200" fontAlgn="base">
              <a:spcBef>
                <a:spcPct val="0"/>
              </a:spcBef>
              <a:spcAft>
                <a:spcPct val="0"/>
              </a:spcAft>
            </a:pPr>
            <a:r>
              <a:rPr lang="da-DK" sz="2400" dirty="0">
                <a:solidFill>
                  <a:prstClr val="white"/>
                </a:solidFill>
                <a:latin typeface="Arial" charset="0"/>
                <a:ea typeface="ＭＳ Ｐゴシック" charset="-128"/>
              </a:rPr>
              <a:t>Økologiske budskaber</a:t>
            </a:r>
          </a:p>
        </p:txBody>
      </p:sp>
    </p:spTree>
    <p:extLst>
      <p:ext uri="{BB962C8B-B14F-4D97-AF65-F5344CB8AC3E}">
        <p14:creationId xmlns:p14="http://schemas.microsoft.com/office/powerpoint/2010/main" val="3990850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266700"/>
            <a:ext cx="7886700" cy="1957389"/>
          </a:xfrm>
        </p:spPr>
        <p:txBody>
          <a:bodyPr>
            <a:normAutofit/>
          </a:bodyPr>
          <a:lstStyle/>
          <a:p>
            <a:r>
              <a:rPr lang="da-DK" sz="3200" dirty="0" err="1">
                <a:solidFill>
                  <a:schemeClr val="bg1"/>
                </a:solidFill>
              </a:rPr>
              <a:t>Bringing</a:t>
            </a:r>
            <a:r>
              <a:rPr lang="da-DK" sz="3200" dirty="0">
                <a:solidFill>
                  <a:schemeClr val="bg1"/>
                </a:solidFill>
              </a:rPr>
              <a:t> the farmer </a:t>
            </a:r>
            <a:r>
              <a:rPr lang="da-DK" sz="3200" dirty="0" err="1">
                <a:solidFill>
                  <a:schemeClr val="bg1"/>
                </a:solidFill>
              </a:rPr>
              <a:t>closer</a:t>
            </a:r>
            <a:r>
              <a:rPr lang="da-DK" sz="3200" dirty="0">
                <a:solidFill>
                  <a:schemeClr val="bg1"/>
                </a:solidFill>
              </a:rPr>
              <a:t> to the </a:t>
            </a:r>
            <a:r>
              <a:rPr lang="da-DK" sz="3200" dirty="0" err="1">
                <a:solidFill>
                  <a:schemeClr val="bg1"/>
                </a:solidFill>
              </a:rPr>
              <a:t>customer</a:t>
            </a:r>
            <a:endParaRPr lang="da-DK" sz="3200" dirty="0">
              <a:solidFill>
                <a:schemeClr val="bg1"/>
              </a:solidFill>
            </a:endParaRPr>
          </a:p>
        </p:txBody>
      </p:sp>
      <p:pic>
        <p:nvPicPr>
          <p:cNvPr id="3074" name="Picture 2" descr="http://b.bimg.dk/node-images/394/7/800x600-u/7394295-kologi-er-da-sund-fornuft---1.jpg"/>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1062526" y="2839976"/>
            <a:ext cx="4423875" cy="2538199"/>
          </a:xfrm>
          <a:prstGeom prst="rect">
            <a:avLst/>
          </a:prstGeom>
          <a:noFill/>
          <a:extLst>
            <a:ext uri="{909E8E84-426E-40DD-AFC4-6F175D3DCCD1}">
              <a14:hiddenFill xmlns:a14="http://schemas.microsoft.com/office/drawing/2010/main">
                <a:solidFill>
                  <a:srgbClr val="FFFFFF"/>
                </a:solidFill>
              </a14:hiddenFill>
            </a:ext>
          </a:extLst>
        </p:spPr>
      </p:pic>
      <p:sp>
        <p:nvSpPr>
          <p:cNvPr id="7" name="Tekstfelt 6"/>
          <p:cNvSpPr txBox="1"/>
          <p:nvPr/>
        </p:nvSpPr>
        <p:spPr>
          <a:xfrm>
            <a:off x="5682343" y="2686021"/>
            <a:ext cx="2316325" cy="2169825"/>
          </a:xfrm>
          <a:prstGeom prst="rect">
            <a:avLst/>
          </a:prstGeom>
          <a:noFill/>
        </p:spPr>
        <p:txBody>
          <a:bodyPr wrap="square" rtlCol="0">
            <a:spAutoFit/>
          </a:bodyPr>
          <a:lstStyle/>
          <a:p>
            <a:pPr defTabSz="342900">
              <a:lnSpc>
                <a:spcPct val="200000"/>
              </a:lnSpc>
            </a:pPr>
            <a:r>
              <a:rPr lang="da-DK" sz="1350" dirty="0">
                <a:solidFill>
                  <a:prstClr val="black"/>
                </a:solidFill>
              </a:rPr>
              <a:t>WHO</a:t>
            </a:r>
          </a:p>
          <a:p>
            <a:pPr defTabSz="342900">
              <a:lnSpc>
                <a:spcPct val="200000"/>
              </a:lnSpc>
            </a:pPr>
            <a:r>
              <a:rPr lang="da-DK" sz="1350" dirty="0">
                <a:solidFill>
                  <a:prstClr val="black"/>
                </a:solidFill>
              </a:rPr>
              <a:t>WHERE</a:t>
            </a:r>
          </a:p>
          <a:p>
            <a:pPr defTabSz="342900">
              <a:lnSpc>
                <a:spcPct val="200000"/>
              </a:lnSpc>
            </a:pPr>
            <a:r>
              <a:rPr lang="da-DK" sz="1350" dirty="0">
                <a:solidFill>
                  <a:prstClr val="black"/>
                </a:solidFill>
              </a:rPr>
              <a:t>HOW</a:t>
            </a:r>
          </a:p>
          <a:p>
            <a:pPr defTabSz="342900">
              <a:lnSpc>
                <a:spcPct val="200000"/>
              </a:lnSpc>
            </a:pPr>
            <a:r>
              <a:rPr lang="da-DK" sz="1350" dirty="0">
                <a:solidFill>
                  <a:prstClr val="black"/>
                </a:solidFill>
              </a:rPr>
              <a:t>WHY</a:t>
            </a:r>
          </a:p>
          <a:p>
            <a:pPr defTabSz="342900"/>
            <a:endParaRPr lang="da-DK" sz="1350" dirty="0">
              <a:solidFill>
                <a:prstClr val="black"/>
              </a:solidFill>
            </a:endParaRPr>
          </a:p>
          <a:p>
            <a:pPr defTabSz="342900"/>
            <a:r>
              <a:rPr lang="da-DK" sz="1350" dirty="0" err="1">
                <a:solidFill>
                  <a:prstClr val="black"/>
                </a:solidFill>
              </a:rPr>
              <a:t>about</a:t>
            </a:r>
            <a:r>
              <a:rPr lang="da-DK" sz="1350" dirty="0">
                <a:solidFill>
                  <a:prstClr val="black"/>
                </a:solidFill>
              </a:rPr>
              <a:t> </a:t>
            </a:r>
            <a:r>
              <a:rPr lang="da-DK" sz="1350" dirty="0" err="1">
                <a:solidFill>
                  <a:prstClr val="black"/>
                </a:solidFill>
              </a:rPr>
              <a:t>organic</a:t>
            </a:r>
            <a:r>
              <a:rPr lang="da-DK" sz="1350" dirty="0">
                <a:solidFill>
                  <a:prstClr val="black"/>
                </a:solidFill>
              </a:rPr>
              <a:t> products!</a:t>
            </a:r>
          </a:p>
        </p:txBody>
      </p:sp>
    </p:spTree>
    <p:extLst>
      <p:ext uri="{BB962C8B-B14F-4D97-AF65-F5344CB8AC3E}">
        <p14:creationId xmlns:p14="http://schemas.microsoft.com/office/powerpoint/2010/main" val="31949547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57414" y="260077"/>
            <a:ext cx="8691052" cy="1143000"/>
          </a:xfrm>
        </p:spPr>
        <p:txBody>
          <a:bodyPr>
            <a:normAutofit fontScale="90000"/>
          </a:bodyPr>
          <a:lstStyle/>
          <a:p>
            <a:r>
              <a:rPr lang="da-DK" sz="2200" dirty="0">
                <a:solidFill>
                  <a:schemeClr val="bg1"/>
                </a:solidFill>
              </a:rPr>
              <a:t>Consumers RTB for </a:t>
            </a:r>
            <a:r>
              <a:rPr lang="da-DK" sz="2200" dirty="0" err="1">
                <a:solidFill>
                  <a:schemeClr val="bg1"/>
                </a:solidFill>
              </a:rPr>
              <a:t>buying</a:t>
            </a:r>
            <a:r>
              <a:rPr lang="da-DK" sz="2200" dirty="0">
                <a:solidFill>
                  <a:schemeClr val="bg1"/>
                </a:solidFill>
              </a:rPr>
              <a:t> Organic  </a:t>
            </a:r>
            <a:r>
              <a:rPr lang="da-DK" dirty="0">
                <a:solidFill>
                  <a:schemeClr val="bg1"/>
                </a:solidFill>
              </a:rPr>
              <a:t/>
            </a:r>
            <a:br>
              <a:rPr lang="da-DK" dirty="0">
                <a:solidFill>
                  <a:schemeClr val="bg1"/>
                </a:solidFill>
              </a:rPr>
            </a:br>
            <a:r>
              <a:rPr lang="da-DK" dirty="0">
                <a:solidFill>
                  <a:schemeClr val="bg1"/>
                </a:solidFill>
              </a:rPr>
              <a:t/>
            </a:r>
            <a:br>
              <a:rPr lang="da-DK" dirty="0">
                <a:solidFill>
                  <a:schemeClr val="bg1"/>
                </a:solidFill>
              </a:rPr>
            </a:br>
            <a:endParaRPr lang="da-DK" sz="1600" dirty="0">
              <a:solidFill>
                <a:schemeClr val="bg1"/>
              </a:solidFill>
            </a:endParaRPr>
          </a:p>
        </p:txBody>
      </p:sp>
      <p:sp>
        <p:nvSpPr>
          <p:cNvPr id="4" name="Pladsholder til dato 3"/>
          <p:cNvSpPr>
            <a:spLocks noGrp="1"/>
          </p:cNvSpPr>
          <p:nvPr>
            <p:ph type="dt" sz="half" idx="2"/>
          </p:nvPr>
        </p:nvSpPr>
        <p:spPr/>
        <p:txBody>
          <a:bodyPr/>
          <a:lstStyle/>
          <a:p>
            <a:fld id="{D568BB71-F698-104B-8F3D-71941BE143F3}" type="datetime1">
              <a:rPr lang="da-DK" smtClean="0">
                <a:solidFill>
                  <a:prstClr val="black">
                    <a:lumMod val="75000"/>
                    <a:lumOff val="25000"/>
                  </a:prstClr>
                </a:solidFill>
              </a:rPr>
              <a:pPr/>
              <a:t>12/04/2018</a:t>
            </a:fld>
            <a:endParaRPr lang="da-DK" dirty="0">
              <a:solidFill>
                <a:prstClr val="black">
                  <a:lumMod val="75000"/>
                  <a:lumOff val="25000"/>
                </a:prstClr>
              </a:solidFill>
            </a:endParaRPr>
          </a:p>
        </p:txBody>
      </p:sp>
      <p:sp>
        <p:nvSpPr>
          <p:cNvPr id="5" name="Pladsholder til diasnummer 4"/>
          <p:cNvSpPr>
            <a:spLocks noGrp="1"/>
          </p:cNvSpPr>
          <p:nvPr>
            <p:ph type="sldNum" sz="quarter" idx="4"/>
          </p:nvPr>
        </p:nvSpPr>
        <p:spPr/>
        <p:txBody>
          <a:bodyPr/>
          <a:lstStyle/>
          <a:p>
            <a:fld id="{52491817-40F0-7A45-93CF-2A84519132FC}" type="slidenum">
              <a:rPr lang="da-DK" smtClean="0">
                <a:solidFill>
                  <a:prstClr val="black">
                    <a:lumMod val="75000"/>
                    <a:lumOff val="25000"/>
                  </a:prstClr>
                </a:solidFill>
              </a:rPr>
              <a:pPr/>
              <a:t>28</a:t>
            </a:fld>
            <a:endParaRPr lang="da-DK" dirty="0">
              <a:solidFill>
                <a:prstClr val="black">
                  <a:lumMod val="75000"/>
                  <a:lumOff val="25000"/>
                </a:prstClr>
              </a:solidFill>
            </a:endParaRPr>
          </a:p>
        </p:txBody>
      </p:sp>
      <p:sp>
        <p:nvSpPr>
          <p:cNvPr id="7" name="Rectangle 9"/>
          <p:cNvSpPr>
            <a:spLocks noChangeArrowheads="1"/>
          </p:cNvSpPr>
          <p:nvPr/>
        </p:nvSpPr>
        <p:spPr bwMode="auto">
          <a:xfrm>
            <a:off x="306103" y="865068"/>
            <a:ext cx="3674604" cy="5186816"/>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457200">
              <a:spcBef>
                <a:spcPct val="0"/>
              </a:spcBef>
              <a:buFontTx/>
              <a:buNone/>
            </a:pPr>
            <a:endParaRPr lang="da-DK" sz="1200">
              <a:solidFill>
                <a:prstClr val="black"/>
              </a:solidFill>
            </a:endParaRPr>
          </a:p>
        </p:txBody>
      </p:sp>
      <p:pic>
        <p:nvPicPr>
          <p:cNvPr id="9" name="Billede 8" descr="neg 6.jpg"/>
          <p:cNvPicPr>
            <a:picLocks noChangeAspect="1"/>
          </p:cNvPicPr>
          <p:nvPr/>
        </p:nvPicPr>
        <p:blipFill>
          <a:blip r:embed="rId3" cstate="email">
            <a:extLst>
              <a:ext uri="{28A0092B-C50C-407E-A947-70E740481C1C}">
                <a14:useLocalDpi xmlns:a14="http://schemas.microsoft.com/office/drawing/2010/main"/>
              </a:ext>
            </a:extLst>
          </a:blip>
          <a:srcRect b="-159"/>
          <a:stretch>
            <a:fillRect/>
          </a:stretch>
        </p:blipFill>
        <p:spPr>
          <a:xfrm rot="758775">
            <a:off x="6327074" y="1752733"/>
            <a:ext cx="2648243" cy="271092"/>
          </a:xfrm>
          <a:prstGeom prst="rect">
            <a:avLst/>
          </a:prstGeom>
        </p:spPr>
      </p:pic>
      <p:pic>
        <p:nvPicPr>
          <p:cNvPr id="10" name="Billede 9" descr="ord 2.jpg"/>
          <p:cNvPicPr>
            <a:picLocks noChangeAspect="1"/>
          </p:cNvPicPr>
          <p:nvPr/>
        </p:nvPicPr>
        <p:blipFill>
          <a:blip r:embed="rId4" cstate="print"/>
          <a:stretch>
            <a:fillRect/>
          </a:stretch>
        </p:blipFill>
        <p:spPr>
          <a:xfrm rot="401124">
            <a:off x="5761434" y="1293141"/>
            <a:ext cx="2296575" cy="291830"/>
          </a:xfrm>
          <a:prstGeom prst="rect">
            <a:avLst/>
          </a:prstGeom>
        </p:spPr>
      </p:pic>
      <p:pic>
        <p:nvPicPr>
          <p:cNvPr id="11" name="Billede 10" descr="Ord 8.jp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5308354" y="2303539"/>
            <a:ext cx="2059748" cy="305092"/>
          </a:xfrm>
          <a:prstGeom prst="rect">
            <a:avLst/>
          </a:prstGeom>
        </p:spPr>
      </p:pic>
      <p:pic>
        <p:nvPicPr>
          <p:cNvPr id="12" name="Billede 11" descr="ord 1.jpg"/>
          <p:cNvPicPr>
            <a:picLocks noChangeAspect="1"/>
          </p:cNvPicPr>
          <p:nvPr/>
        </p:nvPicPr>
        <p:blipFill>
          <a:blip r:embed="rId6" cstate="print"/>
          <a:stretch>
            <a:fillRect/>
          </a:stretch>
        </p:blipFill>
        <p:spPr>
          <a:xfrm>
            <a:off x="4569242" y="841876"/>
            <a:ext cx="2686759" cy="258965"/>
          </a:xfrm>
          <a:prstGeom prst="rect">
            <a:avLst/>
          </a:prstGeom>
        </p:spPr>
      </p:pic>
      <p:pic>
        <p:nvPicPr>
          <p:cNvPr id="13" name="Billede 12" descr="neg 1.jpg"/>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rot="393926">
            <a:off x="6788974" y="3509366"/>
            <a:ext cx="1600227" cy="252157"/>
          </a:xfrm>
          <a:prstGeom prst="rect">
            <a:avLst/>
          </a:prstGeom>
        </p:spPr>
      </p:pic>
      <p:pic>
        <p:nvPicPr>
          <p:cNvPr id="14" name="Billede 13" descr="Ord 8.jpg"/>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a:xfrm rot="21331966">
            <a:off x="4386041" y="2041797"/>
            <a:ext cx="2597220" cy="305092"/>
          </a:xfrm>
          <a:prstGeom prst="rect">
            <a:avLst/>
          </a:prstGeom>
        </p:spPr>
      </p:pic>
      <p:pic>
        <p:nvPicPr>
          <p:cNvPr id="15" name="Billede 14" descr="neg 6.jpg"/>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a:xfrm rot="758775">
            <a:off x="7600294" y="2187313"/>
            <a:ext cx="1233458" cy="239050"/>
          </a:xfrm>
          <a:prstGeom prst="rect">
            <a:avLst/>
          </a:prstGeom>
        </p:spPr>
      </p:pic>
      <p:pic>
        <p:nvPicPr>
          <p:cNvPr id="17" name="Billede 16" descr="ord 11.jpg"/>
          <p:cNvPicPr>
            <a:picLocks noChangeAspect="1"/>
          </p:cNvPicPr>
          <p:nvPr/>
        </p:nvPicPr>
        <p:blipFill>
          <a:blip r:embed="rId10" cstate="print"/>
          <a:stretch>
            <a:fillRect/>
          </a:stretch>
        </p:blipFill>
        <p:spPr>
          <a:xfrm rot="630994">
            <a:off x="4820877" y="4591567"/>
            <a:ext cx="3456384" cy="288032"/>
          </a:xfrm>
          <a:prstGeom prst="rect">
            <a:avLst/>
          </a:prstGeom>
        </p:spPr>
      </p:pic>
      <p:pic>
        <p:nvPicPr>
          <p:cNvPr id="18" name="Billede 17" descr="neg 1.jpg"/>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a:xfrm rot="555494">
            <a:off x="6745802" y="3792507"/>
            <a:ext cx="2063443" cy="219833"/>
          </a:xfrm>
          <a:prstGeom prst="rect">
            <a:avLst/>
          </a:prstGeom>
        </p:spPr>
      </p:pic>
      <p:pic>
        <p:nvPicPr>
          <p:cNvPr id="19" name="Billede 18" descr="neg 3.jpg"/>
          <p:cNvPicPr>
            <a:picLocks noChangeAspect="1"/>
          </p:cNvPicPr>
          <p:nvPr/>
        </p:nvPicPr>
        <p:blipFill>
          <a:blip r:embed="rId12" cstate="print"/>
          <a:stretch>
            <a:fillRect/>
          </a:stretch>
        </p:blipFill>
        <p:spPr>
          <a:xfrm rot="198075">
            <a:off x="4683071" y="4818955"/>
            <a:ext cx="2447925" cy="323850"/>
          </a:xfrm>
          <a:prstGeom prst="rect">
            <a:avLst/>
          </a:prstGeom>
        </p:spPr>
      </p:pic>
      <p:pic>
        <p:nvPicPr>
          <p:cNvPr id="20" name="Billede 19" descr="ord 7.jpg"/>
          <p:cNvPicPr>
            <a:picLocks noChangeAspect="1"/>
          </p:cNvPicPr>
          <p:nvPr/>
        </p:nvPicPr>
        <p:blipFill>
          <a:blip r:embed="rId13" cstate="print"/>
          <a:stretch>
            <a:fillRect/>
          </a:stretch>
        </p:blipFill>
        <p:spPr>
          <a:xfrm>
            <a:off x="4758548" y="5506736"/>
            <a:ext cx="4054941" cy="363906"/>
          </a:xfrm>
          <a:prstGeom prst="rect">
            <a:avLst/>
          </a:prstGeom>
        </p:spPr>
      </p:pic>
      <p:pic>
        <p:nvPicPr>
          <p:cNvPr id="21" name="Billede 20" descr="ord 3.jpg"/>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rot="669038">
            <a:off x="7360117" y="3261395"/>
            <a:ext cx="1625159" cy="175486"/>
          </a:xfrm>
          <a:prstGeom prst="rect">
            <a:avLst/>
          </a:prstGeom>
        </p:spPr>
      </p:pic>
      <p:pic>
        <p:nvPicPr>
          <p:cNvPr id="22" name="Billede 21" descr="ord 5.jpg"/>
          <p:cNvPicPr>
            <a:picLocks noChangeAspect="1"/>
          </p:cNvPicPr>
          <p:nvPr/>
        </p:nvPicPr>
        <p:blipFill>
          <a:blip r:embed="rId15" cstate="print"/>
          <a:stretch>
            <a:fillRect/>
          </a:stretch>
        </p:blipFill>
        <p:spPr>
          <a:xfrm>
            <a:off x="4593979" y="1571452"/>
            <a:ext cx="1428750" cy="200025"/>
          </a:xfrm>
          <a:prstGeom prst="rect">
            <a:avLst/>
          </a:prstGeom>
        </p:spPr>
      </p:pic>
      <p:pic>
        <p:nvPicPr>
          <p:cNvPr id="23" name="Billede 22" descr="neg 2.jpg"/>
          <p:cNvPicPr>
            <a:picLocks noChangeAspect="1"/>
          </p:cNvPicPr>
          <p:nvPr/>
        </p:nvPicPr>
        <p:blipFill>
          <a:blip r:embed="rId16" cstate="email">
            <a:clrChange>
              <a:clrFrom>
                <a:srgbClr val="FCFCF2"/>
              </a:clrFrom>
              <a:clrTo>
                <a:srgbClr val="FCFCF2">
                  <a:alpha val="0"/>
                </a:srgbClr>
              </a:clrTo>
            </a:clrChange>
            <a:extLst>
              <a:ext uri="{28A0092B-C50C-407E-A947-70E740481C1C}">
                <a14:useLocalDpi xmlns:a14="http://schemas.microsoft.com/office/drawing/2010/main"/>
              </a:ext>
            </a:extLst>
          </a:blip>
          <a:srcRect/>
          <a:stretch>
            <a:fillRect/>
          </a:stretch>
        </p:blipFill>
        <p:spPr>
          <a:xfrm rot="564146">
            <a:off x="6661340" y="4004925"/>
            <a:ext cx="1979712" cy="255692"/>
          </a:xfrm>
          <a:prstGeom prst="rect">
            <a:avLst/>
          </a:prstGeom>
        </p:spPr>
      </p:pic>
      <p:pic>
        <p:nvPicPr>
          <p:cNvPr id="24" name="Billede 23" descr="ord 9.jpg"/>
          <p:cNvPicPr>
            <a:picLocks noChangeAspect="1"/>
          </p:cNvPicPr>
          <p:nvPr/>
        </p:nvPicPr>
        <p:blipFill>
          <a:blip r:embed="rId17" cstate="print"/>
          <a:stretch>
            <a:fillRect/>
          </a:stretch>
        </p:blipFill>
        <p:spPr>
          <a:xfrm rot="1243048">
            <a:off x="4365363" y="3876514"/>
            <a:ext cx="3024336" cy="234142"/>
          </a:xfrm>
          <a:prstGeom prst="rect">
            <a:avLst/>
          </a:prstGeom>
        </p:spPr>
      </p:pic>
      <p:pic>
        <p:nvPicPr>
          <p:cNvPr id="25" name="Billede 24" descr="pos 2.jpg"/>
          <p:cNvPicPr>
            <a:picLocks noChangeAspect="1"/>
          </p:cNvPicPr>
          <p:nvPr/>
        </p:nvPicPr>
        <p:blipFill>
          <a:blip r:embed="rId18" cstate="email">
            <a:extLst>
              <a:ext uri="{28A0092B-C50C-407E-A947-70E740481C1C}">
                <a14:useLocalDpi xmlns:a14="http://schemas.microsoft.com/office/drawing/2010/main"/>
              </a:ext>
            </a:extLst>
          </a:blip>
          <a:srcRect/>
          <a:stretch>
            <a:fillRect/>
          </a:stretch>
        </p:blipFill>
        <p:spPr>
          <a:xfrm rot="21414555">
            <a:off x="4852066" y="3060619"/>
            <a:ext cx="1840071" cy="206955"/>
          </a:xfrm>
          <a:prstGeom prst="rect">
            <a:avLst/>
          </a:prstGeom>
        </p:spPr>
      </p:pic>
      <p:pic>
        <p:nvPicPr>
          <p:cNvPr id="26" name="Billede 25" descr="ord.jpg"/>
          <p:cNvPicPr>
            <a:picLocks noChangeAspect="1"/>
          </p:cNvPicPr>
          <p:nvPr/>
        </p:nvPicPr>
        <p:blipFill>
          <a:blip r:embed="rId19" cstate="print">
            <a:lum bright="-10000" contrast="40000"/>
          </a:blip>
          <a:stretch>
            <a:fillRect/>
          </a:stretch>
        </p:blipFill>
        <p:spPr>
          <a:xfrm>
            <a:off x="4702940" y="2665834"/>
            <a:ext cx="3657600" cy="219075"/>
          </a:xfrm>
          <a:prstGeom prst="rect">
            <a:avLst/>
          </a:prstGeom>
        </p:spPr>
      </p:pic>
      <p:pic>
        <p:nvPicPr>
          <p:cNvPr id="27" name="Billede 26" descr="ord 1.jpg"/>
          <p:cNvPicPr>
            <a:picLocks noChangeAspect="1"/>
          </p:cNvPicPr>
          <p:nvPr/>
        </p:nvPicPr>
        <p:blipFill>
          <a:blip r:embed="rId20" cstate="print">
            <a:lum bright="10000"/>
          </a:blip>
          <a:stretch>
            <a:fillRect/>
          </a:stretch>
        </p:blipFill>
        <p:spPr>
          <a:xfrm rot="20978349">
            <a:off x="5466690" y="3287817"/>
            <a:ext cx="1743075" cy="228600"/>
          </a:xfrm>
          <a:prstGeom prst="rect">
            <a:avLst/>
          </a:prstGeom>
        </p:spPr>
      </p:pic>
      <p:sp>
        <p:nvSpPr>
          <p:cNvPr id="3" name="Rektangel 2">
            <a:extLst>
              <a:ext uri="{FF2B5EF4-FFF2-40B4-BE49-F238E27FC236}">
                <a16:creationId xmlns="" xmlns:a16="http://schemas.microsoft.com/office/drawing/2014/main" id="{F51F6CF0-57BD-4B76-BD15-1AB1EBCFE052}"/>
              </a:ext>
            </a:extLst>
          </p:cNvPr>
          <p:cNvSpPr/>
          <p:nvPr/>
        </p:nvSpPr>
        <p:spPr>
          <a:xfrm>
            <a:off x="299041" y="1513091"/>
            <a:ext cx="6558959" cy="3831818"/>
          </a:xfrm>
          <a:prstGeom prst="rect">
            <a:avLst/>
          </a:prstGeom>
        </p:spPr>
        <p:txBody>
          <a:bodyPr wrap="square">
            <a:spAutoFit/>
          </a:bodyPr>
          <a:lstStyle/>
          <a:p>
            <a:pPr>
              <a:spcAft>
                <a:spcPts val="600"/>
              </a:spcAft>
            </a:pPr>
            <a:r>
              <a:rPr lang="en-US" dirty="0">
                <a:solidFill>
                  <a:prstClr val="black"/>
                </a:solidFill>
              </a:rPr>
              <a:t>REASON TO BELIEVE:</a:t>
            </a:r>
          </a:p>
          <a:p>
            <a:pPr>
              <a:spcAft>
                <a:spcPts val="600"/>
              </a:spcAft>
            </a:pPr>
            <a:r>
              <a:rPr lang="en-US" dirty="0">
                <a:solidFill>
                  <a:prstClr val="black"/>
                </a:solidFill>
              </a:rPr>
              <a:t>   ✓ Certified organic products :</a:t>
            </a:r>
          </a:p>
          <a:p>
            <a:endParaRPr lang="en-US" dirty="0">
              <a:solidFill>
                <a:prstClr val="black"/>
              </a:solidFill>
            </a:endParaRPr>
          </a:p>
          <a:p>
            <a:pPr>
              <a:spcAft>
                <a:spcPts val="600"/>
              </a:spcAft>
            </a:pPr>
            <a:r>
              <a:rPr lang="en-US" dirty="0">
                <a:solidFill>
                  <a:prstClr val="black"/>
                </a:solidFill>
              </a:rPr>
              <a:t>100% free from pesticides </a:t>
            </a:r>
          </a:p>
          <a:p>
            <a:pPr>
              <a:spcAft>
                <a:spcPts val="600"/>
              </a:spcAft>
            </a:pPr>
            <a:r>
              <a:rPr lang="en-US" dirty="0">
                <a:solidFill>
                  <a:prstClr val="black"/>
                </a:solidFill>
              </a:rPr>
              <a:t>Cows/Animals on grass during summer </a:t>
            </a:r>
          </a:p>
          <a:p>
            <a:pPr>
              <a:spcAft>
                <a:spcPts val="600"/>
              </a:spcAft>
            </a:pPr>
            <a:r>
              <a:rPr lang="da-DK" dirty="0">
                <a:solidFill>
                  <a:prstClr val="black"/>
                </a:solidFill>
              </a:rPr>
              <a:t>100% </a:t>
            </a:r>
            <a:r>
              <a:rPr lang="da-DK" dirty="0" err="1">
                <a:solidFill>
                  <a:prstClr val="black"/>
                </a:solidFill>
              </a:rPr>
              <a:t>organic</a:t>
            </a:r>
            <a:r>
              <a:rPr lang="da-DK" dirty="0">
                <a:solidFill>
                  <a:prstClr val="black"/>
                </a:solidFill>
              </a:rPr>
              <a:t> feed</a:t>
            </a:r>
          </a:p>
          <a:p>
            <a:pPr>
              <a:spcAft>
                <a:spcPts val="600"/>
              </a:spcAft>
            </a:pPr>
            <a:r>
              <a:rPr lang="da-DK" dirty="0">
                <a:solidFill>
                  <a:prstClr val="black"/>
                </a:solidFill>
              </a:rPr>
              <a:t>No </a:t>
            </a:r>
            <a:r>
              <a:rPr lang="da-DK" dirty="0" err="1">
                <a:solidFill>
                  <a:prstClr val="black"/>
                </a:solidFill>
              </a:rPr>
              <a:t>use</a:t>
            </a:r>
            <a:r>
              <a:rPr lang="da-DK" dirty="0">
                <a:solidFill>
                  <a:prstClr val="black"/>
                </a:solidFill>
              </a:rPr>
              <a:t> of ‘gødning’</a:t>
            </a:r>
          </a:p>
          <a:p>
            <a:pPr>
              <a:spcAft>
                <a:spcPts val="600"/>
              </a:spcAft>
            </a:pPr>
            <a:r>
              <a:rPr lang="da-DK" dirty="0">
                <a:solidFill>
                  <a:prstClr val="black"/>
                </a:solidFill>
              </a:rPr>
              <a:t>No GMO</a:t>
            </a:r>
          </a:p>
          <a:p>
            <a:pPr>
              <a:spcAft>
                <a:spcPts val="600"/>
              </a:spcAft>
            </a:pPr>
            <a:r>
              <a:rPr lang="en-US" dirty="0">
                <a:solidFill>
                  <a:prstClr val="black"/>
                </a:solidFill>
              </a:rPr>
              <a:t>30% more animal life</a:t>
            </a:r>
          </a:p>
          <a:p>
            <a:pPr>
              <a:spcAft>
                <a:spcPts val="600"/>
              </a:spcAft>
            </a:pPr>
            <a:r>
              <a:rPr lang="en-US" dirty="0">
                <a:solidFill>
                  <a:prstClr val="black"/>
                </a:solidFill>
              </a:rPr>
              <a:t>30% more plants on organic fields</a:t>
            </a:r>
          </a:p>
          <a:p>
            <a:pPr>
              <a:spcAft>
                <a:spcPts val="600"/>
              </a:spcAft>
            </a:pPr>
            <a:r>
              <a:rPr lang="en-US" dirty="0">
                <a:solidFill>
                  <a:prstClr val="black"/>
                </a:solidFill>
              </a:rPr>
              <a:t>An increased organic area </a:t>
            </a:r>
          </a:p>
        </p:txBody>
      </p:sp>
    </p:spTree>
    <p:extLst>
      <p:ext uri="{BB962C8B-B14F-4D97-AF65-F5344CB8AC3E}">
        <p14:creationId xmlns:p14="http://schemas.microsoft.com/office/powerpoint/2010/main" val="27259619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7799" y="197759"/>
            <a:ext cx="8806543" cy="1277256"/>
          </a:xfrm>
        </p:spPr>
        <p:txBody>
          <a:bodyPr>
            <a:normAutofit/>
          </a:bodyPr>
          <a:lstStyle/>
          <a:p>
            <a:r>
              <a:rPr lang="da-DK" sz="3600" b="1" dirty="0">
                <a:solidFill>
                  <a:schemeClr val="bg1"/>
                </a:solidFill>
              </a:rPr>
              <a:t>Organic Label in professional </a:t>
            </a:r>
            <a:r>
              <a:rPr lang="da-DK" sz="3600" b="1" dirty="0" err="1">
                <a:solidFill>
                  <a:schemeClr val="bg1"/>
                </a:solidFill>
              </a:rPr>
              <a:t>kitchens</a:t>
            </a:r>
            <a:r>
              <a:rPr lang="da-DK" sz="3600" b="1" dirty="0"/>
              <a:t/>
            </a:r>
            <a:br>
              <a:rPr lang="da-DK" sz="3600" b="1" dirty="0"/>
            </a:br>
            <a:endParaRPr lang="en-US" sz="3600" b="1" dirty="0"/>
          </a:p>
        </p:txBody>
      </p:sp>
      <p:pic>
        <p:nvPicPr>
          <p:cNvPr id="5" name="Pladsholder til indhold 3" descr="Spisemaerkerne menubox.jpg">
            <a:extLst>
              <a:ext uri="{FF2B5EF4-FFF2-40B4-BE49-F238E27FC236}">
                <a16:creationId xmlns="" xmlns:a16="http://schemas.microsoft.com/office/drawing/2014/main" id="{A535FB64-84E6-4632-909D-64C1EDC41C5E}"/>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632526" y="1789043"/>
            <a:ext cx="7874000" cy="3309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48791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kstfelt 11">
            <a:extLst>
              <a:ext uri="{FF2B5EF4-FFF2-40B4-BE49-F238E27FC236}">
                <a16:creationId xmlns="" xmlns:a16="http://schemas.microsoft.com/office/drawing/2014/main" id="{CB028674-20FF-4C4D-AAA9-3389E1AC057A}"/>
              </a:ext>
            </a:extLst>
          </p:cNvPr>
          <p:cNvSpPr txBox="1"/>
          <p:nvPr/>
        </p:nvSpPr>
        <p:spPr>
          <a:xfrm>
            <a:off x="111401" y="272297"/>
            <a:ext cx="6427722" cy="73866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Interstate-RegularCondensed" charset="0"/>
                <a:cs typeface="Interstate-RegularCondensed" charset="0"/>
              </a:rPr>
              <a:t>Introduction to Organic Denmark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Interstate-RegularCondensed" charset="0"/>
                <a:cs typeface="Interstate-RegularCondensed" charset="0"/>
              </a:rPr>
              <a:t>- Leading organic food cluster in DK with 215 member companies </a:t>
            </a:r>
          </a:p>
        </p:txBody>
      </p:sp>
      <p:pic>
        <p:nvPicPr>
          <p:cNvPr id="2" name="Billede 1">
            <a:extLst>
              <a:ext uri="{FF2B5EF4-FFF2-40B4-BE49-F238E27FC236}">
                <a16:creationId xmlns="" xmlns:a16="http://schemas.microsoft.com/office/drawing/2014/main" id="{82D16949-44E5-4186-BCE8-442AAFEB58D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00195" y="1210225"/>
            <a:ext cx="6958183" cy="4756623"/>
          </a:xfrm>
          <a:prstGeom prst="rect">
            <a:avLst/>
          </a:prstGeom>
        </p:spPr>
      </p:pic>
    </p:spTree>
    <p:extLst>
      <p:ext uri="{BB962C8B-B14F-4D97-AF65-F5344CB8AC3E}">
        <p14:creationId xmlns:p14="http://schemas.microsoft.com/office/powerpoint/2010/main" val="17774908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7799" y="101602"/>
            <a:ext cx="8806543" cy="882561"/>
          </a:xfrm>
        </p:spPr>
        <p:txBody>
          <a:bodyPr>
            <a:normAutofit/>
          </a:bodyPr>
          <a:lstStyle/>
          <a:p>
            <a:r>
              <a:rPr lang="da-DK" sz="3600" b="1" dirty="0">
                <a:solidFill>
                  <a:schemeClr val="bg1"/>
                </a:solidFill>
              </a:rPr>
              <a:t>Organic sales in Food Service (DK)</a:t>
            </a:r>
            <a:endParaRPr lang="en-US" sz="3600" b="1" dirty="0"/>
          </a:p>
        </p:txBody>
      </p:sp>
      <p:graphicFrame>
        <p:nvGraphicFramePr>
          <p:cNvPr id="6" name="Diagram 5">
            <a:extLst>
              <a:ext uri="{FF2B5EF4-FFF2-40B4-BE49-F238E27FC236}">
                <a16:creationId xmlns="" xmlns:a16="http://schemas.microsoft.com/office/drawing/2014/main" id="{8BD783C1-1366-489B-95FA-67C447024123}"/>
              </a:ext>
            </a:extLst>
          </p:cNvPr>
          <p:cNvGraphicFramePr/>
          <p:nvPr>
            <p:extLst>
              <p:ext uri="{D42A27DB-BD31-4B8C-83A1-F6EECF244321}">
                <p14:modId xmlns:p14="http://schemas.microsoft.com/office/powerpoint/2010/main" val="1728316426"/>
              </p:ext>
            </p:extLst>
          </p:nvPr>
        </p:nvGraphicFramePr>
        <p:xfrm>
          <a:off x="1111045" y="1720645"/>
          <a:ext cx="6479458" cy="420247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236246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p:cNvSpPr/>
          <p:nvPr/>
        </p:nvSpPr>
        <p:spPr>
          <a:xfrm>
            <a:off x="1764510" y="1982395"/>
            <a:ext cx="4521994" cy="253916"/>
          </a:xfrm>
          <a:prstGeom prst="rect">
            <a:avLst/>
          </a:prstGeom>
        </p:spPr>
        <p:txBody>
          <a:bodyPr wrap="square">
            <a:spAutoFit/>
          </a:bodyPr>
          <a:lstStyle/>
          <a:p>
            <a:pPr marL="0" marR="0" lvl="0" indent="0" algn="l" defTabSz="257175" rtl="0" eaLnBrk="1" fontAlgn="auto" latinLnBrk="0" hangingPunct="1">
              <a:lnSpc>
                <a:spcPct val="100000"/>
              </a:lnSpc>
              <a:spcBef>
                <a:spcPts val="0"/>
              </a:spcBef>
              <a:spcAft>
                <a:spcPts val="0"/>
              </a:spcAft>
              <a:buClrTx/>
              <a:buSzTx/>
              <a:buFontTx/>
              <a:buNone/>
              <a:tabLst/>
              <a:defRPr/>
            </a:pPr>
            <a:endParaRPr kumimoji="0" lang="en-GB" sz="1050" b="1" i="0" u="none" strike="noStrike" kern="1200" cap="none" spc="0" normalizeH="0" baseline="0" noProof="0" dirty="0">
              <a:ln>
                <a:noFill/>
              </a:ln>
              <a:solidFill>
                <a:prstClr val="black"/>
              </a:solidFill>
              <a:effectLst/>
              <a:uLnTx/>
              <a:uFillTx/>
              <a:latin typeface="Calibri" pitchFamily="34" charset="0"/>
              <a:ea typeface="+mn-ea"/>
              <a:cs typeface="+mn-cs"/>
            </a:endParaRPr>
          </a:p>
        </p:txBody>
      </p:sp>
      <p:sp>
        <p:nvSpPr>
          <p:cNvPr id="8" name="Tekstfelt 9"/>
          <p:cNvSpPr txBox="1">
            <a:spLocks noChangeArrowheads="1"/>
          </p:cNvSpPr>
          <p:nvPr/>
        </p:nvSpPr>
        <p:spPr bwMode="auto">
          <a:xfrm>
            <a:off x="237509" y="6337559"/>
            <a:ext cx="2047875"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700" b="0" i="0" u="none" strike="noStrike" kern="1200" cap="none" spc="0" normalizeH="0" baseline="0" noProof="0" dirty="0">
                <a:ln>
                  <a:noFill/>
                </a:ln>
                <a:solidFill>
                  <a:srgbClr val="000000"/>
                </a:solidFill>
                <a:effectLst/>
                <a:uLnTx/>
                <a:uFillTx/>
                <a:latin typeface="Century Gothic" panose="020B0502020202020204" pitchFamily="34" charset="0"/>
                <a:ea typeface="ＭＳ Ｐゴシック" charset="0"/>
              </a:rPr>
              <a:t>Kilde: Danmarks Statistik 2015</a:t>
            </a:r>
          </a:p>
        </p:txBody>
      </p:sp>
      <p:graphicFrame>
        <p:nvGraphicFramePr>
          <p:cNvPr id="10" name="Diagram 9">
            <a:extLst>
              <a:ext uri="{FF2B5EF4-FFF2-40B4-BE49-F238E27FC236}">
                <a16:creationId xmlns="" xmlns:a16="http://schemas.microsoft.com/office/drawing/2014/main" id="{0BAB86E1-53ED-40ED-8CD2-48F676281507}"/>
              </a:ext>
            </a:extLst>
          </p:cNvPr>
          <p:cNvGraphicFramePr>
            <a:graphicFrameLocks/>
          </p:cNvGraphicFramePr>
          <p:nvPr>
            <p:extLst>
              <p:ext uri="{D42A27DB-BD31-4B8C-83A1-F6EECF244321}">
                <p14:modId xmlns:p14="http://schemas.microsoft.com/office/powerpoint/2010/main" val="309802015"/>
              </p:ext>
            </p:extLst>
          </p:nvPr>
        </p:nvGraphicFramePr>
        <p:xfrm>
          <a:off x="1196191" y="1372600"/>
          <a:ext cx="6629401" cy="4556252"/>
        </p:xfrm>
        <a:graphic>
          <a:graphicData uri="http://schemas.openxmlformats.org/drawingml/2006/chart">
            <c:chart xmlns:c="http://schemas.openxmlformats.org/drawingml/2006/chart" xmlns:r="http://schemas.openxmlformats.org/officeDocument/2006/relationships" r:id="rId3"/>
          </a:graphicData>
        </a:graphic>
      </p:graphicFrame>
      <p:sp>
        <p:nvSpPr>
          <p:cNvPr id="11" name="Title 1">
            <a:extLst>
              <a:ext uri="{FF2B5EF4-FFF2-40B4-BE49-F238E27FC236}">
                <a16:creationId xmlns="" xmlns:a16="http://schemas.microsoft.com/office/drawing/2014/main" id="{E0BE0CC2-17EC-4885-A77F-BA87CF41663C}"/>
              </a:ext>
            </a:extLst>
          </p:cNvPr>
          <p:cNvSpPr>
            <a:spLocks noGrp="1"/>
          </p:cNvSpPr>
          <p:nvPr>
            <p:ph type="ctrTitle"/>
          </p:nvPr>
        </p:nvSpPr>
        <p:spPr>
          <a:xfrm>
            <a:off x="177799" y="130630"/>
            <a:ext cx="8806543" cy="882561"/>
          </a:xfrm>
        </p:spPr>
        <p:txBody>
          <a:bodyPr>
            <a:normAutofit/>
          </a:bodyPr>
          <a:lstStyle/>
          <a:p>
            <a:r>
              <a:rPr lang="da-DK" sz="3600" b="1" dirty="0">
                <a:solidFill>
                  <a:schemeClr val="bg1"/>
                </a:solidFill>
              </a:rPr>
              <a:t>Danish organic </a:t>
            </a:r>
            <a:r>
              <a:rPr lang="da-DK" sz="3600" b="1" dirty="0" err="1">
                <a:solidFill>
                  <a:schemeClr val="bg1"/>
                </a:solidFill>
              </a:rPr>
              <a:t>export</a:t>
            </a:r>
            <a:endParaRPr lang="en-US" sz="3600" b="1" dirty="0"/>
          </a:p>
        </p:txBody>
      </p:sp>
    </p:spTree>
    <p:extLst>
      <p:ext uri="{BB962C8B-B14F-4D97-AF65-F5344CB8AC3E}">
        <p14:creationId xmlns:p14="http://schemas.microsoft.com/office/powerpoint/2010/main" val="19608284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p:cNvSpPr/>
          <p:nvPr/>
        </p:nvSpPr>
        <p:spPr>
          <a:xfrm>
            <a:off x="1764510" y="1982395"/>
            <a:ext cx="4521994" cy="253916"/>
          </a:xfrm>
          <a:prstGeom prst="rect">
            <a:avLst/>
          </a:prstGeom>
        </p:spPr>
        <p:txBody>
          <a:bodyPr wrap="square">
            <a:spAutoFit/>
          </a:bodyPr>
          <a:lstStyle/>
          <a:p>
            <a:pPr marL="0" marR="0" lvl="0" indent="0" algn="l" defTabSz="257175" rtl="0" eaLnBrk="1" fontAlgn="auto" latinLnBrk="0" hangingPunct="1">
              <a:lnSpc>
                <a:spcPct val="100000"/>
              </a:lnSpc>
              <a:spcBef>
                <a:spcPts val="0"/>
              </a:spcBef>
              <a:spcAft>
                <a:spcPts val="0"/>
              </a:spcAft>
              <a:buClrTx/>
              <a:buSzTx/>
              <a:buFontTx/>
              <a:buNone/>
              <a:tabLst/>
              <a:defRPr/>
            </a:pPr>
            <a:endParaRPr kumimoji="0" lang="en-GB" sz="1050" b="1" i="0" u="none" strike="noStrike" kern="1200" cap="none" spc="0" normalizeH="0" baseline="0" noProof="0" dirty="0">
              <a:ln>
                <a:noFill/>
              </a:ln>
              <a:solidFill>
                <a:prstClr val="black"/>
              </a:solidFill>
              <a:effectLst/>
              <a:uLnTx/>
              <a:uFillTx/>
              <a:latin typeface="Calibri" pitchFamily="34" charset="0"/>
              <a:ea typeface="+mn-ea"/>
              <a:cs typeface="+mn-cs"/>
            </a:endParaRPr>
          </a:p>
        </p:txBody>
      </p:sp>
      <p:sp>
        <p:nvSpPr>
          <p:cNvPr id="11" name="Title 1">
            <a:extLst>
              <a:ext uri="{FF2B5EF4-FFF2-40B4-BE49-F238E27FC236}">
                <a16:creationId xmlns="" xmlns:a16="http://schemas.microsoft.com/office/drawing/2014/main" id="{E0BE0CC2-17EC-4885-A77F-BA87CF41663C}"/>
              </a:ext>
            </a:extLst>
          </p:cNvPr>
          <p:cNvSpPr>
            <a:spLocks noGrp="1"/>
          </p:cNvSpPr>
          <p:nvPr>
            <p:ph type="ctrTitle"/>
          </p:nvPr>
        </p:nvSpPr>
        <p:spPr>
          <a:xfrm>
            <a:off x="177799" y="116116"/>
            <a:ext cx="8806543" cy="882561"/>
          </a:xfrm>
        </p:spPr>
        <p:txBody>
          <a:bodyPr>
            <a:normAutofit/>
          </a:bodyPr>
          <a:lstStyle/>
          <a:p>
            <a:r>
              <a:rPr lang="da-DK" sz="3600" b="1" dirty="0" err="1">
                <a:solidFill>
                  <a:schemeClr val="bg1"/>
                </a:solidFill>
              </a:rPr>
              <a:t>Expected</a:t>
            </a:r>
            <a:r>
              <a:rPr lang="da-DK" sz="3600" b="1" dirty="0">
                <a:solidFill>
                  <a:schemeClr val="bg1"/>
                </a:solidFill>
              </a:rPr>
              <a:t> </a:t>
            </a:r>
            <a:r>
              <a:rPr lang="da-DK" sz="3600" b="1" dirty="0" err="1">
                <a:solidFill>
                  <a:schemeClr val="bg1"/>
                </a:solidFill>
              </a:rPr>
              <a:t>growth</a:t>
            </a:r>
            <a:r>
              <a:rPr lang="da-DK" sz="3600" b="1" dirty="0">
                <a:solidFill>
                  <a:schemeClr val="bg1"/>
                </a:solidFill>
              </a:rPr>
              <a:t> 2017</a:t>
            </a:r>
            <a:endParaRPr lang="en-US" sz="3600" b="1" dirty="0"/>
          </a:p>
        </p:txBody>
      </p:sp>
      <p:sp>
        <p:nvSpPr>
          <p:cNvPr id="6" name="Rektangel 5">
            <a:extLst>
              <a:ext uri="{FF2B5EF4-FFF2-40B4-BE49-F238E27FC236}">
                <a16:creationId xmlns="" xmlns:a16="http://schemas.microsoft.com/office/drawing/2014/main" id="{2EC73B9C-51A8-4B01-98D5-25B6A3B583EA}"/>
              </a:ext>
            </a:extLst>
          </p:cNvPr>
          <p:cNvSpPr/>
          <p:nvPr/>
        </p:nvSpPr>
        <p:spPr>
          <a:xfrm>
            <a:off x="905353" y="2583346"/>
            <a:ext cx="2118901" cy="2120737"/>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kstfelt 6">
            <a:extLst>
              <a:ext uri="{FF2B5EF4-FFF2-40B4-BE49-F238E27FC236}">
                <a16:creationId xmlns="" xmlns:a16="http://schemas.microsoft.com/office/drawing/2014/main" id="{CCC0EAE0-BF4C-499E-B57A-EF79E0BBC030}"/>
              </a:ext>
            </a:extLst>
          </p:cNvPr>
          <p:cNvSpPr txBox="1"/>
          <p:nvPr/>
        </p:nvSpPr>
        <p:spPr>
          <a:xfrm>
            <a:off x="1286640" y="4305832"/>
            <a:ext cx="143383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600" b="1" dirty="0">
                <a:solidFill>
                  <a:prstClr val="black"/>
                </a:solidFill>
                <a:latin typeface="Calibri" panose="020F0502020204030204"/>
                <a:ea typeface="+mn-ea"/>
                <a:cs typeface="+mn-cs"/>
              </a:rPr>
              <a:t>Supermarkets</a:t>
            </a:r>
            <a:r>
              <a:rPr kumimoji="0" lang="da-DK" sz="1600" b="1"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9" name="Ligebenet trekant 8">
            <a:extLst>
              <a:ext uri="{FF2B5EF4-FFF2-40B4-BE49-F238E27FC236}">
                <a16:creationId xmlns="" xmlns:a16="http://schemas.microsoft.com/office/drawing/2014/main" id="{698AE1C2-2AD7-44BC-B2D2-75C759F30626}"/>
              </a:ext>
            </a:extLst>
          </p:cNvPr>
          <p:cNvSpPr/>
          <p:nvPr/>
        </p:nvSpPr>
        <p:spPr>
          <a:xfrm>
            <a:off x="905353" y="2076158"/>
            <a:ext cx="588643" cy="386294"/>
          </a:xfrm>
          <a:prstGeom prst="triangl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kstfelt 11">
            <a:extLst>
              <a:ext uri="{FF2B5EF4-FFF2-40B4-BE49-F238E27FC236}">
                <a16:creationId xmlns="" xmlns:a16="http://schemas.microsoft.com/office/drawing/2014/main" id="{DC9A32F4-A591-4C3D-ADA3-8F1ED6D2A249}"/>
              </a:ext>
            </a:extLst>
          </p:cNvPr>
          <p:cNvSpPr txBox="1"/>
          <p:nvPr/>
        </p:nvSpPr>
        <p:spPr>
          <a:xfrm>
            <a:off x="1493996" y="2117395"/>
            <a:ext cx="96831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2400" b="1" i="0" u="none" strike="noStrike" kern="1200" cap="none" spc="0" normalizeH="0" baseline="0" noProof="0" dirty="0">
                <a:ln>
                  <a:noFill/>
                </a:ln>
                <a:effectLst/>
                <a:uLnTx/>
                <a:uFillTx/>
                <a:latin typeface="Calibri" panose="020F0502020204030204"/>
                <a:ea typeface="+mn-ea"/>
                <a:cs typeface="+mn-cs"/>
              </a:rPr>
              <a:t>14%</a:t>
            </a:r>
          </a:p>
        </p:txBody>
      </p:sp>
      <p:sp>
        <p:nvSpPr>
          <p:cNvPr id="13" name="Tekstfelt 12">
            <a:extLst>
              <a:ext uri="{FF2B5EF4-FFF2-40B4-BE49-F238E27FC236}">
                <a16:creationId xmlns="" xmlns:a16="http://schemas.microsoft.com/office/drawing/2014/main" id="{DE3C45BC-2F7A-4260-B337-72C8A42D14DD}"/>
              </a:ext>
            </a:extLst>
          </p:cNvPr>
          <p:cNvSpPr txBox="1"/>
          <p:nvPr/>
        </p:nvSpPr>
        <p:spPr>
          <a:xfrm>
            <a:off x="4028959" y="2109860"/>
            <a:ext cx="85928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2400" b="1" i="0" u="none" strike="noStrike" kern="1200" cap="none" spc="0" normalizeH="0" baseline="0" noProof="0" dirty="0">
                <a:ln>
                  <a:noFill/>
                </a:ln>
                <a:effectLst/>
                <a:uLnTx/>
                <a:uFillTx/>
                <a:latin typeface="Calibri" panose="020F0502020204030204"/>
                <a:ea typeface="+mn-ea"/>
                <a:cs typeface="+mn-cs"/>
              </a:rPr>
              <a:t>25%</a:t>
            </a:r>
          </a:p>
        </p:txBody>
      </p:sp>
      <p:sp>
        <p:nvSpPr>
          <p:cNvPr id="14" name="Tekstfelt 13">
            <a:extLst>
              <a:ext uri="{FF2B5EF4-FFF2-40B4-BE49-F238E27FC236}">
                <a16:creationId xmlns="" xmlns:a16="http://schemas.microsoft.com/office/drawing/2014/main" id="{3833470A-C0C6-4D65-A997-55E8944113C5}"/>
              </a:ext>
            </a:extLst>
          </p:cNvPr>
          <p:cNvSpPr txBox="1"/>
          <p:nvPr/>
        </p:nvSpPr>
        <p:spPr>
          <a:xfrm>
            <a:off x="6442586" y="2106124"/>
            <a:ext cx="126031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2400" b="1" i="0" u="none" strike="noStrike" kern="1200" cap="none" spc="0" normalizeH="0" baseline="0" noProof="0" dirty="0">
                <a:ln>
                  <a:noFill/>
                </a:ln>
                <a:effectLst/>
                <a:uLnTx/>
                <a:uFillTx/>
                <a:latin typeface="Calibri" panose="020F0502020204030204"/>
                <a:ea typeface="+mn-ea"/>
                <a:cs typeface="+mn-cs"/>
              </a:rPr>
              <a:t>30%</a:t>
            </a:r>
          </a:p>
        </p:txBody>
      </p:sp>
      <p:sp>
        <p:nvSpPr>
          <p:cNvPr id="15" name="Rektangel 14">
            <a:extLst>
              <a:ext uri="{FF2B5EF4-FFF2-40B4-BE49-F238E27FC236}">
                <a16:creationId xmlns="" xmlns:a16="http://schemas.microsoft.com/office/drawing/2014/main" id="{975B1BB3-8DE0-4EB2-B0F4-5001735ACBD2}"/>
              </a:ext>
            </a:extLst>
          </p:cNvPr>
          <p:cNvSpPr/>
          <p:nvPr/>
        </p:nvSpPr>
        <p:spPr>
          <a:xfrm>
            <a:off x="3399150" y="2579060"/>
            <a:ext cx="2118901" cy="2120737"/>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ktangel 15">
            <a:extLst>
              <a:ext uri="{FF2B5EF4-FFF2-40B4-BE49-F238E27FC236}">
                <a16:creationId xmlns="" xmlns:a16="http://schemas.microsoft.com/office/drawing/2014/main" id="{2F55223C-E3D1-4184-AD7C-7F52618228BA}"/>
              </a:ext>
            </a:extLst>
          </p:cNvPr>
          <p:cNvSpPr/>
          <p:nvPr/>
        </p:nvSpPr>
        <p:spPr>
          <a:xfrm>
            <a:off x="5853944" y="2579060"/>
            <a:ext cx="2118901" cy="2120737"/>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Ligebenet trekant 16">
            <a:extLst>
              <a:ext uri="{FF2B5EF4-FFF2-40B4-BE49-F238E27FC236}">
                <a16:creationId xmlns="" xmlns:a16="http://schemas.microsoft.com/office/drawing/2014/main" id="{458D504E-50C3-4285-BDB0-6E414DA7637B}"/>
              </a:ext>
            </a:extLst>
          </p:cNvPr>
          <p:cNvSpPr/>
          <p:nvPr/>
        </p:nvSpPr>
        <p:spPr>
          <a:xfrm>
            <a:off x="3414980" y="2058110"/>
            <a:ext cx="588643" cy="386294"/>
          </a:xfrm>
          <a:prstGeom prst="triangl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Ligebenet trekant 17">
            <a:extLst>
              <a:ext uri="{FF2B5EF4-FFF2-40B4-BE49-F238E27FC236}">
                <a16:creationId xmlns="" xmlns:a16="http://schemas.microsoft.com/office/drawing/2014/main" id="{926EB5F4-D142-42A3-84B6-FA921D5DF913}"/>
              </a:ext>
            </a:extLst>
          </p:cNvPr>
          <p:cNvSpPr/>
          <p:nvPr/>
        </p:nvSpPr>
        <p:spPr>
          <a:xfrm>
            <a:off x="5853944" y="2058110"/>
            <a:ext cx="588643" cy="386294"/>
          </a:xfrm>
          <a:prstGeom prst="triangl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Tekstfelt 18">
            <a:extLst>
              <a:ext uri="{FF2B5EF4-FFF2-40B4-BE49-F238E27FC236}">
                <a16:creationId xmlns="" xmlns:a16="http://schemas.microsoft.com/office/drawing/2014/main" id="{D54AD897-59C7-4898-B1E5-739C09329995}"/>
              </a:ext>
            </a:extLst>
          </p:cNvPr>
          <p:cNvSpPr txBox="1"/>
          <p:nvPr/>
        </p:nvSpPr>
        <p:spPr>
          <a:xfrm>
            <a:off x="3873041" y="4326573"/>
            <a:ext cx="1331977"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600" b="1" i="0" u="none" strike="noStrike" kern="1200" cap="none" spc="0" normalizeH="0" baseline="0" noProof="0" dirty="0">
                <a:ln>
                  <a:noFill/>
                </a:ln>
                <a:solidFill>
                  <a:prstClr val="black"/>
                </a:solidFill>
                <a:effectLst/>
                <a:uLnTx/>
                <a:uFillTx/>
                <a:latin typeface="Calibri" panose="020F0502020204030204"/>
                <a:ea typeface="+mn-ea"/>
                <a:cs typeface="+mn-cs"/>
              </a:rPr>
              <a:t>Food service </a:t>
            </a:r>
          </a:p>
        </p:txBody>
      </p:sp>
      <p:sp>
        <p:nvSpPr>
          <p:cNvPr id="20" name="Tekstfelt 19">
            <a:extLst>
              <a:ext uri="{FF2B5EF4-FFF2-40B4-BE49-F238E27FC236}">
                <a16:creationId xmlns="" xmlns:a16="http://schemas.microsoft.com/office/drawing/2014/main" id="{6651CED9-A5A5-4133-8819-6E497789AD60}"/>
              </a:ext>
            </a:extLst>
          </p:cNvPr>
          <p:cNvSpPr txBox="1"/>
          <p:nvPr/>
        </p:nvSpPr>
        <p:spPr>
          <a:xfrm>
            <a:off x="6319161" y="4325496"/>
            <a:ext cx="144817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600" b="1" i="0" u="none" strike="noStrike" kern="1200" cap="none" spc="0" normalizeH="0" baseline="0" noProof="0" dirty="0">
                <a:ln>
                  <a:noFill/>
                </a:ln>
                <a:solidFill>
                  <a:prstClr val="black"/>
                </a:solidFill>
                <a:effectLst/>
                <a:uLnTx/>
                <a:uFillTx/>
                <a:latin typeface="Calibri" panose="020F0502020204030204"/>
                <a:ea typeface="+mn-ea"/>
                <a:cs typeface="+mn-cs"/>
              </a:rPr>
              <a:t>Online</a:t>
            </a:r>
            <a:r>
              <a:rPr kumimoji="0" lang="da-DK" sz="1600" b="1" i="0" u="none" strike="noStrike" kern="1200" cap="none" spc="0" normalizeH="0" noProof="0" dirty="0">
                <a:ln>
                  <a:noFill/>
                </a:ln>
                <a:solidFill>
                  <a:prstClr val="black"/>
                </a:solidFill>
                <a:effectLst/>
                <a:uLnTx/>
                <a:uFillTx/>
                <a:latin typeface="Calibri" panose="020F0502020204030204"/>
                <a:ea typeface="+mn-ea"/>
                <a:cs typeface="+mn-cs"/>
              </a:rPr>
              <a:t> sales</a:t>
            </a:r>
            <a:r>
              <a:rPr kumimoji="0" lang="da-DK" sz="1600" b="1"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pic>
        <p:nvPicPr>
          <p:cNvPr id="21" name="Picture 1">
            <a:extLst>
              <a:ext uri="{FF2B5EF4-FFF2-40B4-BE49-F238E27FC236}">
                <a16:creationId xmlns="" xmlns:a16="http://schemas.microsoft.com/office/drawing/2014/main" id="{FA5E81E3-9550-4C28-AF8F-8D59C3DD808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530669" y="2646598"/>
            <a:ext cx="1806644" cy="1645305"/>
          </a:xfrm>
          <a:prstGeom prst="rect">
            <a:avLst/>
          </a:prstGeom>
        </p:spPr>
      </p:pic>
      <p:pic>
        <p:nvPicPr>
          <p:cNvPr id="22" name="Picture 4">
            <a:extLst>
              <a:ext uri="{FF2B5EF4-FFF2-40B4-BE49-F238E27FC236}">
                <a16:creationId xmlns="" xmlns:a16="http://schemas.microsoft.com/office/drawing/2014/main" id="{220840A1-C1D2-4B12-8463-5CC62B60FC9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998914" y="2646598"/>
            <a:ext cx="1828959" cy="1659931"/>
          </a:xfrm>
          <a:prstGeom prst="rect">
            <a:avLst/>
          </a:prstGeom>
        </p:spPr>
      </p:pic>
      <p:pic>
        <p:nvPicPr>
          <p:cNvPr id="23" name="Picture 5">
            <a:extLst>
              <a:ext uri="{FF2B5EF4-FFF2-40B4-BE49-F238E27FC236}">
                <a16:creationId xmlns="" xmlns:a16="http://schemas.microsoft.com/office/drawing/2014/main" id="{1CF03E84-06C4-4987-9B82-EF8C68423DE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10671" y="2643691"/>
            <a:ext cx="1734964" cy="1653386"/>
          </a:xfrm>
          <a:prstGeom prst="rect">
            <a:avLst/>
          </a:prstGeom>
        </p:spPr>
      </p:pic>
    </p:spTree>
    <p:extLst>
      <p:ext uri="{BB962C8B-B14F-4D97-AF65-F5344CB8AC3E}">
        <p14:creationId xmlns:p14="http://schemas.microsoft.com/office/powerpoint/2010/main" val="25638778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5058" y="-2293256"/>
            <a:ext cx="9604830" cy="3294742"/>
          </a:xfrm>
        </p:spPr>
        <p:txBody>
          <a:bodyPr>
            <a:normAutofit/>
          </a:bodyPr>
          <a:lstStyle/>
          <a:p>
            <a:r>
              <a:rPr lang="da-DK" sz="3600" b="1" dirty="0">
                <a:solidFill>
                  <a:schemeClr val="bg1"/>
                </a:solidFill>
              </a:rPr>
              <a:t>Future Food trends </a:t>
            </a:r>
            <a:endParaRPr lang="en-US" sz="3600" b="1" dirty="0"/>
          </a:p>
        </p:txBody>
      </p:sp>
      <p:sp>
        <p:nvSpPr>
          <p:cNvPr id="3" name="Title 1">
            <a:extLst>
              <a:ext uri="{FF2B5EF4-FFF2-40B4-BE49-F238E27FC236}">
                <a16:creationId xmlns="" xmlns:a16="http://schemas.microsoft.com/office/drawing/2014/main" id="{53AF1465-758B-4892-99CE-866874E7E0E6}"/>
              </a:ext>
            </a:extLst>
          </p:cNvPr>
          <p:cNvSpPr txBox="1">
            <a:spLocks/>
          </p:cNvSpPr>
          <p:nvPr/>
        </p:nvSpPr>
        <p:spPr>
          <a:xfrm>
            <a:off x="410028" y="1436914"/>
            <a:ext cx="8371115" cy="4554812"/>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571500" indent="-571500" algn="l" fontAlgn="auto">
              <a:spcAft>
                <a:spcPts val="0"/>
              </a:spcAft>
              <a:buFont typeface="Arial" panose="020B0604020202020204" pitchFamily="34" charset="0"/>
              <a:buChar char="•"/>
            </a:pPr>
            <a:r>
              <a:rPr lang="da-DK" sz="3700" b="1" dirty="0" err="1"/>
              <a:t>Flexican</a:t>
            </a:r>
            <a:r>
              <a:rPr lang="da-DK" sz="3700" b="1" dirty="0"/>
              <a:t> Food: </a:t>
            </a:r>
            <a:r>
              <a:rPr lang="da-DK" sz="3700" dirty="0"/>
              <a:t>Power to the </a:t>
            </a:r>
            <a:r>
              <a:rPr lang="da-DK" sz="3700" dirty="0" err="1"/>
              <a:t>plants</a:t>
            </a:r>
            <a:endParaRPr lang="da-DK" sz="3700" dirty="0"/>
          </a:p>
          <a:p>
            <a:pPr fontAlgn="auto">
              <a:spcAft>
                <a:spcPts val="0"/>
              </a:spcAft>
            </a:pPr>
            <a:endParaRPr lang="en-US" sz="4400" dirty="0"/>
          </a:p>
        </p:txBody>
      </p:sp>
      <p:pic>
        <p:nvPicPr>
          <p:cNvPr id="7" name="Billede 6">
            <a:extLst>
              <a:ext uri="{FF2B5EF4-FFF2-40B4-BE49-F238E27FC236}">
                <a16:creationId xmlns="" xmlns:a16="http://schemas.microsoft.com/office/drawing/2014/main" id="{95F360E6-FD32-401E-8B2B-EBEB0D5C49C5}"/>
              </a:ext>
            </a:extLst>
          </p:cNvPr>
          <p:cNvPicPr>
            <a:picLocks noChangeAspect="1"/>
          </p:cNvPicPr>
          <p:nvPr/>
        </p:nvPicPr>
        <p:blipFill>
          <a:blip r:embed="rId2"/>
          <a:stretch>
            <a:fillRect/>
          </a:stretch>
        </p:blipFill>
        <p:spPr>
          <a:xfrm>
            <a:off x="758110" y="2602539"/>
            <a:ext cx="2381582" cy="1448002"/>
          </a:xfrm>
          <a:prstGeom prst="rect">
            <a:avLst/>
          </a:prstGeom>
        </p:spPr>
      </p:pic>
      <p:pic>
        <p:nvPicPr>
          <p:cNvPr id="9" name="Billede 8">
            <a:extLst>
              <a:ext uri="{FF2B5EF4-FFF2-40B4-BE49-F238E27FC236}">
                <a16:creationId xmlns="" xmlns:a16="http://schemas.microsoft.com/office/drawing/2014/main" id="{28A7B6DF-C85B-4F0E-80AC-23E14833C084}"/>
              </a:ext>
            </a:extLst>
          </p:cNvPr>
          <p:cNvPicPr>
            <a:picLocks noChangeAspect="1"/>
          </p:cNvPicPr>
          <p:nvPr/>
        </p:nvPicPr>
        <p:blipFill>
          <a:blip r:embed="rId3"/>
          <a:stretch>
            <a:fillRect/>
          </a:stretch>
        </p:blipFill>
        <p:spPr>
          <a:xfrm>
            <a:off x="6138746" y="2053629"/>
            <a:ext cx="1667108" cy="2381582"/>
          </a:xfrm>
          <a:prstGeom prst="rect">
            <a:avLst/>
          </a:prstGeom>
        </p:spPr>
      </p:pic>
      <p:pic>
        <p:nvPicPr>
          <p:cNvPr id="11" name="Billede 10">
            <a:extLst>
              <a:ext uri="{FF2B5EF4-FFF2-40B4-BE49-F238E27FC236}">
                <a16:creationId xmlns="" xmlns:a16="http://schemas.microsoft.com/office/drawing/2014/main" id="{89EAFBDA-FAF2-4EC5-9D88-B4C50A944D1C}"/>
              </a:ext>
            </a:extLst>
          </p:cNvPr>
          <p:cNvPicPr>
            <a:picLocks noChangeAspect="1"/>
          </p:cNvPicPr>
          <p:nvPr/>
        </p:nvPicPr>
        <p:blipFill>
          <a:blip r:embed="rId4"/>
          <a:stretch>
            <a:fillRect/>
          </a:stretch>
        </p:blipFill>
        <p:spPr>
          <a:xfrm>
            <a:off x="3948560" y="2053629"/>
            <a:ext cx="1381318" cy="2381582"/>
          </a:xfrm>
          <a:prstGeom prst="rect">
            <a:avLst/>
          </a:prstGeom>
        </p:spPr>
      </p:pic>
    </p:spTree>
    <p:extLst>
      <p:ext uri="{BB962C8B-B14F-4D97-AF65-F5344CB8AC3E}">
        <p14:creationId xmlns:p14="http://schemas.microsoft.com/office/powerpoint/2010/main" val="15941164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5058" y="-2293256"/>
            <a:ext cx="9604830" cy="3294742"/>
          </a:xfrm>
        </p:spPr>
        <p:txBody>
          <a:bodyPr>
            <a:normAutofit/>
          </a:bodyPr>
          <a:lstStyle/>
          <a:p>
            <a:r>
              <a:rPr lang="da-DK" sz="3600" b="1" dirty="0">
                <a:solidFill>
                  <a:schemeClr val="bg1"/>
                </a:solidFill>
              </a:rPr>
              <a:t>Future Food trends </a:t>
            </a:r>
            <a:endParaRPr lang="en-US" sz="3600" b="1" dirty="0"/>
          </a:p>
        </p:txBody>
      </p:sp>
      <p:sp>
        <p:nvSpPr>
          <p:cNvPr id="3" name="Title 1">
            <a:extLst>
              <a:ext uri="{FF2B5EF4-FFF2-40B4-BE49-F238E27FC236}">
                <a16:creationId xmlns="" xmlns:a16="http://schemas.microsoft.com/office/drawing/2014/main" id="{53AF1465-758B-4892-99CE-866874E7E0E6}"/>
              </a:ext>
            </a:extLst>
          </p:cNvPr>
          <p:cNvSpPr txBox="1">
            <a:spLocks/>
          </p:cNvSpPr>
          <p:nvPr/>
        </p:nvSpPr>
        <p:spPr>
          <a:xfrm>
            <a:off x="410028" y="1436914"/>
            <a:ext cx="8371115" cy="4554812"/>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571500" indent="-571500" algn="l" fontAlgn="auto">
              <a:spcAft>
                <a:spcPts val="0"/>
              </a:spcAft>
              <a:buFont typeface="Arial" panose="020B0604020202020204" pitchFamily="34" charset="0"/>
              <a:buChar char="•"/>
            </a:pPr>
            <a:r>
              <a:rPr lang="da-DK" sz="3700" b="1" dirty="0" err="1"/>
              <a:t>Think</a:t>
            </a:r>
            <a:r>
              <a:rPr lang="da-DK" sz="3700" b="1" dirty="0"/>
              <a:t> </a:t>
            </a:r>
            <a:r>
              <a:rPr lang="da-DK" sz="3700" b="1" dirty="0" err="1"/>
              <a:t>Twice</a:t>
            </a:r>
            <a:r>
              <a:rPr lang="da-DK" sz="3700" b="1" dirty="0"/>
              <a:t>: </a:t>
            </a:r>
            <a:r>
              <a:rPr lang="da-DK" sz="3700" dirty="0"/>
              <a:t>From </a:t>
            </a:r>
            <a:r>
              <a:rPr lang="da-DK" sz="3700" dirty="0" err="1"/>
              <a:t>trash</a:t>
            </a:r>
            <a:r>
              <a:rPr lang="da-DK" sz="3700" dirty="0"/>
              <a:t> to </a:t>
            </a:r>
            <a:r>
              <a:rPr lang="da-DK" sz="3700" dirty="0" err="1"/>
              <a:t>treasure</a:t>
            </a:r>
            <a:endParaRPr lang="da-DK" sz="3700" dirty="0"/>
          </a:p>
          <a:p>
            <a:pPr fontAlgn="auto">
              <a:spcAft>
                <a:spcPts val="0"/>
              </a:spcAft>
            </a:pPr>
            <a:endParaRPr lang="en-US" sz="4400" dirty="0"/>
          </a:p>
        </p:txBody>
      </p:sp>
      <p:pic>
        <p:nvPicPr>
          <p:cNvPr id="5" name="Billede 4">
            <a:extLst>
              <a:ext uri="{FF2B5EF4-FFF2-40B4-BE49-F238E27FC236}">
                <a16:creationId xmlns="" xmlns:a16="http://schemas.microsoft.com/office/drawing/2014/main" id="{542611AD-3D0E-43F0-BF0A-237FCECE627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0028" y="1239158"/>
            <a:ext cx="2691638" cy="3606799"/>
          </a:xfrm>
          <a:prstGeom prst="rect">
            <a:avLst/>
          </a:prstGeom>
        </p:spPr>
      </p:pic>
      <p:pic>
        <p:nvPicPr>
          <p:cNvPr id="7" name="Billede 6">
            <a:extLst>
              <a:ext uri="{FF2B5EF4-FFF2-40B4-BE49-F238E27FC236}">
                <a16:creationId xmlns="" xmlns:a16="http://schemas.microsoft.com/office/drawing/2014/main" id="{7BBB9D3A-DFC5-4825-81CF-D91B498417F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38917" y="1436915"/>
            <a:ext cx="1927525" cy="3211286"/>
          </a:xfrm>
          <a:prstGeom prst="rect">
            <a:avLst/>
          </a:prstGeom>
        </p:spPr>
      </p:pic>
      <p:pic>
        <p:nvPicPr>
          <p:cNvPr id="9" name="Billede 8">
            <a:extLst>
              <a:ext uri="{FF2B5EF4-FFF2-40B4-BE49-F238E27FC236}">
                <a16:creationId xmlns="" xmlns:a16="http://schemas.microsoft.com/office/drawing/2014/main" id="{EE2A5DD4-60C1-49E3-B72A-5D8792D735D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41321" y="1155700"/>
            <a:ext cx="3810532" cy="3606800"/>
          </a:xfrm>
          <a:prstGeom prst="rect">
            <a:avLst/>
          </a:prstGeom>
        </p:spPr>
      </p:pic>
    </p:spTree>
    <p:extLst>
      <p:ext uri="{BB962C8B-B14F-4D97-AF65-F5344CB8AC3E}">
        <p14:creationId xmlns:p14="http://schemas.microsoft.com/office/powerpoint/2010/main" val="13230116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5058" y="-2293256"/>
            <a:ext cx="9604830" cy="3294742"/>
          </a:xfrm>
        </p:spPr>
        <p:txBody>
          <a:bodyPr>
            <a:normAutofit/>
          </a:bodyPr>
          <a:lstStyle/>
          <a:p>
            <a:r>
              <a:rPr lang="da-DK" sz="3600" b="1" dirty="0">
                <a:solidFill>
                  <a:schemeClr val="bg1"/>
                </a:solidFill>
              </a:rPr>
              <a:t>Future Food trends </a:t>
            </a:r>
            <a:endParaRPr lang="en-US" sz="3600" b="1" dirty="0"/>
          </a:p>
        </p:txBody>
      </p:sp>
      <p:sp>
        <p:nvSpPr>
          <p:cNvPr id="3" name="Title 1">
            <a:extLst>
              <a:ext uri="{FF2B5EF4-FFF2-40B4-BE49-F238E27FC236}">
                <a16:creationId xmlns="" xmlns:a16="http://schemas.microsoft.com/office/drawing/2014/main" id="{53AF1465-758B-4892-99CE-866874E7E0E6}"/>
              </a:ext>
            </a:extLst>
          </p:cNvPr>
          <p:cNvSpPr txBox="1">
            <a:spLocks/>
          </p:cNvSpPr>
          <p:nvPr/>
        </p:nvSpPr>
        <p:spPr>
          <a:xfrm>
            <a:off x="410028" y="1436914"/>
            <a:ext cx="8371115" cy="4554812"/>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571500" indent="-571500" algn="l" fontAlgn="auto">
              <a:spcAft>
                <a:spcPts val="0"/>
              </a:spcAft>
              <a:buFont typeface="Arial" panose="020B0604020202020204" pitchFamily="34" charset="0"/>
              <a:buChar char="•"/>
            </a:pPr>
            <a:r>
              <a:rPr lang="da-DK" sz="3700" b="1" dirty="0" err="1"/>
              <a:t>Clean</a:t>
            </a:r>
            <a:r>
              <a:rPr lang="da-DK" sz="3700" b="1" dirty="0"/>
              <a:t> </a:t>
            </a:r>
            <a:r>
              <a:rPr lang="da-DK" sz="3700" b="1" dirty="0" err="1"/>
              <a:t>Eating</a:t>
            </a:r>
            <a:r>
              <a:rPr lang="da-DK" sz="3700" b="1" dirty="0"/>
              <a:t>: </a:t>
            </a:r>
            <a:r>
              <a:rPr lang="da-DK" sz="3700" dirty="0"/>
              <a:t>The purer the </a:t>
            </a:r>
            <a:r>
              <a:rPr lang="da-DK" sz="3700" dirty="0" err="1"/>
              <a:t>better</a:t>
            </a:r>
            <a:endParaRPr lang="da-DK" sz="3700" dirty="0"/>
          </a:p>
          <a:p>
            <a:pPr fontAlgn="auto">
              <a:spcAft>
                <a:spcPts val="0"/>
              </a:spcAft>
            </a:pPr>
            <a:endParaRPr lang="en-US" sz="4400" dirty="0"/>
          </a:p>
        </p:txBody>
      </p:sp>
      <p:pic>
        <p:nvPicPr>
          <p:cNvPr id="7" name="Billede 6">
            <a:extLst>
              <a:ext uri="{FF2B5EF4-FFF2-40B4-BE49-F238E27FC236}">
                <a16:creationId xmlns="" xmlns:a16="http://schemas.microsoft.com/office/drawing/2014/main" id="{C8D3EAC9-818B-4196-B9AE-B95948450A9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1644" y="1001486"/>
            <a:ext cx="1714911" cy="3748314"/>
          </a:xfrm>
          <a:prstGeom prst="rect">
            <a:avLst/>
          </a:prstGeom>
        </p:spPr>
      </p:pic>
      <p:pic>
        <p:nvPicPr>
          <p:cNvPr id="11" name="Billede 10">
            <a:extLst>
              <a:ext uri="{FF2B5EF4-FFF2-40B4-BE49-F238E27FC236}">
                <a16:creationId xmlns="" xmlns:a16="http://schemas.microsoft.com/office/drawing/2014/main" id="{80F9B5FC-7D35-4823-BF9A-21967C9020F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91072" y="1231900"/>
            <a:ext cx="2004513" cy="3517900"/>
          </a:xfrm>
          <a:prstGeom prst="rect">
            <a:avLst/>
          </a:prstGeom>
        </p:spPr>
      </p:pic>
      <p:pic>
        <p:nvPicPr>
          <p:cNvPr id="13" name="Billede 12">
            <a:extLst>
              <a:ext uri="{FF2B5EF4-FFF2-40B4-BE49-F238E27FC236}">
                <a16:creationId xmlns="" xmlns:a16="http://schemas.microsoft.com/office/drawing/2014/main" id="{F2EA71F8-EE6F-482C-B91D-31F6E099292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54047" y="866274"/>
            <a:ext cx="8686800" cy="4867776"/>
          </a:xfrm>
          <a:prstGeom prst="rect">
            <a:avLst/>
          </a:prstGeom>
        </p:spPr>
      </p:pic>
    </p:spTree>
    <p:extLst>
      <p:ext uri="{BB962C8B-B14F-4D97-AF65-F5344CB8AC3E}">
        <p14:creationId xmlns:p14="http://schemas.microsoft.com/office/powerpoint/2010/main" val="1135013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5058" y="-2293256"/>
            <a:ext cx="9604830" cy="3294742"/>
          </a:xfrm>
        </p:spPr>
        <p:txBody>
          <a:bodyPr>
            <a:normAutofit/>
          </a:bodyPr>
          <a:lstStyle/>
          <a:p>
            <a:r>
              <a:rPr lang="da-DK" sz="3600" b="1" dirty="0">
                <a:solidFill>
                  <a:schemeClr val="bg1"/>
                </a:solidFill>
              </a:rPr>
              <a:t>Future Food trends </a:t>
            </a:r>
            <a:endParaRPr lang="en-US" sz="3600" b="1" dirty="0"/>
          </a:p>
        </p:txBody>
      </p:sp>
      <p:sp>
        <p:nvSpPr>
          <p:cNvPr id="3" name="Title 1">
            <a:extLst>
              <a:ext uri="{FF2B5EF4-FFF2-40B4-BE49-F238E27FC236}">
                <a16:creationId xmlns="" xmlns:a16="http://schemas.microsoft.com/office/drawing/2014/main" id="{53AF1465-758B-4892-99CE-866874E7E0E6}"/>
              </a:ext>
            </a:extLst>
          </p:cNvPr>
          <p:cNvSpPr txBox="1">
            <a:spLocks/>
          </p:cNvSpPr>
          <p:nvPr/>
        </p:nvSpPr>
        <p:spPr>
          <a:xfrm>
            <a:off x="410028" y="1436914"/>
            <a:ext cx="8371115" cy="4554812"/>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571500" indent="-571500" algn="l" fontAlgn="auto">
              <a:spcAft>
                <a:spcPts val="0"/>
              </a:spcAft>
              <a:buFont typeface="Arial" panose="020B0604020202020204" pitchFamily="34" charset="0"/>
              <a:buChar char="•"/>
            </a:pPr>
            <a:r>
              <a:rPr lang="da-DK" sz="3700" b="1" dirty="0"/>
              <a:t>Hood Food: </a:t>
            </a:r>
            <a:r>
              <a:rPr lang="da-DK" sz="3700" dirty="0" err="1"/>
              <a:t>Closer</a:t>
            </a:r>
            <a:r>
              <a:rPr lang="da-DK" sz="3700" dirty="0"/>
              <a:t> to </a:t>
            </a:r>
            <a:r>
              <a:rPr lang="da-DK" sz="3700" dirty="0" err="1"/>
              <a:t>mindfuld</a:t>
            </a:r>
            <a:endParaRPr lang="da-DK" sz="3700" dirty="0"/>
          </a:p>
          <a:p>
            <a:pPr fontAlgn="auto">
              <a:spcAft>
                <a:spcPts val="0"/>
              </a:spcAft>
            </a:pPr>
            <a:endParaRPr lang="en-US" sz="4400" dirty="0"/>
          </a:p>
        </p:txBody>
      </p:sp>
      <p:pic>
        <p:nvPicPr>
          <p:cNvPr id="5" name="Billede 4">
            <a:extLst>
              <a:ext uri="{FF2B5EF4-FFF2-40B4-BE49-F238E27FC236}">
                <a16:creationId xmlns="" xmlns:a16="http://schemas.microsoft.com/office/drawing/2014/main" id="{179D0431-3BB0-4422-87A1-F8A00B71D05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0609" y="1143000"/>
            <a:ext cx="1657581" cy="3683691"/>
          </a:xfrm>
          <a:prstGeom prst="rect">
            <a:avLst/>
          </a:prstGeom>
        </p:spPr>
      </p:pic>
      <p:pic>
        <p:nvPicPr>
          <p:cNvPr id="7" name="Billede 6">
            <a:extLst>
              <a:ext uri="{FF2B5EF4-FFF2-40B4-BE49-F238E27FC236}">
                <a16:creationId xmlns="" xmlns:a16="http://schemas.microsoft.com/office/drawing/2014/main" id="{649EC09A-46FF-4FA2-A64A-170780EF7DE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378190" y="1295400"/>
            <a:ext cx="3307042" cy="3620192"/>
          </a:xfrm>
          <a:prstGeom prst="rect">
            <a:avLst/>
          </a:prstGeom>
        </p:spPr>
      </p:pic>
      <p:pic>
        <p:nvPicPr>
          <p:cNvPr id="9" name="Billede 8">
            <a:extLst>
              <a:ext uri="{FF2B5EF4-FFF2-40B4-BE49-F238E27FC236}">
                <a16:creationId xmlns="" xmlns:a16="http://schemas.microsoft.com/office/drawing/2014/main" id="{EDCEF326-E776-4EF1-A917-C90B58E7298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043178" y="866274"/>
            <a:ext cx="3949700" cy="4137526"/>
          </a:xfrm>
          <a:prstGeom prst="rect">
            <a:avLst/>
          </a:prstGeom>
        </p:spPr>
      </p:pic>
    </p:spTree>
    <p:extLst>
      <p:ext uri="{BB962C8B-B14F-4D97-AF65-F5344CB8AC3E}">
        <p14:creationId xmlns:p14="http://schemas.microsoft.com/office/powerpoint/2010/main" val="25847025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5058" y="-2293256"/>
            <a:ext cx="9604830" cy="3294742"/>
          </a:xfrm>
        </p:spPr>
        <p:txBody>
          <a:bodyPr>
            <a:normAutofit/>
          </a:bodyPr>
          <a:lstStyle/>
          <a:p>
            <a:r>
              <a:rPr lang="da-DK" sz="3600" b="1" dirty="0">
                <a:solidFill>
                  <a:schemeClr val="bg1"/>
                </a:solidFill>
              </a:rPr>
              <a:t>Future Food trends </a:t>
            </a:r>
            <a:endParaRPr lang="en-US" sz="3600" b="1" dirty="0"/>
          </a:p>
        </p:txBody>
      </p:sp>
      <p:sp>
        <p:nvSpPr>
          <p:cNvPr id="3" name="Title 1">
            <a:extLst>
              <a:ext uri="{FF2B5EF4-FFF2-40B4-BE49-F238E27FC236}">
                <a16:creationId xmlns="" xmlns:a16="http://schemas.microsoft.com/office/drawing/2014/main" id="{53AF1465-758B-4892-99CE-866874E7E0E6}"/>
              </a:ext>
            </a:extLst>
          </p:cNvPr>
          <p:cNvSpPr txBox="1">
            <a:spLocks/>
          </p:cNvSpPr>
          <p:nvPr/>
        </p:nvSpPr>
        <p:spPr>
          <a:xfrm>
            <a:off x="410028" y="1436914"/>
            <a:ext cx="8371115" cy="4554812"/>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571500" indent="-571500" algn="l" fontAlgn="auto">
              <a:spcAft>
                <a:spcPts val="0"/>
              </a:spcAft>
              <a:buFont typeface="Arial" panose="020B0604020202020204" pitchFamily="34" charset="0"/>
              <a:buChar char="•"/>
            </a:pPr>
            <a:endParaRPr lang="da-DK" sz="3700" b="1" dirty="0"/>
          </a:p>
          <a:p>
            <a:pPr marL="571500" indent="-571500" algn="l" fontAlgn="auto">
              <a:spcAft>
                <a:spcPts val="0"/>
              </a:spcAft>
              <a:buFont typeface="Arial" panose="020B0604020202020204" pitchFamily="34" charset="0"/>
              <a:buChar char="•"/>
            </a:pPr>
            <a:endParaRPr lang="da-DK" sz="3700" b="1" dirty="0"/>
          </a:p>
          <a:p>
            <a:pPr marL="571500" indent="-571500" algn="l" fontAlgn="auto">
              <a:spcAft>
                <a:spcPts val="0"/>
              </a:spcAft>
              <a:buFont typeface="Arial" panose="020B0604020202020204" pitchFamily="34" charset="0"/>
              <a:buChar char="•"/>
            </a:pPr>
            <a:r>
              <a:rPr lang="da-DK" sz="3700" b="1" dirty="0" err="1"/>
              <a:t>Medicine</a:t>
            </a:r>
            <a:r>
              <a:rPr lang="da-DK" sz="3700" b="1" dirty="0"/>
              <a:t> Food: </a:t>
            </a:r>
            <a:r>
              <a:rPr lang="da-DK" sz="3700" dirty="0"/>
              <a:t>Good for </a:t>
            </a:r>
            <a:r>
              <a:rPr lang="da-DK" sz="3700" dirty="0" err="1"/>
              <a:t>you</a:t>
            </a:r>
            <a:endParaRPr lang="da-DK" sz="3700" dirty="0"/>
          </a:p>
          <a:p>
            <a:pPr fontAlgn="auto">
              <a:spcAft>
                <a:spcPts val="0"/>
              </a:spcAft>
            </a:pPr>
            <a:endParaRPr lang="en-US" sz="4400" dirty="0"/>
          </a:p>
        </p:txBody>
      </p:sp>
      <p:pic>
        <p:nvPicPr>
          <p:cNvPr id="5" name="Billede 4">
            <a:extLst>
              <a:ext uri="{FF2B5EF4-FFF2-40B4-BE49-F238E27FC236}">
                <a16:creationId xmlns="" xmlns:a16="http://schemas.microsoft.com/office/drawing/2014/main" id="{ED669C2B-6160-4886-B032-B1DCA5B305C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84200" y="1436914"/>
            <a:ext cx="2895600" cy="3124200"/>
          </a:xfrm>
          <a:prstGeom prst="rect">
            <a:avLst/>
          </a:prstGeom>
        </p:spPr>
      </p:pic>
      <p:pic>
        <p:nvPicPr>
          <p:cNvPr id="6" name="Billede 5">
            <a:extLst>
              <a:ext uri="{FF2B5EF4-FFF2-40B4-BE49-F238E27FC236}">
                <a16:creationId xmlns="" xmlns:a16="http://schemas.microsoft.com/office/drawing/2014/main" id="{8C0F2509-2CE5-4917-AE3F-4A9D68DA6DF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34869" y="1143000"/>
            <a:ext cx="2895601" cy="3611384"/>
          </a:xfrm>
          <a:prstGeom prst="rect">
            <a:avLst/>
          </a:prstGeom>
        </p:spPr>
      </p:pic>
      <p:pic>
        <p:nvPicPr>
          <p:cNvPr id="10" name="Billede 9">
            <a:extLst>
              <a:ext uri="{FF2B5EF4-FFF2-40B4-BE49-F238E27FC236}">
                <a16:creationId xmlns="" xmlns:a16="http://schemas.microsoft.com/office/drawing/2014/main" id="{38C1FD6C-FAF5-4F9C-9CB2-044B7F13FFC1}"/>
              </a:ext>
            </a:extLst>
          </p:cNvPr>
          <p:cNvPicPr>
            <a:picLocks noChangeAspect="1"/>
          </p:cNvPicPr>
          <p:nvPr/>
        </p:nvPicPr>
        <p:blipFill>
          <a:blip r:embed="rId4"/>
          <a:stretch>
            <a:fillRect/>
          </a:stretch>
        </p:blipFill>
        <p:spPr>
          <a:xfrm>
            <a:off x="6083302" y="1565728"/>
            <a:ext cx="2650670" cy="2995386"/>
          </a:xfrm>
          <a:prstGeom prst="rect">
            <a:avLst/>
          </a:prstGeom>
        </p:spPr>
      </p:pic>
    </p:spTree>
    <p:extLst>
      <p:ext uri="{BB962C8B-B14F-4D97-AF65-F5344CB8AC3E}">
        <p14:creationId xmlns:p14="http://schemas.microsoft.com/office/powerpoint/2010/main" val="27931274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5058" y="-2293256"/>
            <a:ext cx="9604830" cy="3294742"/>
          </a:xfrm>
        </p:spPr>
        <p:txBody>
          <a:bodyPr>
            <a:normAutofit/>
          </a:bodyPr>
          <a:lstStyle/>
          <a:p>
            <a:r>
              <a:rPr lang="da-DK" sz="3600" b="1" dirty="0">
                <a:solidFill>
                  <a:schemeClr val="bg1"/>
                </a:solidFill>
              </a:rPr>
              <a:t>Future Food trends </a:t>
            </a:r>
            <a:endParaRPr lang="en-US" sz="3600" b="1" dirty="0"/>
          </a:p>
        </p:txBody>
      </p:sp>
      <p:sp>
        <p:nvSpPr>
          <p:cNvPr id="3" name="Title 1">
            <a:extLst>
              <a:ext uri="{FF2B5EF4-FFF2-40B4-BE49-F238E27FC236}">
                <a16:creationId xmlns="" xmlns:a16="http://schemas.microsoft.com/office/drawing/2014/main" id="{53AF1465-758B-4892-99CE-866874E7E0E6}"/>
              </a:ext>
            </a:extLst>
          </p:cNvPr>
          <p:cNvSpPr txBox="1">
            <a:spLocks/>
          </p:cNvSpPr>
          <p:nvPr/>
        </p:nvSpPr>
        <p:spPr>
          <a:xfrm>
            <a:off x="410028" y="1436914"/>
            <a:ext cx="8371115" cy="4554812"/>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571500" indent="-571500" algn="l" fontAlgn="auto">
              <a:spcAft>
                <a:spcPts val="0"/>
              </a:spcAft>
              <a:buFont typeface="Arial" panose="020B0604020202020204" pitchFamily="34" charset="0"/>
              <a:buChar char="•"/>
            </a:pPr>
            <a:r>
              <a:rPr lang="da-DK" sz="3700" b="1" dirty="0"/>
              <a:t>Cool Classic: </a:t>
            </a:r>
            <a:r>
              <a:rPr lang="da-DK" sz="3700" dirty="0"/>
              <a:t>My </a:t>
            </a:r>
            <a:r>
              <a:rPr lang="da-DK" sz="3700" dirty="0" err="1"/>
              <a:t>favorite</a:t>
            </a:r>
            <a:r>
              <a:rPr lang="da-DK" sz="3700" dirty="0"/>
              <a:t> food</a:t>
            </a:r>
          </a:p>
          <a:p>
            <a:pPr fontAlgn="auto">
              <a:spcAft>
                <a:spcPts val="0"/>
              </a:spcAft>
            </a:pPr>
            <a:endParaRPr lang="en-US" sz="4400" dirty="0"/>
          </a:p>
        </p:txBody>
      </p:sp>
      <p:pic>
        <p:nvPicPr>
          <p:cNvPr id="11" name="Billede 10">
            <a:extLst>
              <a:ext uri="{FF2B5EF4-FFF2-40B4-BE49-F238E27FC236}">
                <a16:creationId xmlns="" xmlns:a16="http://schemas.microsoft.com/office/drawing/2014/main" id="{50AFCBAC-3214-4DA0-9E6F-BA8D07BB451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714500"/>
            <a:ext cx="9144000" cy="2884796"/>
          </a:xfrm>
          <a:prstGeom prst="rect">
            <a:avLst/>
          </a:prstGeom>
        </p:spPr>
      </p:pic>
    </p:spTree>
    <p:extLst>
      <p:ext uri="{BB962C8B-B14F-4D97-AF65-F5344CB8AC3E}">
        <p14:creationId xmlns:p14="http://schemas.microsoft.com/office/powerpoint/2010/main" val="15546651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5058" y="-2293256"/>
            <a:ext cx="9604830" cy="3294742"/>
          </a:xfrm>
        </p:spPr>
        <p:txBody>
          <a:bodyPr>
            <a:normAutofit/>
          </a:bodyPr>
          <a:lstStyle/>
          <a:p>
            <a:r>
              <a:rPr lang="da-DK" sz="3600" b="1" dirty="0">
                <a:solidFill>
                  <a:schemeClr val="bg1"/>
                </a:solidFill>
              </a:rPr>
              <a:t>Future Food trends </a:t>
            </a:r>
            <a:endParaRPr lang="en-US" sz="3600" b="1" dirty="0"/>
          </a:p>
        </p:txBody>
      </p:sp>
      <p:sp>
        <p:nvSpPr>
          <p:cNvPr id="3" name="Title 1">
            <a:extLst>
              <a:ext uri="{FF2B5EF4-FFF2-40B4-BE49-F238E27FC236}">
                <a16:creationId xmlns="" xmlns:a16="http://schemas.microsoft.com/office/drawing/2014/main" id="{53AF1465-758B-4892-99CE-866874E7E0E6}"/>
              </a:ext>
            </a:extLst>
          </p:cNvPr>
          <p:cNvSpPr txBox="1">
            <a:spLocks/>
          </p:cNvSpPr>
          <p:nvPr/>
        </p:nvSpPr>
        <p:spPr>
          <a:xfrm>
            <a:off x="410028" y="1436914"/>
            <a:ext cx="8371115" cy="4554812"/>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571500" indent="-571500" algn="l" fontAlgn="auto">
              <a:spcAft>
                <a:spcPts val="0"/>
              </a:spcAft>
              <a:buFont typeface="Arial" panose="020B0604020202020204" pitchFamily="34" charset="0"/>
              <a:buChar char="•"/>
            </a:pPr>
            <a:r>
              <a:rPr lang="da-DK" sz="3700" b="1" dirty="0" err="1"/>
              <a:t>Snackifikation</a:t>
            </a:r>
            <a:r>
              <a:rPr lang="da-DK" sz="3700" b="1" dirty="0"/>
              <a:t>: </a:t>
            </a:r>
            <a:r>
              <a:rPr lang="da-DK" sz="3700" dirty="0"/>
              <a:t>The new </a:t>
            </a:r>
            <a:r>
              <a:rPr lang="da-DK" sz="3700" dirty="0" err="1"/>
              <a:t>meal</a:t>
            </a:r>
            <a:endParaRPr lang="da-DK" sz="3700" dirty="0"/>
          </a:p>
          <a:p>
            <a:pPr fontAlgn="auto">
              <a:spcAft>
                <a:spcPts val="0"/>
              </a:spcAft>
            </a:pPr>
            <a:endParaRPr lang="en-US" sz="4400" dirty="0"/>
          </a:p>
        </p:txBody>
      </p:sp>
      <p:pic>
        <p:nvPicPr>
          <p:cNvPr id="5" name="Billede 4">
            <a:extLst>
              <a:ext uri="{FF2B5EF4-FFF2-40B4-BE49-F238E27FC236}">
                <a16:creationId xmlns="" xmlns:a16="http://schemas.microsoft.com/office/drawing/2014/main" id="{391ED865-2B9A-4F14-84DE-B2E2111191F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5660" y="2072998"/>
            <a:ext cx="3661221" cy="2321582"/>
          </a:xfrm>
          <a:prstGeom prst="rect">
            <a:avLst/>
          </a:prstGeom>
        </p:spPr>
      </p:pic>
      <p:graphicFrame>
        <p:nvGraphicFramePr>
          <p:cNvPr id="11" name="Objekt 10">
            <a:extLst>
              <a:ext uri="{FF2B5EF4-FFF2-40B4-BE49-F238E27FC236}">
                <a16:creationId xmlns="" xmlns:a16="http://schemas.microsoft.com/office/drawing/2014/main" id="{EEBC88F9-3D32-4C54-81AE-AD5A13F3E89F}"/>
              </a:ext>
            </a:extLst>
          </p:cNvPr>
          <p:cNvGraphicFramePr>
            <a:graphicFrameLocks noChangeAspect="1"/>
          </p:cNvGraphicFramePr>
          <p:nvPr>
            <p:extLst>
              <p:ext uri="{D42A27DB-BD31-4B8C-83A1-F6EECF244321}">
                <p14:modId xmlns:p14="http://schemas.microsoft.com/office/powerpoint/2010/main" val="2802953142"/>
              </p:ext>
            </p:extLst>
          </p:nvPr>
        </p:nvGraphicFramePr>
        <p:xfrm>
          <a:off x="92075" y="92075"/>
          <a:ext cx="1616075" cy="457200"/>
        </p:xfrm>
        <a:graphic>
          <a:graphicData uri="http://schemas.openxmlformats.org/presentationml/2006/ole">
            <mc:AlternateContent xmlns:mc="http://schemas.openxmlformats.org/markup-compatibility/2006">
              <mc:Choice xmlns:v="urn:schemas-microsoft-com:vml" Requires="v">
                <p:oleObj spid="_x0000_s2073" name="Pakke-Shell-objekt" showAsIcon="1" r:id="rId4" imgW="1615320" imgH="456480" progId="Package">
                  <p:embed/>
                </p:oleObj>
              </mc:Choice>
              <mc:Fallback>
                <p:oleObj name="Pakke-Shell-objekt" showAsIcon="1" r:id="rId4" imgW="1615320" imgH="456480" progId="Package">
                  <p:embed/>
                  <p:pic>
                    <p:nvPicPr>
                      <p:cNvPr id="0" name=""/>
                      <p:cNvPicPr/>
                      <p:nvPr/>
                    </p:nvPicPr>
                    <p:blipFill>
                      <a:blip r:embed="rId5"/>
                      <a:stretch>
                        <a:fillRect/>
                      </a:stretch>
                    </p:blipFill>
                    <p:spPr>
                      <a:xfrm>
                        <a:off x="92075" y="92075"/>
                        <a:ext cx="1616075" cy="457200"/>
                      </a:xfrm>
                      <a:prstGeom prst="rect">
                        <a:avLst/>
                      </a:prstGeom>
                    </p:spPr>
                  </p:pic>
                </p:oleObj>
              </mc:Fallback>
            </mc:AlternateContent>
          </a:graphicData>
        </a:graphic>
      </p:graphicFrame>
      <p:pic>
        <p:nvPicPr>
          <p:cNvPr id="13" name="Billede 12">
            <a:extLst>
              <a:ext uri="{FF2B5EF4-FFF2-40B4-BE49-F238E27FC236}">
                <a16:creationId xmlns="" xmlns:a16="http://schemas.microsoft.com/office/drawing/2014/main" id="{C5F00FB7-1EB7-40ED-9A02-EB329EECD5C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428600" y="1562877"/>
            <a:ext cx="2305372" cy="3105783"/>
          </a:xfrm>
          <a:prstGeom prst="rect">
            <a:avLst/>
          </a:prstGeom>
        </p:spPr>
      </p:pic>
      <p:pic>
        <p:nvPicPr>
          <p:cNvPr id="14" name="Billede 13">
            <a:extLst>
              <a:ext uri="{FF2B5EF4-FFF2-40B4-BE49-F238E27FC236}">
                <a16:creationId xmlns="" xmlns:a16="http://schemas.microsoft.com/office/drawing/2014/main" id="{4F3AD53F-BC9F-4D40-8503-F8AA362EA9CB}"/>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670300" y="1562877"/>
            <a:ext cx="2622548" cy="2995386"/>
          </a:xfrm>
          <a:prstGeom prst="rect">
            <a:avLst/>
          </a:prstGeom>
        </p:spPr>
      </p:pic>
    </p:spTree>
    <p:extLst>
      <p:ext uri="{BB962C8B-B14F-4D97-AF65-F5344CB8AC3E}">
        <p14:creationId xmlns:p14="http://schemas.microsoft.com/office/powerpoint/2010/main" val="15453682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Pladsholder til slidenumm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800">
                <a:solidFill>
                  <a:schemeClr val="tx1"/>
                </a:solidFill>
                <a:latin typeface="Calibri" charset="0"/>
                <a:ea typeface="ＭＳ Ｐゴシック" charset="0"/>
                <a:cs typeface="ＭＳ Ｐゴシック" charset="0"/>
              </a:defRPr>
            </a:lvl1pPr>
            <a:lvl2pPr marL="557213" indent="-214313">
              <a:defRPr sz="1800">
                <a:solidFill>
                  <a:schemeClr val="tx1"/>
                </a:solidFill>
                <a:latin typeface="Calibri" charset="0"/>
                <a:ea typeface="ＭＳ Ｐゴシック" charset="0"/>
              </a:defRPr>
            </a:lvl2pPr>
            <a:lvl3pPr marL="857250" indent="-171450">
              <a:defRPr sz="1800">
                <a:solidFill>
                  <a:schemeClr val="tx1"/>
                </a:solidFill>
                <a:latin typeface="Calibri" charset="0"/>
                <a:ea typeface="ＭＳ Ｐゴシック" charset="0"/>
              </a:defRPr>
            </a:lvl3pPr>
            <a:lvl4pPr marL="1200150" indent="-171450">
              <a:defRPr sz="1800">
                <a:solidFill>
                  <a:schemeClr val="tx1"/>
                </a:solidFill>
                <a:latin typeface="Calibri" charset="0"/>
                <a:ea typeface="ＭＳ Ｐゴシック" charset="0"/>
              </a:defRPr>
            </a:lvl4pPr>
            <a:lvl5pPr marL="1543050" indent="-171450">
              <a:defRPr sz="1800">
                <a:solidFill>
                  <a:schemeClr val="tx1"/>
                </a:solidFill>
                <a:latin typeface="Calibri" charset="0"/>
                <a:ea typeface="ＭＳ Ｐゴシック" charset="0"/>
              </a:defRPr>
            </a:lvl5pPr>
            <a:lvl6pPr marL="1885950" indent="-171450" eaLnBrk="0" fontAlgn="base" hangingPunct="0">
              <a:spcBef>
                <a:spcPct val="0"/>
              </a:spcBef>
              <a:spcAft>
                <a:spcPct val="0"/>
              </a:spcAft>
              <a:defRPr sz="1800">
                <a:solidFill>
                  <a:schemeClr val="tx1"/>
                </a:solidFill>
                <a:latin typeface="Calibri" charset="0"/>
                <a:ea typeface="ＭＳ Ｐゴシック" charset="0"/>
              </a:defRPr>
            </a:lvl6pPr>
            <a:lvl7pPr marL="2228850" indent="-171450" eaLnBrk="0" fontAlgn="base" hangingPunct="0">
              <a:spcBef>
                <a:spcPct val="0"/>
              </a:spcBef>
              <a:spcAft>
                <a:spcPct val="0"/>
              </a:spcAft>
              <a:defRPr sz="1800">
                <a:solidFill>
                  <a:schemeClr val="tx1"/>
                </a:solidFill>
                <a:latin typeface="Calibri" charset="0"/>
                <a:ea typeface="ＭＳ Ｐゴシック" charset="0"/>
              </a:defRPr>
            </a:lvl7pPr>
            <a:lvl8pPr marL="2571750" indent="-171450" eaLnBrk="0" fontAlgn="base" hangingPunct="0">
              <a:spcBef>
                <a:spcPct val="0"/>
              </a:spcBef>
              <a:spcAft>
                <a:spcPct val="0"/>
              </a:spcAft>
              <a:defRPr sz="1800">
                <a:solidFill>
                  <a:schemeClr val="tx1"/>
                </a:solidFill>
                <a:latin typeface="Calibri" charset="0"/>
                <a:ea typeface="ＭＳ Ｐゴシック" charset="0"/>
              </a:defRPr>
            </a:lvl8pPr>
            <a:lvl9pPr marL="2914650" indent="-171450" eaLnBrk="0" fontAlgn="base" hangingPunct="0">
              <a:spcBef>
                <a:spcPct val="0"/>
              </a:spcBef>
              <a:spcAft>
                <a:spcPct val="0"/>
              </a:spcAft>
              <a:defRPr sz="1800">
                <a:solidFill>
                  <a:schemeClr val="tx1"/>
                </a:solidFill>
                <a:latin typeface="Calibri" charset="0"/>
                <a:ea typeface="ＭＳ Ｐゴシック" charset="0"/>
              </a:defRPr>
            </a:lvl9pPr>
          </a:lstStyle>
          <a:p>
            <a:fld id="{404E6C65-AB8B-3844-AD39-0E1D355A5D0F}" type="slidenum">
              <a:rPr lang="da-DK" sz="900">
                <a:solidFill>
                  <a:srgbClr val="898989"/>
                </a:solidFill>
              </a:rPr>
              <a:pPr/>
              <a:t>4</a:t>
            </a:fld>
            <a:endParaRPr lang="da-DK" sz="900">
              <a:solidFill>
                <a:srgbClr val="898989"/>
              </a:solidFill>
            </a:endParaRPr>
          </a:p>
        </p:txBody>
      </p:sp>
      <p:sp>
        <p:nvSpPr>
          <p:cNvPr id="15" name="Tekstfelt 24"/>
          <p:cNvSpPr txBox="1">
            <a:spLocks noChangeArrowheads="1"/>
          </p:cNvSpPr>
          <p:nvPr/>
        </p:nvSpPr>
        <p:spPr bwMode="auto">
          <a:xfrm>
            <a:off x="62099" y="476286"/>
            <a:ext cx="781664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r>
              <a:rPr lang="da-DK" b="1" dirty="0" err="1">
                <a:solidFill>
                  <a:prstClr val="white"/>
                </a:solidFill>
              </a:rPr>
              <a:t>Two</a:t>
            </a:r>
            <a:r>
              <a:rPr lang="da-DK" b="1" dirty="0">
                <a:solidFill>
                  <a:prstClr val="white"/>
                </a:solidFill>
              </a:rPr>
              <a:t> golden triangels of </a:t>
            </a:r>
            <a:r>
              <a:rPr lang="da-DK" b="1" dirty="0" err="1">
                <a:solidFill>
                  <a:prstClr val="white"/>
                </a:solidFill>
              </a:rPr>
              <a:t>developing</a:t>
            </a:r>
            <a:r>
              <a:rPr lang="da-DK" b="1" dirty="0">
                <a:solidFill>
                  <a:prstClr val="white"/>
                </a:solidFill>
              </a:rPr>
              <a:t> </a:t>
            </a:r>
            <a:r>
              <a:rPr lang="da-DK" b="1" dirty="0" err="1">
                <a:solidFill>
                  <a:prstClr val="white"/>
                </a:solidFill>
              </a:rPr>
              <a:t>organics</a:t>
            </a:r>
            <a:r>
              <a:rPr lang="da-DK" b="1" dirty="0">
                <a:solidFill>
                  <a:prstClr val="white"/>
                </a:solidFill>
              </a:rPr>
              <a:t> in Denmark</a:t>
            </a:r>
          </a:p>
          <a:p>
            <a:endParaRPr lang="da-DK" b="1" dirty="0">
              <a:solidFill>
                <a:prstClr val="white"/>
              </a:solidFill>
            </a:endParaRPr>
          </a:p>
        </p:txBody>
      </p:sp>
      <p:sp>
        <p:nvSpPr>
          <p:cNvPr id="3" name="Rektangel 2"/>
          <p:cNvSpPr/>
          <p:nvPr/>
        </p:nvSpPr>
        <p:spPr>
          <a:xfrm>
            <a:off x="5577024" y="2228850"/>
            <a:ext cx="572316" cy="377190"/>
          </a:xfrm>
          <a:prstGeom prst="rect">
            <a:avLst/>
          </a:prstGeom>
          <a:solidFill>
            <a:schemeClr val="bg1"/>
          </a:solidFill>
          <a:ln>
            <a:solidFill>
              <a:schemeClr val="bg1"/>
            </a:solidFill>
          </a:ln>
          <a:effectLst>
            <a:outerShdw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1350">
              <a:solidFill>
                <a:prstClr val="white"/>
              </a:solidFill>
            </a:endParaRPr>
          </a:p>
        </p:txBody>
      </p:sp>
      <p:sp>
        <p:nvSpPr>
          <p:cNvPr id="12" name="Rektangel 6"/>
          <p:cNvSpPr>
            <a:spLocks noChangeArrowheads="1"/>
          </p:cNvSpPr>
          <p:nvPr/>
        </p:nvSpPr>
        <p:spPr bwMode="auto">
          <a:xfrm>
            <a:off x="2633663" y="5788820"/>
            <a:ext cx="3429000" cy="196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da-DK" altLang="da-DK" sz="675" b="1" dirty="0">
                <a:solidFill>
                  <a:srgbClr val="7F7F7F"/>
                </a:solidFill>
                <a:latin typeface="Calibri" panose="020F0502020204030204" pitchFamily="34" charset="0"/>
                <a:ea typeface="Interstate-LightCondensed"/>
                <a:cs typeface="Interstate-LightCondensed"/>
              </a:rPr>
              <a:t>Source: </a:t>
            </a:r>
            <a:r>
              <a:rPr lang="da-DK" altLang="da-DK" sz="675" b="1" dirty="0" err="1">
                <a:solidFill>
                  <a:srgbClr val="7F7F7F"/>
                </a:solidFill>
                <a:latin typeface="Calibri" panose="020F0502020204030204" pitchFamily="34" charset="0"/>
                <a:ea typeface="Interstate-LightCondensed"/>
                <a:cs typeface="Interstate-LightCondensed"/>
              </a:rPr>
              <a:t>Organic</a:t>
            </a:r>
            <a:r>
              <a:rPr lang="da-DK" altLang="da-DK" sz="675" b="1" dirty="0">
                <a:solidFill>
                  <a:srgbClr val="7F7F7F"/>
                </a:solidFill>
                <a:latin typeface="Calibri" panose="020F0502020204030204" pitchFamily="34" charset="0"/>
                <a:ea typeface="Interstate-LightCondensed"/>
                <a:cs typeface="Interstate-LightCondensed"/>
              </a:rPr>
              <a:t> Denmark 2016</a:t>
            </a:r>
          </a:p>
        </p:txBody>
      </p:sp>
      <p:sp>
        <p:nvSpPr>
          <p:cNvPr id="4" name="Tekstfelt 3"/>
          <p:cNvSpPr txBox="1"/>
          <p:nvPr/>
        </p:nvSpPr>
        <p:spPr>
          <a:xfrm>
            <a:off x="3941359" y="2042088"/>
            <a:ext cx="1337310" cy="300082"/>
          </a:xfrm>
          <a:prstGeom prst="rect">
            <a:avLst/>
          </a:prstGeom>
          <a:noFill/>
        </p:spPr>
        <p:txBody>
          <a:bodyPr wrap="square" rtlCol="0">
            <a:spAutoFit/>
          </a:bodyPr>
          <a:lstStyle/>
          <a:p>
            <a:r>
              <a:rPr lang="da-DK" sz="1350" dirty="0">
                <a:solidFill>
                  <a:prstClr val="black"/>
                </a:solidFill>
              </a:rPr>
              <a:t> </a:t>
            </a:r>
            <a:r>
              <a:rPr lang="da-DK" sz="1350" dirty="0" err="1">
                <a:solidFill>
                  <a:prstClr val="black"/>
                </a:solidFill>
              </a:rPr>
              <a:t>Government</a:t>
            </a:r>
            <a:endParaRPr lang="da-DK" sz="1350" dirty="0">
              <a:solidFill>
                <a:prstClr val="black"/>
              </a:solidFill>
            </a:endParaRPr>
          </a:p>
        </p:txBody>
      </p:sp>
      <p:sp>
        <p:nvSpPr>
          <p:cNvPr id="17" name="Tekstfelt 16"/>
          <p:cNvSpPr txBox="1"/>
          <p:nvPr/>
        </p:nvSpPr>
        <p:spPr>
          <a:xfrm>
            <a:off x="4116724" y="5184397"/>
            <a:ext cx="1337310" cy="300082"/>
          </a:xfrm>
          <a:prstGeom prst="rect">
            <a:avLst/>
          </a:prstGeom>
          <a:noFill/>
        </p:spPr>
        <p:txBody>
          <a:bodyPr wrap="square" rtlCol="0">
            <a:spAutoFit/>
          </a:bodyPr>
          <a:lstStyle/>
          <a:p>
            <a:r>
              <a:rPr lang="da-DK" sz="1350" dirty="0" err="1">
                <a:solidFill>
                  <a:prstClr val="black"/>
                </a:solidFill>
              </a:rPr>
              <a:t>Retailers</a:t>
            </a:r>
            <a:endParaRPr lang="da-DK" sz="1350" dirty="0">
              <a:solidFill>
                <a:prstClr val="black"/>
              </a:solidFill>
            </a:endParaRPr>
          </a:p>
        </p:txBody>
      </p:sp>
      <p:sp>
        <p:nvSpPr>
          <p:cNvPr id="18" name="Tekstfelt 17"/>
          <p:cNvSpPr txBox="1"/>
          <p:nvPr/>
        </p:nvSpPr>
        <p:spPr>
          <a:xfrm>
            <a:off x="5622403" y="3618178"/>
            <a:ext cx="1640014" cy="300082"/>
          </a:xfrm>
          <a:prstGeom prst="rect">
            <a:avLst/>
          </a:prstGeom>
          <a:noFill/>
        </p:spPr>
        <p:txBody>
          <a:bodyPr wrap="square" rtlCol="0">
            <a:spAutoFit/>
          </a:bodyPr>
          <a:lstStyle/>
          <a:p>
            <a:r>
              <a:rPr lang="da-DK" sz="1350" dirty="0">
                <a:solidFill>
                  <a:prstClr val="black"/>
                </a:solidFill>
              </a:rPr>
              <a:t>Organic Denmark</a:t>
            </a:r>
          </a:p>
        </p:txBody>
      </p:sp>
      <p:sp>
        <p:nvSpPr>
          <p:cNvPr id="19" name="Tekstfelt 18"/>
          <p:cNvSpPr txBox="1"/>
          <p:nvPr/>
        </p:nvSpPr>
        <p:spPr>
          <a:xfrm>
            <a:off x="1784369" y="3618178"/>
            <a:ext cx="1778508" cy="300082"/>
          </a:xfrm>
          <a:prstGeom prst="rect">
            <a:avLst/>
          </a:prstGeom>
          <a:noFill/>
        </p:spPr>
        <p:txBody>
          <a:bodyPr wrap="square" rtlCol="0">
            <a:spAutoFit/>
          </a:bodyPr>
          <a:lstStyle/>
          <a:p>
            <a:r>
              <a:rPr lang="da-DK" sz="1350" dirty="0">
                <a:solidFill>
                  <a:prstClr val="black"/>
                </a:solidFill>
              </a:rPr>
              <a:t>Organic Companies</a:t>
            </a:r>
          </a:p>
        </p:txBody>
      </p:sp>
      <p:sp>
        <p:nvSpPr>
          <p:cNvPr id="24" name="Ligebenet trekant 23"/>
          <p:cNvSpPr/>
          <p:nvPr/>
        </p:nvSpPr>
        <p:spPr>
          <a:xfrm rot="10800000">
            <a:off x="3357442" y="3795485"/>
            <a:ext cx="2219582" cy="1382360"/>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350">
              <a:solidFill>
                <a:prstClr val="white"/>
              </a:solidFill>
            </a:endParaRPr>
          </a:p>
        </p:txBody>
      </p:sp>
      <p:sp>
        <p:nvSpPr>
          <p:cNvPr id="25" name="Ligebenet trekant 24"/>
          <p:cNvSpPr/>
          <p:nvPr/>
        </p:nvSpPr>
        <p:spPr>
          <a:xfrm>
            <a:off x="3357442" y="2319088"/>
            <a:ext cx="2219582" cy="1382360"/>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350">
              <a:solidFill>
                <a:prstClr val="white"/>
              </a:solidFill>
            </a:endParaRPr>
          </a:p>
        </p:txBody>
      </p:sp>
      <p:grpSp>
        <p:nvGrpSpPr>
          <p:cNvPr id="26" name="Gruppe 25"/>
          <p:cNvGrpSpPr/>
          <p:nvPr/>
        </p:nvGrpSpPr>
        <p:grpSpPr>
          <a:xfrm>
            <a:off x="3970421" y="3853723"/>
            <a:ext cx="954782" cy="943748"/>
            <a:chOff x="3207532" y="1746791"/>
            <a:chExt cx="1309864" cy="1309864"/>
          </a:xfrm>
          <a:scene3d>
            <a:camera prst="orthographicFront"/>
            <a:lightRig rig="flat" dir="t"/>
          </a:scene3d>
        </p:grpSpPr>
        <p:sp>
          <p:nvSpPr>
            <p:cNvPr id="27" name="Ellipse 26"/>
            <p:cNvSpPr/>
            <p:nvPr/>
          </p:nvSpPr>
          <p:spPr>
            <a:xfrm>
              <a:off x="3207532" y="1746791"/>
              <a:ext cx="1309864" cy="1309864"/>
            </a:xfrm>
            <a:prstGeom prst="ellipse">
              <a:avLst/>
            </a:prstGeom>
            <a:blipFill rotWithShape="0">
              <a:blip r:embed="rId3" cstate="email">
                <a:extLst>
                  <a:ext uri="{28A0092B-C50C-407E-A947-70E740481C1C}">
                    <a14:useLocalDpi xmlns:a14="http://schemas.microsoft.com/office/drawing/2010/main"/>
                  </a:ext>
                </a:extLst>
              </a:blip>
              <a:stretch>
                <a:fillRect/>
              </a:stretch>
            </a:blipFill>
            <a:sp3d prstMaterial="dkEdge">
              <a:bevelT w="8200" h="38100"/>
            </a:sp3d>
          </p:spPr>
          <p:style>
            <a:lnRef idx="0">
              <a:schemeClr val="dk1">
                <a:shade val="80000"/>
                <a:hueOff val="0"/>
                <a:satOff val="0"/>
                <a:lumOff val="0"/>
                <a:alphaOff val="0"/>
              </a:schemeClr>
            </a:lnRef>
            <a:fillRef idx="2">
              <a:scrgbClr r="0" g="0" b="0"/>
            </a:fillRef>
            <a:effectRef idx="1">
              <a:schemeClr val="lt1">
                <a:hueOff val="0"/>
                <a:satOff val="0"/>
                <a:lumOff val="0"/>
                <a:alphaOff val="0"/>
              </a:schemeClr>
            </a:effectRef>
            <a:fontRef idx="minor">
              <a:schemeClr val="dk1">
                <a:hueOff val="0"/>
                <a:satOff val="0"/>
                <a:lumOff val="0"/>
                <a:alphaOff val="0"/>
              </a:schemeClr>
            </a:fontRef>
          </p:style>
        </p:sp>
        <p:sp>
          <p:nvSpPr>
            <p:cNvPr id="28" name="Ellipse 4"/>
            <p:cNvSpPr/>
            <p:nvPr/>
          </p:nvSpPr>
          <p:spPr>
            <a:xfrm>
              <a:off x="3399357" y="1938616"/>
              <a:ext cx="926214" cy="926214"/>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53340" rIns="53340" bIns="53340" numCol="1" spcCol="1270" anchor="ctr" anchorCtr="0">
              <a:noAutofit/>
            </a:bodyPr>
            <a:lstStyle/>
            <a:p>
              <a:pPr algn="ctr" defTabSz="1866900">
                <a:lnSpc>
                  <a:spcPct val="90000"/>
                </a:lnSpc>
                <a:spcBef>
                  <a:spcPct val="0"/>
                </a:spcBef>
                <a:spcAft>
                  <a:spcPct val="35000"/>
                </a:spcAft>
              </a:pPr>
              <a:r>
                <a:rPr lang="da-DK" sz="4200" dirty="0">
                  <a:solidFill>
                    <a:prstClr val="black">
                      <a:hueOff val="0"/>
                      <a:satOff val="0"/>
                      <a:lumOff val="0"/>
                      <a:alphaOff val="0"/>
                    </a:prstClr>
                  </a:solidFill>
                </a:rPr>
                <a:t> </a:t>
              </a:r>
            </a:p>
          </p:txBody>
        </p:sp>
      </p:grpSp>
      <p:pic>
        <p:nvPicPr>
          <p:cNvPr id="29" name="Picture 4" descr="statsmrk Ø"/>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054642" y="2873159"/>
            <a:ext cx="807878" cy="7777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89709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5058" y="-2293256"/>
            <a:ext cx="9604830" cy="3294742"/>
          </a:xfrm>
        </p:spPr>
        <p:txBody>
          <a:bodyPr>
            <a:normAutofit/>
          </a:bodyPr>
          <a:lstStyle/>
          <a:p>
            <a:r>
              <a:rPr lang="da-DK" sz="3600" b="1" dirty="0">
                <a:solidFill>
                  <a:schemeClr val="bg1"/>
                </a:solidFill>
              </a:rPr>
              <a:t>Future Food trends </a:t>
            </a:r>
            <a:endParaRPr lang="en-US" sz="3600" b="1" dirty="0"/>
          </a:p>
        </p:txBody>
      </p:sp>
      <p:sp>
        <p:nvSpPr>
          <p:cNvPr id="3" name="Title 1">
            <a:extLst>
              <a:ext uri="{FF2B5EF4-FFF2-40B4-BE49-F238E27FC236}">
                <a16:creationId xmlns="" xmlns:a16="http://schemas.microsoft.com/office/drawing/2014/main" id="{53AF1465-758B-4892-99CE-866874E7E0E6}"/>
              </a:ext>
            </a:extLst>
          </p:cNvPr>
          <p:cNvSpPr txBox="1">
            <a:spLocks/>
          </p:cNvSpPr>
          <p:nvPr/>
        </p:nvSpPr>
        <p:spPr>
          <a:xfrm>
            <a:off x="410028" y="1436914"/>
            <a:ext cx="8371115" cy="4554812"/>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571500" indent="-571500" algn="l" fontAlgn="auto">
              <a:spcAft>
                <a:spcPts val="0"/>
              </a:spcAft>
              <a:buFont typeface="Arial" panose="020B0604020202020204" pitchFamily="34" charset="0"/>
              <a:buChar char="•"/>
            </a:pPr>
            <a:r>
              <a:rPr lang="da-DK" sz="3700" b="1" dirty="0" err="1"/>
              <a:t>Dogma</a:t>
            </a:r>
            <a:r>
              <a:rPr lang="da-DK" sz="3700" b="1" dirty="0"/>
              <a:t> Food: </a:t>
            </a:r>
            <a:r>
              <a:rPr lang="da-DK" sz="3700" dirty="0" err="1"/>
              <a:t>Breaking</a:t>
            </a:r>
            <a:r>
              <a:rPr lang="da-DK" sz="3700" dirty="0"/>
              <a:t> </a:t>
            </a:r>
            <a:r>
              <a:rPr lang="da-DK" sz="3700" dirty="0" err="1"/>
              <a:t>rules</a:t>
            </a:r>
            <a:endParaRPr lang="da-DK" sz="3700" dirty="0"/>
          </a:p>
          <a:p>
            <a:pPr fontAlgn="auto">
              <a:spcAft>
                <a:spcPts val="0"/>
              </a:spcAft>
            </a:pPr>
            <a:endParaRPr lang="en-US" sz="4400" dirty="0"/>
          </a:p>
        </p:txBody>
      </p:sp>
      <p:pic>
        <p:nvPicPr>
          <p:cNvPr id="5" name="Billede 4">
            <a:extLst>
              <a:ext uri="{FF2B5EF4-FFF2-40B4-BE49-F238E27FC236}">
                <a16:creationId xmlns="" xmlns:a16="http://schemas.microsoft.com/office/drawing/2014/main" id="{63E204E2-09FE-4F18-A52C-532D88017D0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6147" y="1312835"/>
            <a:ext cx="2333172" cy="3566173"/>
          </a:xfrm>
          <a:prstGeom prst="rect">
            <a:avLst/>
          </a:prstGeom>
        </p:spPr>
      </p:pic>
      <p:pic>
        <p:nvPicPr>
          <p:cNvPr id="7" name="Billede 6">
            <a:extLst>
              <a:ext uri="{FF2B5EF4-FFF2-40B4-BE49-F238E27FC236}">
                <a16:creationId xmlns="" xmlns:a16="http://schemas.microsoft.com/office/drawing/2014/main" id="{52E55A43-58B6-4C88-B776-30A7B7D50AA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09319" y="1312836"/>
            <a:ext cx="3304568" cy="3589363"/>
          </a:xfrm>
          <a:prstGeom prst="rect">
            <a:avLst/>
          </a:prstGeom>
        </p:spPr>
      </p:pic>
      <p:pic>
        <p:nvPicPr>
          <p:cNvPr id="11" name="Billede 10">
            <a:extLst>
              <a:ext uri="{FF2B5EF4-FFF2-40B4-BE49-F238E27FC236}">
                <a16:creationId xmlns="" xmlns:a16="http://schemas.microsoft.com/office/drawing/2014/main" id="{8EE32115-D144-4C9B-9883-2C5C44BDBE34}"/>
              </a:ext>
            </a:extLst>
          </p:cNvPr>
          <p:cNvPicPr>
            <a:picLocks noChangeAspect="1"/>
          </p:cNvPicPr>
          <p:nvPr/>
        </p:nvPicPr>
        <p:blipFill>
          <a:blip r:embed="rId4"/>
          <a:stretch>
            <a:fillRect/>
          </a:stretch>
        </p:blipFill>
        <p:spPr>
          <a:xfrm>
            <a:off x="6413887" y="1726621"/>
            <a:ext cx="2184013" cy="2480228"/>
          </a:xfrm>
          <a:prstGeom prst="rect">
            <a:avLst/>
          </a:prstGeom>
        </p:spPr>
      </p:pic>
    </p:spTree>
    <p:extLst>
      <p:ext uri="{BB962C8B-B14F-4D97-AF65-F5344CB8AC3E}">
        <p14:creationId xmlns:p14="http://schemas.microsoft.com/office/powerpoint/2010/main" val="5927047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5058" y="-2293256"/>
            <a:ext cx="9604830" cy="3294742"/>
          </a:xfrm>
        </p:spPr>
        <p:txBody>
          <a:bodyPr>
            <a:normAutofit/>
          </a:bodyPr>
          <a:lstStyle/>
          <a:p>
            <a:r>
              <a:rPr lang="da-DK" sz="3600" b="1" dirty="0">
                <a:solidFill>
                  <a:schemeClr val="bg1"/>
                </a:solidFill>
              </a:rPr>
              <a:t>Future Food trends </a:t>
            </a:r>
            <a:endParaRPr lang="en-US" sz="3600" b="1" dirty="0"/>
          </a:p>
        </p:txBody>
      </p:sp>
      <p:sp>
        <p:nvSpPr>
          <p:cNvPr id="3" name="Title 1">
            <a:extLst>
              <a:ext uri="{FF2B5EF4-FFF2-40B4-BE49-F238E27FC236}">
                <a16:creationId xmlns="" xmlns:a16="http://schemas.microsoft.com/office/drawing/2014/main" id="{53AF1465-758B-4892-99CE-866874E7E0E6}"/>
              </a:ext>
            </a:extLst>
          </p:cNvPr>
          <p:cNvSpPr txBox="1">
            <a:spLocks/>
          </p:cNvSpPr>
          <p:nvPr/>
        </p:nvSpPr>
        <p:spPr>
          <a:xfrm>
            <a:off x="410028" y="1436914"/>
            <a:ext cx="8371115" cy="4554812"/>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571500" indent="-571500" algn="l" fontAlgn="auto">
              <a:spcAft>
                <a:spcPts val="0"/>
              </a:spcAft>
              <a:buFont typeface="Arial" panose="020B0604020202020204" pitchFamily="34" charset="0"/>
              <a:buChar char="•"/>
            </a:pPr>
            <a:r>
              <a:rPr lang="da-DK" sz="3700" b="1" dirty="0" err="1"/>
              <a:t>Helping</a:t>
            </a:r>
            <a:r>
              <a:rPr lang="da-DK" sz="3700" b="1" dirty="0"/>
              <a:t> Hand: </a:t>
            </a:r>
            <a:r>
              <a:rPr lang="da-DK" sz="3700" dirty="0"/>
              <a:t>Real food fast</a:t>
            </a:r>
          </a:p>
          <a:p>
            <a:pPr fontAlgn="auto">
              <a:spcAft>
                <a:spcPts val="0"/>
              </a:spcAft>
            </a:pPr>
            <a:endParaRPr lang="en-US" sz="4400" dirty="0"/>
          </a:p>
        </p:txBody>
      </p:sp>
      <p:pic>
        <p:nvPicPr>
          <p:cNvPr id="8" name="Billede 7">
            <a:extLst>
              <a:ext uri="{FF2B5EF4-FFF2-40B4-BE49-F238E27FC236}">
                <a16:creationId xmlns="" xmlns:a16="http://schemas.microsoft.com/office/drawing/2014/main" id="{68EADBF5-03F3-4941-9BC2-305DB7DCA8F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0028" y="1963556"/>
            <a:ext cx="2904672" cy="2600688"/>
          </a:xfrm>
          <a:prstGeom prst="rect">
            <a:avLst/>
          </a:prstGeom>
        </p:spPr>
      </p:pic>
      <p:pic>
        <p:nvPicPr>
          <p:cNvPr id="11" name="Billede 10">
            <a:extLst>
              <a:ext uri="{FF2B5EF4-FFF2-40B4-BE49-F238E27FC236}">
                <a16:creationId xmlns="" xmlns:a16="http://schemas.microsoft.com/office/drawing/2014/main" id="{4C012B7B-5AE4-4C0F-AFC8-AC531783B14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38472" y="1812925"/>
            <a:ext cx="2375807" cy="2751319"/>
          </a:xfrm>
          <a:prstGeom prst="rect">
            <a:avLst/>
          </a:prstGeom>
        </p:spPr>
      </p:pic>
      <p:pic>
        <p:nvPicPr>
          <p:cNvPr id="14" name="Billede 13">
            <a:extLst>
              <a:ext uri="{FF2B5EF4-FFF2-40B4-BE49-F238E27FC236}">
                <a16:creationId xmlns="" xmlns:a16="http://schemas.microsoft.com/office/drawing/2014/main" id="{EBBA317B-5B01-4B96-9A2A-154E7E2A4DA1}"/>
              </a:ext>
            </a:extLst>
          </p:cNvPr>
          <p:cNvPicPr>
            <a:picLocks noChangeAspect="1"/>
          </p:cNvPicPr>
          <p:nvPr/>
        </p:nvPicPr>
        <p:blipFill>
          <a:blip r:embed="rId5"/>
          <a:stretch>
            <a:fillRect/>
          </a:stretch>
        </p:blipFill>
        <p:spPr>
          <a:xfrm>
            <a:off x="3547836" y="1997959"/>
            <a:ext cx="2857500" cy="2381250"/>
          </a:xfrm>
          <a:prstGeom prst="rect">
            <a:avLst/>
          </a:prstGeom>
        </p:spPr>
      </p:pic>
    </p:spTree>
    <p:extLst>
      <p:ext uri="{BB962C8B-B14F-4D97-AF65-F5344CB8AC3E}">
        <p14:creationId xmlns:p14="http://schemas.microsoft.com/office/powerpoint/2010/main" val="33424922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5058" y="-2293256"/>
            <a:ext cx="9604830" cy="3294742"/>
          </a:xfrm>
        </p:spPr>
        <p:txBody>
          <a:bodyPr>
            <a:normAutofit/>
          </a:bodyPr>
          <a:lstStyle/>
          <a:p>
            <a:r>
              <a:rPr lang="da-DK" sz="3600" b="1" dirty="0">
                <a:solidFill>
                  <a:schemeClr val="bg1"/>
                </a:solidFill>
              </a:rPr>
              <a:t>Future Food trends </a:t>
            </a:r>
            <a:endParaRPr lang="en-US" sz="3600" b="1" dirty="0"/>
          </a:p>
        </p:txBody>
      </p:sp>
      <p:sp>
        <p:nvSpPr>
          <p:cNvPr id="3" name="Title 1">
            <a:extLst>
              <a:ext uri="{FF2B5EF4-FFF2-40B4-BE49-F238E27FC236}">
                <a16:creationId xmlns="" xmlns:a16="http://schemas.microsoft.com/office/drawing/2014/main" id="{53AF1465-758B-4892-99CE-866874E7E0E6}"/>
              </a:ext>
            </a:extLst>
          </p:cNvPr>
          <p:cNvSpPr txBox="1">
            <a:spLocks/>
          </p:cNvSpPr>
          <p:nvPr/>
        </p:nvSpPr>
        <p:spPr>
          <a:xfrm>
            <a:off x="410028" y="1436914"/>
            <a:ext cx="8371115" cy="4554812"/>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571500" indent="-571500" algn="l" fontAlgn="auto">
              <a:spcAft>
                <a:spcPts val="0"/>
              </a:spcAft>
              <a:buFont typeface="Arial" panose="020B0604020202020204" pitchFamily="34" charset="0"/>
              <a:buChar char="•"/>
            </a:pPr>
            <a:r>
              <a:rPr lang="da-DK" sz="3700" b="1" dirty="0" err="1"/>
              <a:t>Gastro</a:t>
            </a:r>
            <a:r>
              <a:rPr lang="da-DK" sz="3700" b="1" dirty="0"/>
              <a:t> Moments: </a:t>
            </a:r>
            <a:r>
              <a:rPr lang="da-DK" sz="3700" dirty="0"/>
              <a:t>A </a:t>
            </a:r>
            <a:r>
              <a:rPr lang="da-DK" sz="3700" dirty="0" err="1"/>
              <a:t>little</a:t>
            </a:r>
            <a:r>
              <a:rPr lang="da-DK" sz="3700" dirty="0"/>
              <a:t> </a:t>
            </a:r>
            <a:r>
              <a:rPr lang="da-DK" sz="3700" dirty="0" err="1"/>
              <a:t>luxury</a:t>
            </a:r>
            <a:endParaRPr lang="da-DK" sz="3700" dirty="0"/>
          </a:p>
          <a:p>
            <a:pPr fontAlgn="auto">
              <a:spcAft>
                <a:spcPts val="0"/>
              </a:spcAft>
            </a:pPr>
            <a:endParaRPr lang="en-US" sz="4400" dirty="0"/>
          </a:p>
        </p:txBody>
      </p:sp>
      <p:pic>
        <p:nvPicPr>
          <p:cNvPr id="4" name="Billede 3">
            <a:extLst>
              <a:ext uri="{FF2B5EF4-FFF2-40B4-BE49-F238E27FC236}">
                <a16:creationId xmlns="" xmlns:a16="http://schemas.microsoft.com/office/drawing/2014/main" id="{4FA09769-E838-46B8-8F53-C82805D60B3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25667" y="1289647"/>
            <a:ext cx="1388294" cy="4131439"/>
          </a:xfrm>
          <a:prstGeom prst="rect">
            <a:avLst/>
          </a:prstGeom>
        </p:spPr>
      </p:pic>
      <p:pic>
        <p:nvPicPr>
          <p:cNvPr id="8" name="Billede 7">
            <a:extLst>
              <a:ext uri="{FF2B5EF4-FFF2-40B4-BE49-F238E27FC236}">
                <a16:creationId xmlns="" xmlns:a16="http://schemas.microsoft.com/office/drawing/2014/main" id="{7C239338-F694-4CBF-8859-0FC8BBDBF27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57600" y="1612900"/>
            <a:ext cx="2640012" cy="3090039"/>
          </a:xfrm>
          <a:prstGeom prst="rect">
            <a:avLst/>
          </a:prstGeom>
        </p:spPr>
      </p:pic>
      <p:pic>
        <p:nvPicPr>
          <p:cNvPr id="10" name="Billede 9">
            <a:extLst>
              <a:ext uri="{FF2B5EF4-FFF2-40B4-BE49-F238E27FC236}">
                <a16:creationId xmlns="" xmlns:a16="http://schemas.microsoft.com/office/drawing/2014/main" id="{B7194BC5-C65D-4337-AEFE-6BA14015602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96900" y="1327502"/>
            <a:ext cx="2640012" cy="3660834"/>
          </a:xfrm>
          <a:prstGeom prst="rect">
            <a:avLst/>
          </a:prstGeom>
        </p:spPr>
      </p:pic>
    </p:spTree>
    <p:extLst>
      <p:ext uri="{BB962C8B-B14F-4D97-AF65-F5344CB8AC3E}">
        <p14:creationId xmlns:p14="http://schemas.microsoft.com/office/powerpoint/2010/main" val="9496263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5058" y="-2293256"/>
            <a:ext cx="9604830" cy="3294742"/>
          </a:xfrm>
        </p:spPr>
        <p:txBody>
          <a:bodyPr>
            <a:normAutofit/>
          </a:bodyPr>
          <a:lstStyle/>
          <a:p>
            <a:r>
              <a:rPr lang="da-DK" sz="3600" b="1" dirty="0">
                <a:solidFill>
                  <a:schemeClr val="bg1"/>
                </a:solidFill>
              </a:rPr>
              <a:t>Future Food trends </a:t>
            </a:r>
            <a:endParaRPr lang="en-US" sz="3600" b="1" dirty="0"/>
          </a:p>
        </p:txBody>
      </p:sp>
      <p:sp>
        <p:nvSpPr>
          <p:cNvPr id="3" name="Title 1">
            <a:extLst>
              <a:ext uri="{FF2B5EF4-FFF2-40B4-BE49-F238E27FC236}">
                <a16:creationId xmlns="" xmlns:a16="http://schemas.microsoft.com/office/drawing/2014/main" id="{53AF1465-758B-4892-99CE-866874E7E0E6}"/>
              </a:ext>
            </a:extLst>
          </p:cNvPr>
          <p:cNvSpPr txBox="1">
            <a:spLocks/>
          </p:cNvSpPr>
          <p:nvPr/>
        </p:nvSpPr>
        <p:spPr>
          <a:xfrm>
            <a:off x="410028" y="1436914"/>
            <a:ext cx="8371115" cy="4554812"/>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571500" indent="-571500" algn="l" fontAlgn="auto">
              <a:spcAft>
                <a:spcPts val="0"/>
              </a:spcAft>
              <a:buFont typeface="Arial" panose="020B0604020202020204" pitchFamily="34" charset="0"/>
              <a:buChar char="•"/>
            </a:pPr>
            <a:r>
              <a:rPr lang="da-DK" sz="3700" b="1" dirty="0" err="1"/>
              <a:t>Morganic</a:t>
            </a:r>
            <a:r>
              <a:rPr lang="da-DK" sz="3700" b="1" dirty="0"/>
              <a:t>: </a:t>
            </a:r>
            <a:r>
              <a:rPr lang="da-DK" sz="3700" dirty="0" err="1"/>
              <a:t>Democratic</a:t>
            </a:r>
            <a:r>
              <a:rPr lang="da-DK" sz="3700" dirty="0"/>
              <a:t> </a:t>
            </a:r>
            <a:r>
              <a:rPr lang="da-DK" sz="3700" dirty="0" err="1"/>
              <a:t>health</a:t>
            </a:r>
            <a:endParaRPr lang="da-DK" sz="3700" dirty="0"/>
          </a:p>
          <a:p>
            <a:pPr fontAlgn="auto">
              <a:spcAft>
                <a:spcPts val="0"/>
              </a:spcAft>
            </a:pPr>
            <a:endParaRPr lang="en-US" sz="4400" dirty="0"/>
          </a:p>
        </p:txBody>
      </p:sp>
      <p:pic>
        <p:nvPicPr>
          <p:cNvPr id="4" name="Billede 3">
            <a:extLst>
              <a:ext uri="{FF2B5EF4-FFF2-40B4-BE49-F238E27FC236}">
                <a16:creationId xmlns="" xmlns:a16="http://schemas.microsoft.com/office/drawing/2014/main" id="{347B9148-4800-44E6-A110-A90CF5438DE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436914"/>
            <a:ext cx="2800824" cy="2831703"/>
          </a:xfrm>
          <a:prstGeom prst="rect">
            <a:avLst/>
          </a:prstGeom>
        </p:spPr>
      </p:pic>
      <p:pic>
        <p:nvPicPr>
          <p:cNvPr id="8" name="Billede 7">
            <a:extLst>
              <a:ext uri="{FF2B5EF4-FFF2-40B4-BE49-F238E27FC236}">
                <a16:creationId xmlns="" xmlns:a16="http://schemas.microsoft.com/office/drawing/2014/main" id="{15310F12-4A9D-4D06-AAA8-B6CD344BB76A}"/>
              </a:ext>
            </a:extLst>
          </p:cNvPr>
          <p:cNvPicPr>
            <a:picLocks noChangeAspect="1"/>
          </p:cNvPicPr>
          <p:nvPr/>
        </p:nvPicPr>
        <p:blipFill>
          <a:blip r:embed="rId4"/>
          <a:stretch>
            <a:fillRect/>
          </a:stretch>
        </p:blipFill>
        <p:spPr>
          <a:xfrm>
            <a:off x="2521424" y="1205394"/>
            <a:ext cx="3091976" cy="3294741"/>
          </a:xfrm>
          <a:prstGeom prst="rect">
            <a:avLst/>
          </a:prstGeom>
        </p:spPr>
      </p:pic>
      <p:pic>
        <p:nvPicPr>
          <p:cNvPr id="10" name="Billede 9">
            <a:extLst>
              <a:ext uri="{FF2B5EF4-FFF2-40B4-BE49-F238E27FC236}">
                <a16:creationId xmlns="" xmlns:a16="http://schemas.microsoft.com/office/drawing/2014/main" id="{FAF4298E-DE7B-4309-AD05-B093EFAA6BF0}"/>
              </a:ext>
            </a:extLst>
          </p:cNvPr>
          <p:cNvPicPr>
            <a:picLocks noChangeAspect="1"/>
          </p:cNvPicPr>
          <p:nvPr/>
        </p:nvPicPr>
        <p:blipFill>
          <a:blip r:embed="rId5"/>
          <a:stretch>
            <a:fillRect/>
          </a:stretch>
        </p:blipFill>
        <p:spPr>
          <a:xfrm>
            <a:off x="5978071" y="1633564"/>
            <a:ext cx="2438400" cy="2438400"/>
          </a:xfrm>
          <a:prstGeom prst="rect">
            <a:avLst/>
          </a:prstGeom>
        </p:spPr>
      </p:pic>
    </p:spTree>
    <p:extLst>
      <p:ext uri="{BB962C8B-B14F-4D97-AF65-F5344CB8AC3E}">
        <p14:creationId xmlns:p14="http://schemas.microsoft.com/office/powerpoint/2010/main" val="39609971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5058" y="-2293256"/>
            <a:ext cx="9604830" cy="3294742"/>
          </a:xfrm>
        </p:spPr>
        <p:txBody>
          <a:bodyPr>
            <a:normAutofit/>
          </a:bodyPr>
          <a:lstStyle/>
          <a:p>
            <a:r>
              <a:rPr lang="da-DK" sz="3600" b="1" dirty="0">
                <a:solidFill>
                  <a:schemeClr val="bg1"/>
                </a:solidFill>
              </a:rPr>
              <a:t>Future Food trends </a:t>
            </a:r>
            <a:endParaRPr lang="en-US" sz="3600" b="1" dirty="0"/>
          </a:p>
        </p:txBody>
      </p:sp>
      <p:sp>
        <p:nvSpPr>
          <p:cNvPr id="3" name="Title 1">
            <a:extLst>
              <a:ext uri="{FF2B5EF4-FFF2-40B4-BE49-F238E27FC236}">
                <a16:creationId xmlns="" xmlns:a16="http://schemas.microsoft.com/office/drawing/2014/main" id="{53AF1465-758B-4892-99CE-866874E7E0E6}"/>
              </a:ext>
            </a:extLst>
          </p:cNvPr>
          <p:cNvSpPr txBox="1">
            <a:spLocks/>
          </p:cNvSpPr>
          <p:nvPr/>
        </p:nvSpPr>
        <p:spPr>
          <a:xfrm>
            <a:off x="410028" y="1436914"/>
            <a:ext cx="8371115" cy="4554812"/>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571500" indent="-571500" algn="l" fontAlgn="auto">
              <a:spcAft>
                <a:spcPts val="0"/>
              </a:spcAft>
              <a:buFont typeface="Arial" panose="020B0604020202020204" pitchFamily="34" charset="0"/>
              <a:buChar char="•"/>
            </a:pPr>
            <a:r>
              <a:rPr lang="da-DK" sz="3700" b="1" dirty="0" err="1"/>
              <a:t>Some</a:t>
            </a:r>
            <a:r>
              <a:rPr lang="da-DK" sz="3700" b="1" dirty="0"/>
              <a:t> </a:t>
            </a:r>
            <a:r>
              <a:rPr lang="da-DK" sz="3700" b="1" dirty="0" err="1"/>
              <a:t>Eating</a:t>
            </a:r>
            <a:r>
              <a:rPr lang="da-DK" sz="3700" b="1" dirty="0"/>
              <a:t>: </a:t>
            </a:r>
            <a:r>
              <a:rPr lang="da-DK" sz="3700" dirty="0"/>
              <a:t>Food </a:t>
            </a:r>
            <a:r>
              <a:rPr lang="da-DK" sz="3700" dirty="0" err="1"/>
              <a:t>gone</a:t>
            </a:r>
            <a:r>
              <a:rPr lang="da-DK" sz="3700" dirty="0"/>
              <a:t> viral</a:t>
            </a:r>
          </a:p>
          <a:p>
            <a:pPr fontAlgn="auto">
              <a:spcAft>
                <a:spcPts val="0"/>
              </a:spcAft>
            </a:pPr>
            <a:endParaRPr lang="en-US" sz="4400" dirty="0"/>
          </a:p>
        </p:txBody>
      </p:sp>
      <p:pic>
        <p:nvPicPr>
          <p:cNvPr id="5" name="Billede 4">
            <a:extLst>
              <a:ext uri="{FF2B5EF4-FFF2-40B4-BE49-F238E27FC236}">
                <a16:creationId xmlns="" xmlns:a16="http://schemas.microsoft.com/office/drawing/2014/main" id="{8A924C87-8FCD-465E-B342-50D37A69C7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14350" y="1212850"/>
            <a:ext cx="2813050" cy="3397250"/>
          </a:xfrm>
          <a:prstGeom prst="rect">
            <a:avLst/>
          </a:prstGeom>
        </p:spPr>
      </p:pic>
      <p:pic>
        <p:nvPicPr>
          <p:cNvPr id="7" name="Billede 6">
            <a:extLst>
              <a:ext uri="{FF2B5EF4-FFF2-40B4-BE49-F238E27FC236}">
                <a16:creationId xmlns="" xmlns:a16="http://schemas.microsoft.com/office/drawing/2014/main" id="{6D9F0A96-4650-4453-80DA-08597DDB247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13050" y="1225550"/>
            <a:ext cx="3155950" cy="3595914"/>
          </a:xfrm>
          <a:prstGeom prst="rect">
            <a:avLst/>
          </a:prstGeom>
        </p:spPr>
      </p:pic>
      <p:pic>
        <p:nvPicPr>
          <p:cNvPr id="11" name="Billede 10">
            <a:extLst>
              <a:ext uri="{FF2B5EF4-FFF2-40B4-BE49-F238E27FC236}">
                <a16:creationId xmlns="" xmlns:a16="http://schemas.microsoft.com/office/drawing/2014/main" id="{54FF93CE-698B-4E52-9A05-DC32083DE51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68863" y="1225550"/>
            <a:ext cx="4275137" cy="3397250"/>
          </a:xfrm>
          <a:prstGeom prst="rect">
            <a:avLst/>
          </a:prstGeom>
        </p:spPr>
      </p:pic>
    </p:spTree>
    <p:extLst>
      <p:ext uri="{BB962C8B-B14F-4D97-AF65-F5344CB8AC3E}">
        <p14:creationId xmlns:p14="http://schemas.microsoft.com/office/powerpoint/2010/main" val="7118871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Pladsholder til slidenumm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fld id="{404E6C65-AB8B-3844-AD39-0E1D355A5D0F}" type="slidenum">
              <a:rPr lang="da-DK" sz="1200">
                <a:solidFill>
                  <a:srgbClr val="898989"/>
                </a:solidFill>
              </a:rPr>
              <a:pPr/>
              <a:t>45</a:t>
            </a:fld>
            <a:endParaRPr lang="da-DK" sz="1200">
              <a:solidFill>
                <a:srgbClr val="898989"/>
              </a:solidFill>
            </a:endParaRPr>
          </a:p>
        </p:txBody>
      </p:sp>
      <p:sp>
        <p:nvSpPr>
          <p:cNvPr id="15" name="Tekstfelt 24"/>
          <p:cNvSpPr txBox="1">
            <a:spLocks noChangeArrowheads="1"/>
          </p:cNvSpPr>
          <p:nvPr/>
        </p:nvSpPr>
        <p:spPr bwMode="auto">
          <a:xfrm>
            <a:off x="145026" y="455443"/>
            <a:ext cx="76422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endParaRPr lang="da-DK" b="1" dirty="0">
              <a:solidFill>
                <a:schemeClr val="bg1"/>
              </a:solidFill>
            </a:endParaRPr>
          </a:p>
          <a:p>
            <a:pPr eaLnBrk="1" hangingPunct="1"/>
            <a:endParaRPr lang="da-DK" b="1" dirty="0">
              <a:solidFill>
                <a:schemeClr val="bg1"/>
              </a:solidFill>
            </a:endParaRPr>
          </a:p>
        </p:txBody>
      </p:sp>
      <p:sp>
        <p:nvSpPr>
          <p:cNvPr id="3" name="Rektangel 2"/>
          <p:cNvSpPr/>
          <p:nvPr/>
        </p:nvSpPr>
        <p:spPr>
          <a:xfrm>
            <a:off x="5912032" y="1828800"/>
            <a:ext cx="763088" cy="502920"/>
          </a:xfrm>
          <a:prstGeom prst="rect">
            <a:avLst/>
          </a:prstGeom>
          <a:solidFill>
            <a:schemeClr val="bg1"/>
          </a:solidFill>
          <a:ln>
            <a:solidFill>
              <a:schemeClr val="bg1"/>
            </a:solidFill>
          </a:ln>
          <a:effectLst>
            <a:outerShdw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pic>
        <p:nvPicPr>
          <p:cNvPr id="12" name="Billede 11">
            <a:extLst>
              <a:ext uri="{FF2B5EF4-FFF2-40B4-BE49-F238E27FC236}">
                <a16:creationId xmlns="" xmlns:a16="http://schemas.microsoft.com/office/drawing/2014/main" id="{D5CDB331-488A-4680-9169-30AA5B4931E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732503" y="2372312"/>
            <a:ext cx="1350582" cy="1477999"/>
          </a:xfrm>
          <a:prstGeom prst="rect">
            <a:avLst/>
          </a:prstGeom>
        </p:spPr>
      </p:pic>
      <p:sp>
        <p:nvSpPr>
          <p:cNvPr id="13" name="Rektangel 12">
            <a:extLst>
              <a:ext uri="{FF2B5EF4-FFF2-40B4-BE49-F238E27FC236}">
                <a16:creationId xmlns="" xmlns:a16="http://schemas.microsoft.com/office/drawing/2014/main" id="{1D03780F-D33B-41E4-B77B-F67AA82E84CA}"/>
              </a:ext>
            </a:extLst>
          </p:cNvPr>
          <p:cNvSpPr/>
          <p:nvPr/>
        </p:nvSpPr>
        <p:spPr>
          <a:xfrm>
            <a:off x="1555098" y="1828800"/>
            <a:ext cx="5780380" cy="2062103"/>
          </a:xfrm>
          <a:prstGeom prst="rect">
            <a:avLst/>
          </a:prstGeom>
        </p:spPr>
        <p:txBody>
          <a:bodyPr wrap="square">
            <a:spAutoFit/>
          </a:bodyPr>
          <a:lstStyle/>
          <a:p>
            <a:endParaRPr lang="de-DE" altLang="da-DK" sz="1600" b="1" dirty="0">
              <a:latin typeface="Calibri" panose="020F0502020204030204" pitchFamily="34" charset="0"/>
            </a:endParaRPr>
          </a:p>
          <a:p>
            <a:endParaRPr lang="de-DE" altLang="da-DK" sz="1600" b="1" dirty="0">
              <a:latin typeface="Calibri" panose="020F0502020204030204" pitchFamily="34" charset="0"/>
            </a:endParaRPr>
          </a:p>
          <a:p>
            <a:r>
              <a:rPr lang="de-DE" altLang="da-DK" sz="1600" b="1" dirty="0">
                <a:latin typeface="Calibri" panose="020F0502020204030204" pitchFamily="34" charset="0"/>
              </a:rPr>
              <a:t>Contact </a:t>
            </a:r>
            <a:r>
              <a:rPr lang="de-DE" altLang="da-DK" sz="1600" b="1" dirty="0" err="1">
                <a:latin typeface="Calibri" panose="020F0502020204030204" pitchFamily="34" charset="0"/>
              </a:rPr>
              <a:t>information</a:t>
            </a:r>
            <a:endParaRPr lang="de-DE" altLang="da-DK" sz="1600" b="1" dirty="0">
              <a:latin typeface="Calibri" panose="020F0502020204030204" pitchFamily="34" charset="0"/>
            </a:endParaRPr>
          </a:p>
          <a:p>
            <a:endParaRPr lang="de-DE" altLang="da-DK" sz="1600" dirty="0">
              <a:latin typeface="Calibri" panose="020F0502020204030204" pitchFamily="34" charset="0"/>
            </a:endParaRPr>
          </a:p>
          <a:p>
            <a:r>
              <a:rPr lang="de-DE" altLang="da-DK" sz="1600" dirty="0">
                <a:latin typeface="Calibri" panose="020F0502020204030204" pitchFamily="34" charset="0"/>
              </a:rPr>
              <a:t>Pernille Bundgård</a:t>
            </a:r>
          </a:p>
          <a:p>
            <a:r>
              <a:rPr lang="de-DE" altLang="da-DK" sz="1600" dirty="0">
                <a:latin typeface="Calibri" panose="020F0502020204030204" pitchFamily="34" charset="0"/>
              </a:rPr>
              <a:t>International Market </a:t>
            </a:r>
            <a:r>
              <a:rPr lang="de-DE" altLang="da-DK" sz="1600" dirty="0" err="1">
                <a:latin typeface="Calibri" panose="020F0502020204030204" pitchFamily="34" charset="0"/>
              </a:rPr>
              <a:t>Director</a:t>
            </a:r>
            <a:endParaRPr lang="de-DE" altLang="da-DK" sz="1600" dirty="0">
              <a:latin typeface="Calibri" panose="020F0502020204030204" pitchFamily="34" charset="0"/>
            </a:endParaRPr>
          </a:p>
          <a:p>
            <a:r>
              <a:rPr lang="de-DE" altLang="da-DK" sz="1600" u="sng" dirty="0">
                <a:latin typeface="Calibri" panose="020F0502020204030204" pitchFamily="34" charset="0"/>
              </a:rPr>
              <a:t>pbs@okologi.dk</a:t>
            </a:r>
            <a:r>
              <a:rPr lang="de-DE" altLang="da-DK" sz="1600" dirty="0">
                <a:latin typeface="Calibri" panose="020F0502020204030204" pitchFamily="34" charset="0"/>
              </a:rPr>
              <a:t> </a:t>
            </a:r>
          </a:p>
          <a:p>
            <a:r>
              <a:rPr lang="de-DE" altLang="da-DK" sz="1600" dirty="0">
                <a:latin typeface="Calibri" panose="020F0502020204030204" pitchFamily="34" charset="0"/>
                <a:hlinkClick r:id="rId4"/>
              </a:rPr>
              <a:t>www.organicdenmark.com</a:t>
            </a:r>
            <a:r>
              <a:rPr lang="de-DE" altLang="da-DK" sz="1600" dirty="0">
                <a:latin typeface="Calibri" panose="020F0502020204030204" pitchFamily="34" charset="0"/>
              </a:rPr>
              <a:t> </a:t>
            </a:r>
          </a:p>
        </p:txBody>
      </p:sp>
      <p:sp>
        <p:nvSpPr>
          <p:cNvPr id="9" name="Tekstfelt 8">
            <a:extLst>
              <a:ext uri="{FF2B5EF4-FFF2-40B4-BE49-F238E27FC236}">
                <a16:creationId xmlns="" xmlns:a16="http://schemas.microsoft.com/office/drawing/2014/main" id="{BC982D01-E3B1-4742-8B14-1D29B0EC5C2A}"/>
              </a:ext>
            </a:extLst>
          </p:cNvPr>
          <p:cNvSpPr txBox="1"/>
          <p:nvPr/>
        </p:nvSpPr>
        <p:spPr>
          <a:xfrm>
            <a:off x="329380" y="545095"/>
            <a:ext cx="8632371" cy="830997"/>
          </a:xfrm>
          <a:prstGeom prst="rect">
            <a:avLst/>
          </a:prstGeom>
          <a:noFill/>
        </p:spPr>
        <p:txBody>
          <a:bodyPr wrap="square" rtlCol="0">
            <a:spAutoFit/>
          </a:bodyPr>
          <a:lstStyle/>
          <a:p>
            <a:pPr>
              <a:defRPr sz="1400" b="0" i="0" u="none" strike="noStrike" kern="1200" cap="none" spc="20" baseline="0">
                <a:solidFill>
                  <a:sysClr val="windowText" lastClr="000000">
                    <a:lumMod val="50000"/>
                    <a:lumOff val="50000"/>
                  </a:sysClr>
                </a:solidFill>
                <a:latin typeface="+mn-lt"/>
                <a:ea typeface="+mn-ea"/>
                <a:cs typeface="+mn-cs"/>
              </a:defRPr>
            </a:pPr>
            <a:r>
              <a:rPr lang="da-DK" sz="2400" b="1" dirty="0" err="1">
                <a:solidFill>
                  <a:schemeClr val="bg1"/>
                </a:solidFill>
              </a:rPr>
              <a:t>Thank</a:t>
            </a:r>
            <a:r>
              <a:rPr lang="da-DK" sz="2400" b="1" dirty="0">
                <a:solidFill>
                  <a:schemeClr val="bg1"/>
                </a:solidFill>
              </a:rPr>
              <a:t> </a:t>
            </a:r>
            <a:r>
              <a:rPr lang="da-DK" sz="2400" b="1" dirty="0" err="1">
                <a:solidFill>
                  <a:schemeClr val="bg1"/>
                </a:solidFill>
              </a:rPr>
              <a:t>you</a:t>
            </a:r>
            <a:r>
              <a:rPr lang="da-DK" sz="2400" b="1" dirty="0">
                <a:solidFill>
                  <a:schemeClr val="bg1"/>
                </a:solidFill>
              </a:rPr>
              <a:t> for </a:t>
            </a:r>
            <a:r>
              <a:rPr lang="da-DK" sz="2400" b="1" dirty="0" err="1">
                <a:solidFill>
                  <a:schemeClr val="bg1"/>
                </a:solidFill>
              </a:rPr>
              <a:t>listening</a:t>
            </a:r>
            <a:endParaRPr lang="da-DK" sz="2400" b="1" dirty="0">
              <a:solidFill>
                <a:schemeClr val="bg1"/>
              </a:solidFill>
            </a:endParaRPr>
          </a:p>
          <a:p>
            <a:pPr>
              <a:defRPr sz="1400" b="0" i="0" u="none" strike="noStrike" kern="1200" cap="none" spc="20" baseline="0">
                <a:solidFill>
                  <a:sysClr val="windowText" lastClr="000000">
                    <a:lumMod val="50000"/>
                    <a:lumOff val="50000"/>
                  </a:sysClr>
                </a:solidFill>
                <a:latin typeface="+mn-lt"/>
                <a:ea typeface="+mn-ea"/>
                <a:cs typeface="+mn-cs"/>
              </a:defRPr>
            </a:pPr>
            <a:endParaRPr lang="da-DK" sz="2400" b="1" dirty="0">
              <a:solidFill>
                <a:schemeClr val="bg1"/>
              </a:solidFill>
            </a:endParaRPr>
          </a:p>
        </p:txBody>
      </p:sp>
    </p:spTree>
    <p:extLst>
      <p:ext uri="{BB962C8B-B14F-4D97-AF65-F5344CB8AC3E}">
        <p14:creationId xmlns:p14="http://schemas.microsoft.com/office/powerpoint/2010/main" val="8368549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87444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458" name="Object 99"/>
          <p:cNvGraphicFramePr>
            <a:graphicFrameLocks noChangeAspect="1"/>
          </p:cNvGraphicFramePr>
          <p:nvPr>
            <p:custDataLst>
              <p:tags r:id="rId2"/>
            </p:custDataLst>
          </p:nvPr>
        </p:nvGraphicFramePr>
        <p:xfrm>
          <a:off x="1143006" y="857256"/>
          <a:ext cx="119063" cy="119063"/>
        </p:xfrm>
        <a:graphic>
          <a:graphicData uri="http://schemas.openxmlformats.org/presentationml/2006/ole">
            <mc:AlternateContent xmlns:mc="http://schemas.openxmlformats.org/markup-compatibility/2006">
              <mc:Choice xmlns:v="urn:schemas-microsoft-com:vml" Requires="v">
                <p:oleObj spid="_x0000_s1068" name="think-cell Slide" r:id="rId6" imgW="360" imgH="360" progId="">
                  <p:embed/>
                </p:oleObj>
              </mc:Choice>
              <mc:Fallback>
                <p:oleObj name="think-cell Slide" r:id="rId6" imgW="360" imgH="360" progId="">
                  <p:embed/>
                  <p:pic>
                    <p:nvPicPr>
                      <p:cNvPr id="19458" name="Object 9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43006" y="857256"/>
                        <a:ext cx="119063" cy="11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 name="Titel 1"/>
          <p:cNvSpPr txBox="1">
            <a:spLocks/>
          </p:cNvSpPr>
          <p:nvPr/>
        </p:nvSpPr>
        <p:spPr>
          <a:xfrm>
            <a:off x="321443" y="358247"/>
            <a:ext cx="8664575" cy="736600"/>
          </a:xfrm>
          <a:prstGeom prst="rect">
            <a:avLst/>
          </a:prstGeom>
        </p:spPr>
        <p:txBody>
          <a:bodyPr lIns="0"/>
          <a:lstStyle>
            <a:lvl1pPr algn="l" defTabSz="457200" rtl="0" eaLnBrk="1" latinLnBrk="0" hangingPunct="1">
              <a:spcBef>
                <a:spcPct val="0"/>
              </a:spcBef>
              <a:buNone/>
              <a:defRPr sz="2000" b="1" kern="1200">
                <a:solidFill>
                  <a:schemeClr val="tx1">
                    <a:lumMod val="75000"/>
                    <a:lumOff val="25000"/>
                  </a:schemeClr>
                </a:solidFill>
                <a:latin typeface="Arial"/>
                <a:ea typeface="+mj-ea"/>
                <a:cs typeface="Arial"/>
              </a:defRPr>
            </a:lvl1pPr>
          </a:lstStyle>
          <a:p>
            <a:pPr>
              <a:defRPr/>
            </a:pPr>
            <a:r>
              <a:rPr lang="da-DK" sz="2400" dirty="0">
                <a:solidFill>
                  <a:schemeClr val="bg1"/>
                </a:solidFill>
                <a:latin typeface="+mn-lt"/>
                <a:cs typeface="Interstate-BlackCondensed"/>
              </a:rPr>
              <a:t>Facts </a:t>
            </a:r>
            <a:r>
              <a:rPr lang="da-DK" sz="2400" dirty="0" err="1">
                <a:solidFill>
                  <a:schemeClr val="bg1"/>
                </a:solidFill>
                <a:latin typeface="+mn-lt"/>
                <a:cs typeface="Interstate-BlackCondensed"/>
              </a:rPr>
              <a:t>about</a:t>
            </a:r>
            <a:r>
              <a:rPr lang="da-DK" sz="2400" dirty="0">
                <a:solidFill>
                  <a:schemeClr val="bg1"/>
                </a:solidFill>
                <a:latin typeface="+mn-lt"/>
                <a:cs typeface="Interstate-BlackCondensed"/>
              </a:rPr>
              <a:t> Denmark</a:t>
            </a:r>
          </a:p>
          <a:p>
            <a:pPr>
              <a:defRPr/>
            </a:pPr>
            <a:r>
              <a:rPr lang="da-DK" sz="2400" dirty="0">
                <a:solidFill>
                  <a:schemeClr val="bg1"/>
                </a:solidFill>
                <a:latin typeface="+mn-lt"/>
                <a:cs typeface="Interstate-BlackCondensed"/>
              </a:rPr>
              <a:t>- </a:t>
            </a:r>
            <a:r>
              <a:rPr lang="da-DK" sz="2400" dirty="0" err="1">
                <a:solidFill>
                  <a:schemeClr val="bg1"/>
                </a:solidFill>
                <a:latin typeface="+mn-lt"/>
                <a:cs typeface="Interstate-BlackCondensed"/>
              </a:rPr>
              <a:t>Organic</a:t>
            </a:r>
            <a:r>
              <a:rPr lang="da-DK" sz="2400" dirty="0">
                <a:solidFill>
                  <a:schemeClr val="bg1"/>
                </a:solidFill>
                <a:latin typeface="+mn-lt"/>
                <a:cs typeface="Interstate-BlackCondensed"/>
              </a:rPr>
              <a:t> </a:t>
            </a:r>
            <a:r>
              <a:rPr lang="da-DK" sz="2400" dirty="0" err="1">
                <a:solidFill>
                  <a:schemeClr val="bg1"/>
                </a:solidFill>
                <a:latin typeface="+mn-lt"/>
                <a:cs typeface="Interstate-BlackCondensed"/>
              </a:rPr>
              <a:t>history</a:t>
            </a:r>
            <a:endParaRPr lang="da-DK" sz="2400" dirty="0">
              <a:solidFill>
                <a:schemeClr val="bg1"/>
              </a:solidFill>
              <a:latin typeface="+mn-lt"/>
              <a:cs typeface="Interstate-BlackCondensed"/>
            </a:endParaRPr>
          </a:p>
        </p:txBody>
      </p:sp>
      <p:pic>
        <p:nvPicPr>
          <p:cNvPr id="13" name="Billede 12">
            <a:extLst>
              <a:ext uri="{FF2B5EF4-FFF2-40B4-BE49-F238E27FC236}">
                <a16:creationId xmlns="" xmlns:a16="http://schemas.microsoft.com/office/drawing/2014/main" id="{7A490414-E47B-41BD-808C-C4A6E2D08641}"/>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6540910" y="4057806"/>
            <a:ext cx="2603090" cy="2800193"/>
          </a:xfrm>
          <a:prstGeom prst="rect">
            <a:avLst/>
          </a:prstGeom>
        </p:spPr>
      </p:pic>
      <p:sp>
        <p:nvSpPr>
          <p:cNvPr id="19465" name="TextBox 6"/>
          <p:cNvSpPr txBox="1">
            <a:spLocks noChangeArrowheads="1"/>
          </p:cNvSpPr>
          <p:nvPr>
            <p:custDataLst>
              <p:tags r:id="rId3"/>
            </p:custDataLst>
          </p:nvPr>
        </p:nvSpPr>
        <p:spPr bwMode="auto">
          <a:xfrm>
            <a:off x="225578" y="1187789"/>
            <a:ext cx="8188350" cy="5740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85750" indent="-285750">
              <a:lnSpc>
                <a:spcPct val="150000"/>
              </a:lnSpc>
              <a:buFont typeface="Arial" panose="020B0604020202020204" pitchFamily="34" charset="0"/>
              <a:buChar char="•"/>
            </a:pPr>
            <a:r>
              <a:rPr lang="en-US" dirty="0">
                <a:latin typeface="+mn-lt"/>
              </a:rPr>
              <a:t>1981: 	First organic rules in Denmark</a:t>
            </a:r>
          </a:p>
          <a:p>
            <a:pPr marL="285750" indent="-285750">
              <a:lnSpc>
                <a:spcPct val="150000"/>
              </a:lnSpc>
              <a:buFont typeface="Arial" panose="020B0604020202020204" pitchFamily="34" charset="0"/>
              <a:buChar char="•"/>
            </a:pPr>
            <a:r>
              <a:rPr lang="en-US" dirty="0">
                <a:latin typeface="+mn-lt"/>
              </a:rPr>
              <a:t>1987: 	First Danish organic legislations in 1987 (the World’s first)</a:t>
            </a:r>
          </a:p>
          <a:p>
            <a:pPr>
              <a:lnSpc>
                <a:spcPct val="150000"/>
              </a:lnSpc>
            </a:pPr>
            <a:r>
              <a:rPr lang="en-US" sz="1600" dirty="0">
                <a:latin typeface="+mn-lt"/>
              </a:rPr>
              <a:t>	Since 1987: Governmental control of organic products in DK</a:t>
            </a:r>
          </a:p>
          <a:p>
            <a:pPr marL="285750" indent="-285750">
              <a:lnSpc>
                <a:spcPct val="150000"/>
              </a:lnSpc>
              <a:buFont typeface="Arial" panose="020B0604020202020204" pitchFamily="34" charset="0"/>
              <a:buChar char="•"/>
            </a:pPr>
            <a:r>
              <a:rPr lang="en-US" dirty="0">
                <a:latin typeface="+mn-lt"/>
              </a:rPr>
              <a:t>1991:  First organic EU regulations (only vegetable products)</a:t>
            </a:r>
          </a:p>
          <a:p>
            <a:pPr marL="285750" indent="-285750">
              <a:lnSpc>
                <a:spcPct val="150000"/>
              </a:lnSpc>
              <a:buFont typeface="Arial" panose="020B0604020202020204" pitchFamily="34" charset="0"/>
              <a:buChar char="•"/>
            </a:pPr>
            <a:r>
              <a:rPr lang="en-US" dirty="0">
                <a:latin typeface="+mn-lt"/>
              </a:rPr>
              <a:t>2000: 	Common organic EU regulations (vegetable &amp; animal)</a:t>
            </a:r>
          </a:p>
          <a:p>
            <a:pPr>
              <a:lnSpc>
                <a:spcPct val="150000"/>
              </a:lnSpc>
            </a:pPr>
            <a:endParaRPr lang="en-US" dirty="0">
              <a:latin typeface="+mn-lt"/>
            </a:endParaRPr>
          </a:p>
          <a:p>
            <a:pPr>
              <a:lnSpc>
                <a:spcPct val="150000"/>
              </a:lnSpc>
            </a:pPr>
            <a:r>
              <a:rPr lang="en-US" dirty="0">
                <a:latin typeface="+mn-lt"/>
              </a:rPr>
              <a:t>Today:</a:t>
            </a:r>
          </a:p>
          <a:p>
            <a:r>
              <a:rPr lang="en-US" dirty="0">
                <a:latin typeface="+mn-lt"/>
              </a:rPr>
              <a:t>Denmark is considered a pioneer nation in the global market for </a:t>
            </a:r>
            <a:br>
              <a:rPr lang="en-US" dirty="0">
                <a:latin typeface="+mn-lt"/>
              </a:rPr>
            </a:br>
            <a:r>
              <a:rPr lang="en-US" dirty="0">
                <a:latin typeface="+mn-lt"/>
              </a:rPr>
              <a:t>organic agriculture, in terms of both production, consumption and</a:t>
            </a:r>
            <a:br>
              <a:rPr lang="en-US" dirty="0">
                <a:latin typeface="+mn-lt"/>
              </a:rPr>
            </a:br>
            <a:r>
              <a:rPr lang="en-US" dirty="0">
                <a:latin typeface="+mn-lt"/>
              </a:rPr>
              <a:t>exports.</a:t>
            </a:r>
          </a:p>
          <a:p>
            <a:r>
              <a:rPr lang="en-US" dirty="0">
                <a:latin typeface="+mn-lt"/>
              </a:rPr>
              <a:t/>
            </a:r>
            <a:br>
              <a:rPr lang="en-US" dirty="0">
                <a:latin typeface="+mn-lt"/>
              </a:rPr>
            </a:br>
            <a:r>
              <a:rPr lang="en-US" dirty="0">
                <a:latin typeface="+mn-lt"/>
              </a:rPr>
              <a:t>More than 25 years’ experience in paving the way for organic growth.</a:t>
            </a:r>
          </a:p>
          <a:p>
            <a:pPr marL="285750" indent="-285750">
              <a:lnSpc>
                <a:spcPct val="150000"/>
              </a:lnSpc>
              <a:buFont typeface="Arial" panose="020B0604020202020204" pitchFamily="34" charset="0"/>
              <a:buChar char="•"/>
            </a:pPr>
            <a:endParaRPr lang="en-US" dirty="0">
              <a:latin typeface="+mn-lt"/>
            </a:endParaRPr>
          </a:p>
          <a:p>
            <a:endParaRPr lang="en-US" sz="2000" b="1" dirty="0">
              <a:latin typeface="+mn-lt"/>
            </a:endParaRPr>
          </a:p>
          <a:p>
            <a:pPr marL="285750" indent="-285750">
              <a:buFont typeface="Arial" panose="020B0604020202020204" pitchFamily="34" charset="0"/>
              <a:buChar char="•"/>
            </a:pPr>
            <a:endParaRPr lang="en-US" sz="2000" b="1" dirty="0">
              <a:latin typeface="+mn-lt"/>
            </a:endParaRPr>
          </a:p>
          <a:p>
            <a:endParaRPr lang="da-DK" sz="1200" b="1" dirty="0">
              <a:latin typeface="+mn-lt"/>
            </a:endParaRPr>
          </a:p>
          <a:p>
            <a:pPr eaLnBrk="1" hangingPunct="1"/>
            <a:endParaRPr lang="en-GB" altLang="da-DK" sz="1200" b="1" dirty="0">
              <a:solidFill>
                <a:srgbClr val="000000"/>
              </a:solidFill>
              <a:latin typeface="+mn-lt"/>
            </a:endParaRPr>
          </a:p>
        </p:txBody>
      </p:sp>
    </p:spTree>
    <p:extLst>
      <p:ext uri="{BB962C8B-B14F-4D97-AF65-F5344CB8AC3E}">
        <p14:creationId xmlns:p14="http://schemas.microsoft.com/office/powerpoint/2010/main" val="6634479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255" y="3202997"/>
            <a:ext cx="9201255" cy="2504859"/>
          </a:xfrm>
          <a:prstGeom prst="rect">
            <a:avLst/>
          </a:prstGeom>
        </p:spPr>
      </p:pic>
      <p:sp>
        <p:nvSpPr>
          <p:cNvPr id="3" name="Tekstfelt 2"/>
          <p:cNvSpPr txBox="1"/>
          <p:nvPr/>
        </p:nvSpPr>
        <p:spPr>
          <a:xfrm>
            <a:off x="878630" y="1584920"/>
            <a:ext cx="7787388" cy="553998"/>
          </a:xfrm>
          <a:prstGeom prst="rect">
            <a:avLst/>
          </a:prstGeom>
          <a:noFill/>
        </p:spPr>
        <p:txBody>
          <a:bodyPr wrap="square" rtlCol="0">
            <a:spAutoFit/>
          </a:bodyPr>
          <a:lstStyle/>
          <a:p>
            <a:pPr defTabSz="342900"/>
            <a:r>
              <a:rPr lang="en-US" sz="3000" dirty="0">
                <a:solidFill>
                  <a:prstClr val="black"/>
                </a:solidFill>
              </a:rPr>
              <a:t>Celebrating the 25th anniversary of ”Ø-brand”</a:t>
            </a:r>
          </a:p>
        </p:txBody>
      </p:sp>
      <p:sp>
        <p:nvSpPr>
          <p:cNvPr id="4" name="Tekstfelt 3"/>
          <p:cNvSpPr txBox="1"/>
          <p:nvPr/>
        </p:nvSpPr>
        <p:spPr>
          <a:xfrm>
            <a:off x="6133287" y="2209292"/>
            <a:ext cx="2384714" cy="1131079"/>
          </a:xfrm>
          <a:prstGeom prst="rect">
            <a:avLst/>
          </a:prstGeom>
          <a:noFill/>
        </p:spPr>
        <p:txBody>
          <a:bodyPr wrap="square" rtlCol="0">
            <a:spAutoFit/>
          </a:bodyPr>
          <a:lstStyle/>
          <a:p>
            <a:pPr defTabSz="342900"/>
            <a:r>
              <a:rPr lang="en-US" sz="1350" dirty="0">
                <a:solidFill>
                  <a:prstClr val="black"/>
                </a:solidFill>
              </a:rPr>
              <a:t>Irma decided to replace the “I” in Irma, with the Ø-brand. To </a:t>
            </a:r>
            <a:r>
              <a:rPr lang="en-US" sz="1350" dirty="0" err="1">
                <a:solidFill>
                  <a:prstClr val="black"/>
                </a:solidFill>
              </a:rPr>
              <a:t>emphasise</a:t>
            </a:r>
            <a:r>
              <a:rPr lang="en-US" sz="1350" dirty="0">
                <a:solidFill>
                  <a:prstClr val="black"/>
                </a:solidFill>
              </a:rPr>
              <a:t> their organic profile. It stayed there in whole 2015.</a:t>
            </a:r>
          </a:p>
        </p:txBody>
      </p:sp>
      <p:cxnSp>
        <p:nvCxnSpPr>
          <p:cNvPr id="6" name="Lige pilforbindelse 5"/>
          <p:cNvCxnSpPr/>
          <p:nvPr/>
        </p:nvCxnSpPr>
        <p:spPr>
          <a:xfrm flipH="1">
            <a:off x="5174673" y="2482463"/>
            <a:ext cx="826077" cy="67377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Ellipse 6"/>
          <p:cNvSpPr/>
          <p:nvPr/>
        </p:nvSpPr>
        <p:spPr>
          <a:xfrm>
            <a:off x="4356336" y="2963528"/>
            <a:ext cx="2150971" cy="14495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da-DK" sz="1350">
              <a:solidFill>
                <a:prstClr val="white"/>
              </a:solidFill>
            </a:endParaRPr>
          </a:p>
        </p:txBody>
      </p:sp>
    </p:spTree>
    <p:extLst>
      <p:ext uri="{BB962C8B-B14F-4D97-AF65-F5344CB8AC3E}">
        <p14:creationId xmlns:p14="http://schemas.microsoft.com/office/powerpoint/2010/main" val="27924424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9052" y="1899178"/>
            <a:ext cx="7200897" cy="977900"/>
          </a:xfrm>
        </p:spPr>
        <p:txBody>
          <a:bodyPr>
            <a:normAutofit fontScale="90000"/>
          </a:bodyPr>
          <a:lstStyle/>
          <a:p>
            <a:pPr algn="l"/>
            <a:r>
              <a:rPr lang="da-DK" dirty="0"/>
              <a:t/>
            </a:r>
            <a:br>
              <a:rPr lang="da-DK" dirty="0"/>
            </a:br>
            <a:r>
              <a:rPr lang="da-DK" dirty="0"/>
              <a:t/>
            </a:r>
            <a:br>
              <a:rPr lang="da-DK" dirty="0"/>
            </a:br>
            <a:r>
              <a:rPr lang="da-DK" dirty="0"/>
              <a:t>VISIBILITY:</a:t>
            </a:r>
            <a:br>
              <a:rPr lang="da-DK" dirty="0"/>
            </a:br>
            <a:r>
              <a:rPr lang="da-DK" dirty="0"/>
              <a:t/>
            </a:r>
            <a:br>
              <a:rPr lang="da-DK" dirty="0"/>
            </a:br>
            <a:r>
              <a:rPr lang="da-DK" dirty="0"/>
              <a:t>The </a:t>
            </a:r>
            <a:r>
              <a:rPr lang="da-DK" dirty="0" err="1"/>
              <a:t>entrance</a:t>
            </a:r>
            <a:r>
              <a:rPr lang="da-DK" dirty="0"/>
              <a:t> </a:t>
            </a:r>
            <a:r>
              <a:rPr lang="da-DK" dirty="0" err="1"/>
              <a:t>tells</a:t>
            </a:r>
            <a:r>
              <a:rPr lang="da-DK" dirty="0"/>
              <a:t> it all …</a:t>
            </a:r>
          </a:p>
        </p:txBody>
      </p:sp>
      <p:sp>
        <p:nvSpPr>
          <p:cNvPr id="3" name="Pladsholder til indhold 2"/>
          <p:cNvSpPr>
            <a:spLocks noGrp="1"/>
          </p:cNvSpPr>
          <p:nvPr>
            <p:ph sz="half" idx="1"/>
          </p:nvPr>
        </p:nvSpPr>
        <p:spPr/>
        <p:txBody>
          <a:bodyPr/>
          <a:lstStyle/>
          <a:p>
            <a:endParaRPr lang="da-DK"/>
          </a:p>
        </p:txBody>
      </p:sp>
      <p:pic>
        <p:nvPicPr>
          <p:cNvPr id="5" name="Pladsholder til indhold 4"/>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rot="5400000">
            <a:off x="-170068" y="1774289"/>
            <a:ext cx="4383653" cy="3287739"/>
          </a:xfrm>
        </p:spPr>
      </p:pic>
    </p:spTree>
    <p:extLst>
      <p:ext uri="{BB962C8B-B14F-4D97-AF65-F5344CB8AC3E}">
        <p14:creationId xmlns:p14="http://schemas.microsoft.com/office/powerpoint/2010/main" val="1174667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boks 9"/>
          <p:cNvSpPr txBox="1"/>
          <p:nvPr/>
        </p:nvSpPr>
        <p:spPr>
          <a:xfrm>
            <a:off x="914402" y="6352254"/>
            <a:ext cx="2200348" cy="196208"/>
          </a:xfrm>
          <a:prstGeom prst="rect">
            <a:avLst/>
          </a:prstGeom>
          <a:noFill/>
        </p:spPr>
        <p:txBody>
          <a:bodyPr wrap="square" rtlCol="0">
            <a:spAutoFit/>
          </a:bodyPr>
          <a:lstStyle/>
          <a:p>
            <a:pPr marL="0" marR="0" lvl="0" indent="0" algn="l" defTabSz="257175" rtl="0" eaLnBrk="1" fontAlgn="base" latinLnBrk="0" hangingPunct="1">
              <a:lnSpc>
                <a:spcPct val="100000"/>
              </a:lnSpc>
              <a:spcBef>
                <a:spcPct val="0"/>
              </a:spcBef>
              <a:spcAft>
                <a:spcPct val="0"/>
              </a:spcAft>
              <a:buClrTx/>
              <a:buSzTx/>
              <a:buFontTx/>
              <a:buNone/>
              <a:tabLst/>
              <a:defRPr/>
            </a:pPr>
            <a:r>
              <a:rPr kumimoji="0" lang="da-DK" sz="675" b="0" i="0" u="none" strike="noStrike" kern="1200" cap="none" spc="0" normalizeH="0" baseline="0" noProof="0" dirty="0">
                <a:ln>
                  <a:noFill/>
                </a:ln>
                <a:solidFill>
                  <a:srgbClr val="000000"/>
                </a:solidFill>
                <a:effectLst/>
                <a:uLnTx/>
                <a:uFillTx/>
                <a:latin typeface="Century Gothic" panose="020B0502020202020204" pitchFamily="34" charset="0"/>
                <a:ea typeface="ＭＳ Ｐゴシック" charset="-128"/>
                <a:cs typeface="+mn-cs"/>
              </a:rPr>
              <a:t>Kilde: </a:t>
            </a:r>
            <a:r>
              <a:rPr kumimoji="0" lang="da-DK" sz="675" b="0" i="0" u="none" strike="noStrike" kern="1200" cap="none" spc="0" normalizeH="0" baseline="0" noProof="0" dirty="0" err="1">
                <a:ln>
                  <a:noFill/>
                </a:ln>
                <a:solidFill>
                  <a:srgbClr val="000000"/>
                </a:solidFill>
                <a:effectLst/>
                <a:uLnTx/>
                <a:uFillTx/>
                <a:latin typeface="Century Gothic" panose="020B0502020202020204" pitchFamily="34" charset="0"/>
                <a:ea typeface="ＭＳ Ｐゴシック" charset="-128"/>
                <a:cs typeface="+mn-cs"/>
              </a:rPr>
              <a:t>GfK</a:t>
            </a:r>
            <a:r>
              <a:rPr kumimoji="0" lang="da-DK" sz="675" b="0" i="0" u="none" strike="noStrike" kern="1200" cap="none" spc="0" normalizeH="0" baseline="0" noProof="0" dirty="0">
                <a:ln>
                  <a:noFill/>
                </a:ln>
                <a:solidFill>
                  <a:srgbClr val="000000"/>
                </a:solidFill>
                <a:effectLst/>
                <a:uLnTx/>
                <a:uFillTx/>
                <a:latin typeface="Century Gothic" panose="020B0502020202020204" pitchFamily="34" charset="0"/>
                <a:ea typeface="ＭＳ Ｐゴシック" charset="-128"/>
                <a:cs typeface="+mn-cs"/>
              </a:rPr>
              <a:t> og Danmarks Statistik</a:t>
            </a:r>
          </a:p>
        </p:txBody>
      </p:sp>
      <p:graphicFrame>
        <p:nvGraphicFramePr>
          <p:cNvPr id="5" name="Objekt 2"/>
          <p:cNvGraphicFramePr>
            <a:graphicFrameLocks noChangeAspect="1"/>
          </p:cNvGraphicFramePr>
          <p:nvPr>
            <p:extLst/>
          </p:nvPr>
        </p:nvGraphicFramePr>
        <p:xfrm>
          <a:off x="517862" y="1606612"/>
          <a:ext cx="7969409" cy="4848194"/>
        </p:xfrm>
        <a:graphic>
          <a:graphicData uri="http://schemas.openxmlformats.org/drawingml/2006/chart">
            <c:chart xmlns:c="http://schemas.openxmlformats.org/drawingml/2006/chart" xmlns:r="http://schemas.openxmlformats.org/officeDocument/2006/relationships" r:id="rId3"/>
          </a:graphicData>
        </a:graphic>
      </p:graphicFrame>
      <p:sp>
        <p:nvSpPr>
          <p:cNvPr id="2" name="Tekstfelt 1"/>
          <p:cNvSpPr txBox="1"/>
          <p:nvPr/>
        </p:nvSpPr>
        <p:spPr>
          <a:xfrm>
            <a:off x="217713" y="3565612"/>
            <a:ext cx="38967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600" b="1"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8" name="Title 1">
            <a:extLst>
              <a:ext uri="{FF2B5EF4-FFF2-40B4-BE49-F238E27FC236}">
                <a16:creationId xmlns="" xmlns:a16="http://schemas.microsoft.com/office/drawing/2014/main" id="{2DD3E73B-69A9-44E7-A7D1-779C829C7A52}"/>
              </a:ext>
            </a:extLst>
          </p:cNvPr>
          <p:cNvSpPr txBox="1">
            <a:spLocks/>
          </p:cNvSpPr>
          <p:nvPr/>
        </p:nvSpPr>
        <p:spPr>
          <a:xfrm>
            <a:off x="217713" y="257952"/>
            <a:ext cx="8795657" cy="85634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spcAft>
                <a:spcPts val="0"/>
              </a:spcAft>
            </a:pPr>
            <a:r>
              <a:rPr lang="da-DK" sz="3600" b="1" dirty="0">
                <a:solidFill>
                  <a:schemeClr val="bg1"/>
                </a:solidFill>
              </a:rPr>
              <a:t>Organic </a:t>
            </a:r>
            <a:r>
              <a:rPr lang="da-DK" sz="3600" b="1" dirty="0" err="1">
                <a:solidFill>
                  <a:schemeClr val="bg1"/>
                </a:solidFill>
              </a:rPr>
              <a:t>market</a:t>
            </a:r>
            <a:r>
              <a:rPr lang="da-DK" sz="3600" b="1" dirty="0">
                <a:solidFill>
                  <a:schemeClr val="bg1"/>
                </a:solidFill>
              </a:rPr>
              <a:t> </a:t>
            </a:r>
            <a:r>
              <a:rPr lang="da-DK" sz="3600" b="1" dirty="0" err="1">
                <a:solidFill>
                  <a:schemeClr val="bg1"/>
                </a:solidFill>
              </a:rPr>
              <a:t>share</a:t>
            </a:r>
            <a:r>
              <a:rPr lang="da-DK" sz="3600" b="1" dirty="0">
                <a:solidFill>
                  <a:schemeClr val="bg1"/>
                </a:solidFill>
              </a:rPr>
              <a:t> in </a:t>
            </a:r>
            <a:r>
              <a:rPr lang="da-DK" sz="3600" b="1" dirty="0" err="1">
                <a:solidFill>
                  <a:schemeClr val="bg1"/>
                </a:solidFill>
              </a:rPr>
              <a:t>retail</a:t>
            </a:r>
            <a:r>
              <a:rPr lang="da-DK" sz="3600" b="1" dirty="0">
                <a:solidFill>
                  <a:schemeClr val="bg1"/>
                </a:solidFill>
              </a:rPr>
              <a:t> </a:t>
            </a:r>
            <a:r>
              <a:rPr lang="da-DK" sz="3600" b="1" dirty="0" err="1">
                <a:solidFill>
                  <a:schemeClr val="bg1"/>
                </a:solidFill>
              </a:rPr>
              <a:t>supermarkets</a:t>
            </a:r>
            <a:r>
              <a:rPr lang="da-DK" sz="3600" b="1" dirty="0">
                <a:solidFill>
                  <a:schemeClr val="bg1"/>
                </a:solidFill>
              </a:rPr>
              <a:t> </a:t>
            </a:r>
            <a:endParaRPr lang="en-US" sz="3600" b="1" dirty="0"/>
          </a:p>
        </p:txBody>
      </p:sp>
      <p:sp>
        <p:nvSpPr>
          <p:cNvPr id="3" name="Tekstfelt 2">
            <a:extLst>
              <a:ext uri="{FF2B5EF4-FFF2-40B4-BE49-F238E27FC236}">
                <a16:creationId xmlns="" xmlns:a16="http://schemas.microsoft.com/office/drawing/2014/main" id="{C2D20F7D-89BB-4DE5-90E4-D5E6B4752482}"/>
              </a:ext>
            </a:extLst>
          </p:cNvPr>
          <p:cNvSpPr txBox="1"/>
          <p:nvPr/>
        </p:nvSpPr>
        <p:spPr>
          <a:xfrm>
            <a:off x="7862129" y="1360391"/>
            <a:ext cx="213645" cy="519686"/>
          </a:xfrm>
          <a:prstGeom prst="rect">
            <a:avLst/>
          </a:prstGeom>
          <a:solidFill>
            <a:schemeClr val="bg2">
              <a:lumMod val="25000"/>
            </a:schemeClr>
          </a:solidFill>
        </p:spPr>
        <p:txBody>
          <a:bodyPr wrap="square" rtlCol="0">
            <a:spAutoFit/>
          </a:bodyPr>
          <a:lstStyle/>
          <a:p>
            <a:endParaRPr lang="da-DK" dirty="0"/>
          </a:p>
        </p:txBody>
      </p:sp>
      <p:sp>
        <p:nvSpPr>
          <p:cNvPr id="4" name="Tekstfelt 3">
            <a:extLst>
              <a:ext uri="{FF2B5EF4-FFF2-40B4-BE49-F238E27FC236}">
                <a16:creationId xmlns="" xmlns:a16="http://schemas.microsoft.com/office/drawing/2014/main" id="{E6666F76-5292-43CC-A77D-6F642F85F71D}"/>
              </a:ext>
            </a:extLst>
          </p:cNvPr>
          <p:cNvSpPr txBox="1"/>
          <p:nvPr/>
        </p:nvSpPr>
        <p:spPr>
          <a:xfrm>
            <a:off x="7756460" y="1131229"/>
            <a:ext cx="655720" cy="246221"/>
          </a:xfrm>
          <a:prstGeom prst="rect">
            <a:avLst/>
          </a:prstGeom>
          <a:noFill/>
        </p:spPr>
        <p:txBody>
          <a:bodyPr wrap="square" rtlCol="0">
            <a:spAutoFit/>
          </a:bodyPr>
          <a:lstStyle/>
          <a:p>
            <a:r>
              <a:rPr lang="da-DK" sz="1000" dirty="0"/>
              <a:t>11%</a:t>
            </a:r>
          </a:p>
        </p:txBody>
      </p:sp>
    </p:spTree>
    <p:extLst>
      <p:ext uri="{BB962C8B-B14F-4D97-AF65-F5344CB8AC3E}">
        <p14:creationId xmlns:p14="http://schemas.microsoft.com/office/powerpoint/2010/main" val="32101412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 xmlns:a16="http://schemas.microsoft.com/office/drawing/2014/main" id="{2DD3E73B-69A9-44E7-A7D1-779C829C7A52}"/>
              </a:ext>
            </a:extLst>
          </p:cNvPr>
          <p:cNvSpPr txBox="1">
            <a:spLocks/>
          </p:cNvSpPr>
          <p:nvPr/>
        </p:nvSpPr>
        <p:spPr>
          <a:xfrm>
            <a:off x="410028" y="257952"/>
            <a:ext cx="8458200" cy="856341"/>
          </a:xfrm>
          <a:prstGeom prst="rect">
            <a:avLst/>
          </a:prstGeom>
        </p:spPr>
        <p:txBody>
          <a:bodyPr vert="horz" lIns="91440" tIns="45720" rIns="91440" bIns="45720" rtlCol="0" anchor="ctr">
            <a:normAutofit fontScale="8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pPr>
            <a:r>
              <a:rPr lang="da-DK" b="1" dirty="0">
                <a:solidFill>
                  <a:schemeClr val="bg1"/>
                </a:solidFill>
              </a:rPr>
              <a:t>Organic </a:t>
            </a:r>
            <a:r>
              <a:rPr lang="da-DK" b="1" dirty="0" err="1">
                <a:solidFill>
                  <a:schemeClr val="bg1"/>
                </a:solidFill>
              </a:rPr>
              <a:t>market</a:t>
            </a:r>
            <a:r>
              <a:rPr lang="da-DK" b="1" dirty="0">
                <a:solidFill>
                  <a:schemeClr val="bg1"/>
                </a:solidFill>
              </a:rPr>
              <a:t> </a:t>
            </a:r>
            <a:r>
              <a:rPr lang="da-DK" b="1" dirty="0" err="1">
                <a:solidFill>
                  <a:schemeClr val="bg1"/>
                </a:solidFill>
              </a:rPr>
              <a:t>share</a:t>
            </a:r>
            <a:r>
              <a:rPr lang="da-DK" b="1" dirty="0">
                <a:solidFill>
                  <a:schemeClr val="bg1"/>
                </a:solidFill>
              </a:rPr>
              <a:t> for </a:t>
            </a:r>
            <a:r>
              <a:rPr lang="da-DK" b="1" dirty="0" err="1">
                <a:solidFill>
                  <a:schemeClr val="bg1"/>
                </a:solidFill>
              </a:rPr>
              <a:t>selected</a:t>
            </a:r>
            <a:r>
              <a:rPr lang="da-DK" b="1" dirty="0">
                <a:solidFill>
                  <a:schemeClr val="bg1"/>
                </a:solidFill>
              </a:rPr>
              <a:t> products</a:t>
            </a:r>
            <a:endParaRPr lang="en-US" b="1" dirty="0"/>
          </a:p>
        </p:txBody>
      </p:sp>
      <p:pic>
        <p:nvPicPr>
          <p:cNvPr id="9" name="Billede 8">
            <a:extLst>
              <a:ext uri="{FF2B5EF4-FFF2-40B4-BE49-F238E27FC236}">
                <a16:creationId xmlns="" xmlns:a16="http://schemas.microsoft.com/office/drawing/2014/main" id="{76A66F38-9C91-4E00-BD89-B1E3FA54A645}"/>
              </a:ext>
            </a:extLst>
          </p:cNvPr>
          <p:cNvPicPr>
            <a:picLocks noChangeAspect="1"/>
          </p:cNvPicPr>
          <p:nvPr/>
        </p:nvPicPr>
        <p:blipFill>
          <a:blip r:embed="rId3"/>
          <a:stretch>
            <a:fillRect/>
          </a:stretch>
        </p:blipFill>
        <p:spPr>
          <a:xfrm>
            <a:off x="2115030" y="1774604"/>
            <a:ext cx="1057275" cy="1238250"/>
          </a:xfrm>
          <a:prstGeom prst="rect">
            <a:avLst/>
          </a:prstGeom>
        </p:spPr>
      </p:pic>
      <p:pic>
        <p:nvPicPr>
          <p:cNvPr id="11" name="Billede 10">
            <a:extLst>
              <a:ext uri="{FF2B5EF4-FFF2-40B4-BE49-F238E27FC236}">
                <a16:creationId xmlns="" xmlns:a16="http://schemas.microsoft.com/office/drawing/2014/main" id="{0DAFAFEA-FE8F-402B-9619-0F91F85FFE99}"/>
              </a:ext>
            </a:extLst>
          </p:cNvPr>
          <p:cNvPicPr>
            <a:picLocks noChangeAspect="1"/>
          </p:cNvPicPr>
          <p:nvPr/>
        </p:nvPicPr>
        <p:blipFill>
          <a:blip r:embed="rId4"/>
          <a:stretch>
            <a:fillRect/>
          </a:stretch>
        </p:blipFill>
        <p:spPr>
          <a:xfrm>
            <a:off x="3265467" y="1784129"/>
            <a:ext cx="1055936" cy="1228725"/>
          </a:xfrm>
          <a:prstGeom prst="rect">
            <a:avLst/>
          </a:prstGeom>
        </p:spPr>
      </p:pic>
      <p:pic>
        <p:nvPicPr>
          <p:cNvPr id="12" name="Billede 11">
            <a:extLst>
              <a:ext uri="{FF2B5EF4-FFF2-40B4-BE49-F238E27FC236}">
                <a16:creationId xmlns="" xmlns:a16="http://schemas.microsoft.com/office/drawing/2014/main" id="{A95EEA70-9BC1-483A-B832-D37900991BBE}"/>
              </a:ext>
            </a:extLst>
          </p:cNvPr>
          <p:cNvPicPr>
            <a:picLocks noChangeAspect="1"/>
          </p:cNvPicPr>
          <p:nvPr/>
        </p:nvPicPr>
        <p:blipFill>
          <a:blip r:embed="rId5"/>
          <a:stretch>
            <a:fillRect/>
          </a:stretch>
        </p:blipFill>
        <p:spPr>
          <a:xfrm>
            <a:off x="4416261" y="1803299"/>
            <a:ext cx="1051911" cy="1223963"/>
          </a:xfrm>
          <a:prstGeom prst="rect">
            <a:avLst/>
          </a:prstGeom>
        </p:spPr>
      </p:pic>
      <p:pic>
        <p:nvPicPr>
          <p:cNvPr id="13" name="Billede 12">
            <a:extLst>
              <a:ext uri="{FF2B5EF4-FFF2-40B4-BE49-F238E27FC236}">
                <a16:creationId xmlns="" xmlns:a16="http://schemas.microsoft.com/office/drawing/2014/main" id="{8A7E26BC-9AB1-4456-ADA3-23D11F16887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563030" y="1801472"/>
            <a:ext cx="1053884" cy="1228725"/>
          </a:xfrm>
          <a:prstGeom prst="rect">
            <a:avLst/>
          </a:prstGeom>
        </p:spPr>
      </p:pic>
      <p:pic>
        <p:nvPicPr>
          <p:cNvPr id="14" name="Billede 13">
            <a:extLst>
              <a:ext uri="{FF2B5EF4-FFF2-40B4-BE49-F238E27FC236}">
                <a16:creationId xmlns="" xmlns:a16="http://schemas.microsoft.com/office/drawing/2014/main" id="{B0E1238B-457B-40AA-8DCC-6FBD928C6261}"/>
              </a:ext>
            </a:extLst>
          </p:cNvPr>
          <p:cNvPicPr>
            <a:picLocks noChangeAspect="1"/>
          </p:cNvPicPr>
          <p:nvPr/>
        </p:nvPicPr>
        <p:blipFill>
          <a:blip r:embed="rId7"/>
          <a:stretch>
            <a:fillRect/>
          </a:stretch>
        </p:blipFill>
        <p:spPr>
          <a:xfrm>
            <a:off x="6711772" y="1800365"/>
            <a:ext cx="1038267" cy="1231248"/>
          </a:xfrm>
          <a:prstGeom prst="rect">
            <a:avLst/>
          </a:prstGeom>
        </p:spPr>
      </p:pic>
      <p:pic>
        <p:nvPicPr>
          <p:cNvPr id="15" name="Billede 14">
            <a:extLst>
              <a:ext uri="{FF2B5EF4-FFF2-40B4-BE49-F238E27FC236}">
                <a16:creationId xmlns="" xmlns:a16="http://schemas.microsoft.com/office/drawing/2014/main" id="{DDC980F3-A34C-4118-9A3F-9C87EE7617F3}"/>
              </a:ext>
            </a:extLst>
          </p:cNvPr>
          <p:cNvPicPr>
            <a:picLocks noChangeAspect="1"/>
          </p:cNvPicPr>
          <p:nvPr/>
        </p:nvPicPr>
        <p:blipFill>
          <a:blip r:embed="rId8"/>
          <a:stretch>
            <a:fillRect/>
          </a:stretch>
        </p:blipFill>
        <p:spPr>
          <a:xfrm>
            <a:off x="7844897" y="1800365"/>
            <a:ext cx="1040789" cy="1229832"/>
          </a:xfrm>
          <a:prstGeom prst="rect">
            <a:avLst/>
          </a:prstGeom>
        </p:spPr>
      </p:pic>
      <p:pic>
        <p:nvPicPr>
          <p:cNvPr id="16" name="Billede 15">
            <a:extLst>
              <a:ext uri="{FF2B5EF4-FFF2-40B4-BE49-F238E27FC236}">
                <a16:creationId xmlns="" xmlns:a16="http://schemas.microsoft.com/office/drawing/2014/main" id="{999E813A-7629-4CC9-93CD-8D6EA55D48F7}"/>
              </a:ext>
            </a:extLst>
          </p:cNvPr>
          <p:cNvPicPr>
            <a:picLocks noChangeAspect="1"/>
          </p:cNvPicPr>
          <p:nvPr/>
        </p:nvPicPr>
        <p:blipFill>
          <a:blip r:embed="rId9"/>
          <a:stretch>
            <a:fillRect/>
          </a:stretch>
        </p:blipFill>
        <p:spPr>
          <a:xfrm>
            <a:off x="2112711" y="3162780"/>
            <a:ext cx="1031685" cy="1244457"/>
          </a:xfrm>
          <a:prstGeom prst="rect">
            <a:avLst/>
          </a:prstGeom>
        </p:spPr>
      </p:pic>
      <p:pic>
        <p:nvPicPr>
          <p:cNvPr id="17" name="Billede 16">
            <a:extLst>
              <a:ext uri="{FF2B5EF4-FFF2-40B4-BE49-F238E27FC236}">
                <a16:creationId xmlns="" xmlns:a16="http://schemas.microsoft.com/office/drawing/2014/main" id="{9C853BDC-784F-4A76-ACA0-FB140E6F54D7}"/>
              </a:ext>
            </a:extLst>
          </p:cNvPr>
          <p:cNvPicPr>
            <a:picLocks noChangeAspect="1"/>
          </p:cNvPicPr>
          <p:nvPr/>
        </p:nvPicPr>
        <p:blipFill>
          <a:blip r:embed="rId10"/>
          <a:stretch>
            <a:fillRect/>
          </a:stretch>
        </p:blipFill>
        <p:spPr>
          <a:xfrm>
            <a:off x="6711772" y="3165991"/>
            <a:ext cx="1025149" cy="1244457"/>
          </a:xfrm>
          <a:prstGeom prst="rect">
            <a:avLst/>
          </a:prstGeom>
        </p:spPr>
      </p:pic>
      <p:pic>
        <p:nvPicPr>
          <p:cNvPr id="18" name="Billede 17">
            <a:extLst>
              <a:ext uri="{FF2B5EF4-FFF2-40B4-BE49-F238E27FC236}">
                <a16:creationId xmlns="" xmlns:a16="http://schemas.microsoft.com/office/drawing/2014/main" id="{59A8C4F8-D2CF-4C9C-AF47-C5468C9FDFBF}"/>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5575582" y="3159665"/>
            <a:ext cx="1028779" cy="1244360"/>
          </a:xfrm>
          <a:prstGeom prst="rect">
            <a:avLst/>
          </a:prstGeom>
        </p:spPr>
      </p:pic>
      <p:pic>
        <p:nvPicPr>
          <p:cNvPr id="19" name="Billede 18">
            <a:extLst>
              <a:ext uri="{FF2B5EF4-FFF2-40B4-BE49-F238E27FC236}">
                <a16:creationId xmlns="" xmlns:a16="http://schemas.microsoft.com/office/drawing/2014/main" id="{928DDFB5-B03A-4735-BE65-570893697F91}"/>
              </a:ext>
            </a:extLst>
          </p:cNvPr>
          <p:cNvPicPr>
            <a:picLocks noChangeAspect="1"/>
          </p:cNvPicPr>
          <p:nvPr/>
        </p:nvPicPr>
        <p:blipFill>
          <a:blip r:embed="rId12"/>
          <a:stretch>
            <a:fillRect/>
          </a:stretch>
        </p:blipFill>
        <p:spPr>
          <a:xfrm>
            <a:off x="2112711" y="4536685"/>
            <a:ext cx="1038225" cy="1254089"/>
          </a:xfrm>
          <a:prstGeom prst="rect">
            <a:avLst/>
          </a:prstGeom>
        </p:spPr>
      </p:pic>
      <p:pic>
        <p:nvPicPr>
          <p:cNvPr id="20" name="Billede 19">
            <a:extLst>
              <a:ext uri="{FF2B5EF4-FFF2-40B4-BE49-F238E27FC236}">
                <a16:creationId xmlns="" xmlns:a16="http://schemas.microsoft.com/office/drawing/2014/main" id="{54FB0D41-7F49-4074-AAF9-DAA4526D47BA}"/>
              </a:ext>
            </a:extLst>
          </p:cNvPr>
          <p:cNvPicPr>
            <a:picLocks noChangeAspect="1"/>
          </p:cNvPicPr>
          <p:nvPr/>
        </p:nvPicPr>
        <p:blipFill>
          <a:blip r:embed="rId13"/>
          <a:stretch>
            <a:fillRect/>
          </a:stretch>
        </p:blipFill>
        <p:spPr>
          <a:xfrm>
            <a:off x="5563030" y="4539896"/>
            <a:ext cx="1022817" cy="1250879"/>
          </a:xfrm>
          <a:prstGeom prst="rect">
            <a:avLst/>
          </a:prstGeom>
        </p:spPr>
      </p:pic>
      <p:sp>
        <p:nvSpPr>
          <p:cNvPr id="21" name="Tekstfelt 20">
            <a:extLst>
              <a:ext uri="{FF2B5EF4-FFF2-40B4-BE49-F238E27FC236}">
                <a16:creationId xmlns="" xmlns:a16="http://schemas.microsoft.com/office/drawing/2014/main" id="{9E4E9E55-B748-4700-BFFD-E621CEF0470E}"/>
              </a:ext>
            </a:extLst>
          </p:cNvPr>
          <p:cNvSpPr txBox="1"/>
          <p:nvPr/>
        </p:nvSpPr>
        <p:spPr>
          <a:xfrm>
            <a:off x="313857" y="2091979"/>
            <a:ext cx="1231271" cy="523220"/>
          </a:xfrm>
          <a:prstGeom prst="rect">
            <a:avLst/>
          </a:prstGeom>
          <a:solidFill>
            <a:schemeClr val="bg1">
              <a:lumMod val="8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1" i="0" u="none" strike="noStrike" kern="1200" cap="none" spc="0" normalizeH="0" baseline="0" noProof="0" dirty="0">
                <a:ln>
                  <a:noFill/>
                </a:ln>
                <a:solidFill>
                  <a:prstClr val="black"/>
                </a:solidFill>
                <a:effectLst/>
                <a:uLnTx/>
                <a:uFillTx/>
                <a:latin typeface="Calibri" panose="020F0502020204030204"/>
                <a:ea typeface="+mn-ea"/>
                <a:cs typeface="+mn-cs"/>
              </a:rPr>
              <a:t>High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prstClr val="black"/>
                </a:solidFill>
                <a:effectLst/>
                <a:uLnTx/>
                <a:uFillTx/>
                <a:latin typeface="Calibri" panose="020F0502020204030204"/>
                <a:ea typeface="+mn-ea"/>
                <a:cs typeface="+mn-cs"/>
              </a:rPr>
              <a:t>Market share</a:t>
            </a:r>
          </a:p>
        </p:txBody>
      </p:sp>
      <p:sp>
        <p:nvSpPr>
          <p:cNvPr id="22" name="Ligebenet trekant 21">
            <a:extLst>
              <a:ext uri="{FF2B5EF4-FFF2-40B4-BE49-F238E27FC236}">
                <a16:creationId xmlns="" xmlns:a16="http://schemas.microsoft.com/office/drawing/2014/main" id="{5E6940F8-107C-4B57-8B92-180D59F37D95}"/>
              </a:ext>
            </a:extLst>
          </p:cNvPr>
          <p:cNvSpPr/>
          <p:nvPr/>
        </p:nvSpPr>
        <p:spPr>
          <a:xfrm rot="5400000">
            <a:off x="1623191" y="2196267"/>
            <a:ext cx="344842" cy="314644"/>
          </a:xfrm>
          <a:prstGeom prst="triangl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 name="Billede 22">
            <a:extLst>
              <a:ext uri="{FF2B5EF4-FFF2-40B4-BE49-F238E27FC236}">
                <a16:creationId xmlns="" xmlns:a16="http://schemas.microsoft.com/office/drawing/2014/main" id="{A191B40F-E0F9-4D93-94DC-7B45C805BD3D}"/>
              </a:ext>
            </a:extLst>
          </p:cNvPr>
          <p:cNvPicPr>
            <a:picLocks noChangeAspect="1"/>
          </p:cNvPicPr>
          <p:nvPr/>
        </p:nvPicPr>
        <p:blipFill>
          <a:blip r:embed="rId14"/>
          <a:stretch>
            <a:fillRect/>
          </a:stretch>
        </p:blipFill>
        <p:spPr>
          <a:xfrm>
            <a:off x="4407559" y="3159569"/>
            <a:ext cx="1035321" cy="1244456"/>
          </a:xfrm>
          <a:prstGeom prst="rect">
            <a:avLst/>
          </a:prstGeom>
        </p:spPr>
      </p:pic>
      <p:pic>
        <p:nvPicPr>
          <p:cNvPr id="24" name="Billede 23">
            <a:extLst>
              <a:ext uri="{FF2B5EF4-FFF2-40B4-BE49-F238E27FC236}">
                <a16:creationId xmlns="" xmlns:a16="http://schemas.microsoft.com/office/drawing/2014/main" id="{732D6E64-198D-49E0-894A-8CC39F065B40}"/>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3254830" y="3159569"/>
            <a:ext cx="1044275" cy="1250879"/>
          </a:xfrm>
          <a:prstGeom prst="rect">
            <a:avLst/>
          </a:prstGeom>
        </p:spPr>
      </p:pic>
      <p:pic>
        <p:nvPicPr>
          <p:cNvPr id="25" name="Billede 24">
            <a:extLst>
              <a:ext uri="{FF2B5EF4-FFF2-40B4-BE49-F238E27FC236}">
                <a16:creationId xmlns="" xmlns:a16="http://schemas.microsoft.com/office/drawing/2014/main" id="{A17639D8-0BE4-4DEB-ACCB-979E452B58C8}"/>
              </a:ext>
            </a:extLst>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4454232" y="4539897"/>
            <a:ext cx="1013940" cy="1250878"/>
          </a:xfrm>
          <a:prstGeom prst="rect">
            <a:avLst/>
          </a:prstGeom>
        </p:spPr>
      </p:pic>
      <p:pic>
        <p:nvPicPr>
          <p:cNvPr id="26" name="Billede 25">
            <a:extLst>
              <a:ext uri="{FF2B5EF4-FFF2-40B4-BE49-F238E27FC236}">
                <a16:creationId xmlns="" xmlns:a16="http://schemas.microsoft.com/office/drawing/2014/main" id="{21CFBBA5-5F44-4708-B22F-57D9DD470686}"/>
              </a:ext>
            </a:extLst>
          </p:cNvPr>
          <p:cNvPicPr>
            <a:picLocks noChangeAspect="1"/>
          </p:cNvPicPr>
          <p:nvPr/>
        </p:nvPicPr>
        <p:blipFill>
          <a:blip r:embed="rId17"/>
          <a:stretch>
            <a:fillRect/>
          </a:stretch>
        </p:blipFill>
        <p:spPr>
          <a:xfrm>
            <a:off x="3254830" y="4539896"/>
            <a:ext cx="1046440" cy="1250878"/>
          </a:xfrm>
          <a:prstGeom prst="rect">
            <a:avLst/>
          </a:prstGeom>
        </p:spPr>
      </p:pic>
      <p:sp>
        <p:nvSpPr>
          <p:cNvPr id="27" name="Tekstfelt 26">
            <a:extLst>
              <a:ext uri="{FF2B5EF4-FFF2-40B4-BE49-F238E27FC236}">
                <a16:creationId xmlns="" xmlns:a16="http://schemas.microsoft.com/office/drawing/2014/main" id="{9EE5FEE4-077C-493E-BE15-932FF634812E}"/>
              </a:ext>
            </a:extLst>
          </p:cNvPr>
          <p:cNvSpPr txBox="1"/>
          <p:nvPr/>
        </p:nvSpPr>
        <p:spPr>
          <a:xfrm>
            <a:off x="313857" y="3490099"/>
            <a:ext cx="1231271" cy="523220"/>
          </a:xfrm>
          <a:prstGeom prst="rect">
            <a:avLst/>
          </a:prstGeom>
          <a:solidFill>
            <a:schemeClr val="bg1">
              <a:lumMod val="8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400" b="1" dirty="0">
                <a:solidFill>
                  <a:prstClr val="black"/>
                </a:solidFill>
                <a:latin typeface="Calibri" panose="020F0502020204030204"/>
                <a:ea typeface="+mn-ea"/>
                <a:cs typeface="+mn-cs"/>
              </a:rPr>
              <a:t>Moderate</a:t>
            </a:r>
            <a:endParaRPr kumimoji="0" lang="da-DK" sz="1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400" dirty="0">
                <a:solidFill>
                  <a:prstClr val="black"/>
                </a:solidFill>
                <a:latin typeface="Calibri" panose="020F0502020204030204"/>
                <a:ea typeface="+mn-ea"/>
                <a:cs typeface="+mn-cs"/>
              </a:rPr>
              <a:t>Market share</a:t>
            </a:r>
            <a:endParaRPr kumimoji="0" lang="da-DK"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8" name="Ligebenet trekant 27">
            <a:extLst>
              <a:ext uri="{FF2B5EF4-FFF2-40B4-BE49-F238E27FC236}">
                <a16:creationId xmlns="" xmlns:a16="http://schemas.microsoft.com/office/drawing/2014/main" id="{04DD8AD4-2191-4EBA-8934-6D7B845D3A1C}"/>
              </a:ext>
            </a:extLst>
          </p:cNvPr>
          <p:cNvSpPr/>
          <p:nvPr/>
        </p:nvSpPr>
        <p:spPr>
          <a:xfrm rot="5400000">
            <a:off x="1623191" y="3594387"/>
            <a:ext cx="344842" cy="314644"/>
          </a:xfrm>
          <a:prstGeom prst="triangl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Tekstfelt 28">
            <a:extLst>
              <a:ext uri="{FF2B5EF4-FFF2-40B4-BE49-F238E27FC236}">
                <a16:creationId xmlns="" xmlns:a16="http://schemas.microsoft.com/office/drawing/2014/main" id="{3C56A32A-8873-4AE6-B4AB-720F3326F0BF}"/>
              </a:ext>
            </a:extLst>
          </p:cNvPr>
          <p:cNvSpPr txBox="1"/>
          <p:nvPr/>
        </p:nvSpPr>
        <p:spPr>
          <a:xfrm>
            <a:off x="313857" y="4914021"/>
            <a:ext cx="1231271" cy="523220"/>
          </a:xfrm>
          <a:prstGeom prst="rect">
            <a:avLst/>
          </a:prstGeom>
          <a:solidFill>
            <a:schemeClr val="bg1">
              <a:lumMod val="8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400" b="1" dirty="0">
                <a:solidFill>
                  <a:prstClr val="black"/>
                </a:solidFill>
                <a:latin typeface="Calibri" panose="020F0502020204030204"/>
                <a:ea typeface="+mn-ea"/>
                <a:cs typeface="+mn-cs"/>
              </a:rPr>
              <a:t>Lower</a:t>
            </a:r>
            <a:endParaRPr kumimoji="0" lang="da-DK" sz="1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400" dirty="0">
                <a:solidFill>
                  <a:prstClr val="black"/>
                </a:solidFill>
                <a:latin typeface="Calibri" panose="020F0502020204030204"/>
                <a:ea typeface="+mn-ea"/>
                <a:cs typeface="+mn-cs"/>
              </a:rPr>
              <a:t>Market share</a:t>
            </a:r>
            <a:endParaRPr kumimoji="0" lang="da-DK"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0" name="Ligebenet trekant 29">
            <a:extLst>
              <a:ext uri="{FF2B5EF4-FFF2-40B4-BE49-F238E27FC236}">
                <a16:creationId xmlns="" xmlns:a16="http://schemas.microsoft.com/office/drawing/2014/main" id="{DDF9C628-4913-47D6-B8EB-277234D95CD1}"/>
              </a:ext>
            </a:extLst>
          </p:cNvPr>
          <p:cNvSpPr/>
          <p:nvPr/>
        </p:nvSpPr>
        <p:spPr>
          <a:xfrm rot="5400000">
            <a:off x="1623191" y="5018309"/>
            <a:ext cx="344842" cy="314644"/>
          </a:xfrm>
          <a:prstGeom prst="triangl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203291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qGMZhRxp3ken9LrkfePj6w"/>
</p:tagLst>
</file>

<file path=ppt/theme/theme1.xml><?xml version="1.0" encoding="utf-8"?>
<a:theme xmlns:a="http://schemas.openxmlformats.org/drawingml/2006/main" name="Office-tema">
  <a:themeElements>
    <a:clrScheme name="Office-t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tema">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tem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ontor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8364</TotalTime>
  <Words>1168</Words>
  <Application>Microsoft Macintosh PowerPoint</Application>
  <PresentationFormat>Présentation à l'écran (4:3)</PresentationFormat>
  <Paragraphs>257</Paragraphs>
  <Slides>46</Slides>
  <Notes>21</Notes>
  <HiddenSlides>0</HiddenSlides>
  <MMClips>0</MMClips>
  <ScaleCrop>false</ScaleCrop>
  <HeadingPairs>
    <vt:vector size="8" baseType="variant">
      <vt:variant>
        <vt:lpstr>Polices utilisées</vt:lpstr>
      </vt:variant>
      <vt:variant>
        <vt:i4>10</vt:i4>
      </vt:variant>
      <vt:variant>
        <vt:lpstr>Thème</vt:lpstr>
      </vt:variant>
      <vt:variant>
        <vt:i4>2</vt:i4>
      </vt:variant>
      <vt:variant>
        <vt:lpstr>Serveurs OLE incorporés</vt:lpstr>
      </vt:variant>
      <vt:variant>
        <vt:i4>2</vt:i4>
      </vt:variant>
      <vt:variant>
        <vt:lpstr>Titres des diapositives</vt:lpstr>
      </vt:variant>
      <vt:variant>
        <vt:i4>46</vt:i4>
      </vt:variant>
    </vt:vector>
  </HeadingPairs>
  <TitlesOfParts>
    <vt:vector size="60" baseType="lpstr">
      <vt:lpstr>Arial</vt:lpstr>
      <vt:lpstr>Calibri</vt:lpstr>
      <vt:lpstr>Calibri Light</vt:lpstr>
      <vt:lpstr>Century Gothic</vt:lpstr>
      <vt:lpstr>Interstate-BlackCondensed</vt:lpstr>
      <vt:lpstr>Interstate-LightCondensed</vt:lpstr>
      <vt:lpstr>Interstate-RegularCondensed</vt:lpstr>
      <vt:lpstr>ＭＳ Ｐゴシック</vt:lpstr>
      <vt:lpstr>Times</vt:lpstr>
      <vt:lpstr>Wingdings</vt:lpstr>
      <vt:lpstr>Office-tema</vt:lpstr>
      <vt:lpstr>2_Office-tema</vt:lpstr>
      <vt:lpstr>think-cell Slide</vt:lpstr>
      <vt:lpstr>Pakke-Shell-objekt</vt:lpstr>
      <vt:lpstr>Présentation PowerPoint</vt:lpstr>
      <vt:lpstr>Présentation PowerPoint</vt:lpstr>
      <vt:lpstr>Présentation PowerPoint</vt:lpstr>
      <vt:lpstr>Présentation PowerPoint</vt:lpstr>
      <vt:lpstr>Présentation PowerPoint</vt:lpstr>
      <vt:lpstr>Présentation PowerPoint</vt:lpstr>
      <vt:lpstr>  VISIBILITY:  The entrance tells it all …</vt:lpstr>
      <vt:lpstr>Présentation PowerPoint</vt:lpstr>
      <vt:lpstr>Présentation PowerPoint</vt:lpstr>
      <vt:lpstr>Présentation PowerPoint</vt:lpstr>
      <vt:lpstr>Présentation PowerPoint</vt:lpstr>
      <vt:lpstr>Présentation PowerPoint</vt:lpstr>
      <vt:lpstr>With 29,1% of the turnover coming from organic products Irma is a clear market leader in terms of offering a broad and inspiring organic assortment </vt:lpstr>
      <vt:lpstr>The ‘Irmas shoppers’ buy much more organic products compared to the average Danish shoppers and Irma is very good at utilising their organic potential  </vt:lpstr>
      <vt:lpstr>Irma has app. 1100 organic products in their assortment. The OL brand ‘Irmas økologisk balance’ counts products both in the value and the volume position  </vt:lpstr>
      <vt:lpstr>Irma is outperforming other Danish retailers in introducing new trendy organic products eg. 6-8 different porridge variants from Aurion, as well as testing new instore placement of organic products, eg. Organic flour from Skærtoft mølle placed on an end-shelf </vt:lpstr>
      <vt:lpstr>Irma coorporates with several smaller producers, who can offer clear differentiated products with a good product story and deliver products to the concept ”Irmas nordiske smag”, eg. Goat meat from ‘Stenalt Gods’ or meat from pigs living in the woods  </vt:lpstr>
      <vt:lpstr>As one of the latest initiatives on the ‘diferentiation ladder’ Irma has  ”adopted” the small island Livø and  developed unique organic concepts only available in the Irma stores   </vt:lpstr>
      <vt:lpstr>Présentation PowerPoint</vt:lpstr>
      <vt:lpstr>Présentation PowerPoint</vt:lpstr>
      <vt:lpstr> </vt:lpstr>
      <vt:lpstr>With the message ‘ everyone should be able to buy organic’ is Netto communicating the organic offer as an important part of ‘the Netto profile’. Netto was first mover among discounters in terms of profiling the organic offers</vt:lpstr>
      <vt:lpstr> 2010 Netto made a closer partnership with Løgismose and launced a the concept ‘Løgismose – selected’. Løgismose is well-known for it’s high-quality  products  - especially cheese &amp; oysters.  </vt:lpstr>
      <vt:lpstr>Présentation PowerPoint</vt:lpstr>
      <vt:lpstr>Présentation PowerPoint</vt:lpstr>
      <vt:lpstr>Présentation PowerPoint</vt:lpstr>
      <vt:lpstr>Bringing the farmer closer to the customer</vt:lpstr>
      <vt:lpstr>Consumers RTB for buying Organic    </vt:lpstr>
      <vt:lpstr>Organic Label in professional kitchens </vt:lpstr>
      <vt:lpstr>Organic sales in Food Service (DK)</vt:lpstr>
      <vt:lpstr>Danish organic export</vt:lpstr>
      <vt:lpstr>Expected growth 2017</vt:lpstr>
      <vt:lpstr>Future Food trends </vt:lpstr>
      <vt:lpstr>Future Food trends </vt:lpstr>
      <vt:lpstr>Future Food trends </vt:lpstr>
      <vt:lpstr>Future Food trends </vt:lpstr>
      <vt:lpstr>Future Food trends </vt:lpstr>
      <vt:lpstr>Future Food trends </vt:lpstr>
      <vt:lpstr>Future Food trends </vt:lpstr>
      <vt:lpstr>Future Food trends </vt:lpstr>
      <vt:lpstr>Future Food trends </vt:lpstr>
      <vt:lpstr>Future Food trends </vt:lpstr>
      <vt:lpstr>Future Food trends </vt:lpstr>
      <vt:lpstr>Future Food trends </vt:lpstr>
      <vt:lpstr>Présentation PowerPoint</vt:lpstr>
      <vt:lpstr>Présentation PowerPoint</vt:lpstr>
    </vt:vector>
  </TitlesOfParts>
  <LinksUpToDate>false</LinksUpToDate>
  <SharedDoc>false</SharedDoc>
  <HyperlinksChanged>false</HyperlinksChanged>
  <AppVersion>15.0039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Dias nummer 1</dc:title>
  <dc:creator>Peder Hovgaard</dc:creator>
  <cp:lastModifiedBy>Utilisateur de Microsoft Office</cp:lastModifiedBy>
  <cp:revision>554</cp:revision>
  <cp:lastPrinted>2018-02-27T09:30:39Z</cp:lastPrinted>
  <dcterms:created xsi:type="dcterms:W3CDTF">2010-03-03T14:05:09Z</dcterms:created>
  <dcterms:modified xsi:type="dcterms:W3CDTF">2018-04-12T09:03:29Z</dcterms:modified>
</cp:coreProperties>
</file>