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6"/>
  </p:notesMasterIdLst>
  <p:handoutMasterIdLst>
    <p:handoutMasterId r:id="rId37"/>
  </p:handoutMasterIdLst>
  <p:sldIdLst>
    <p:sldId id="265" r:id="rId2"/>
    <p:sldId id="299" r:id="rId3"/>
    <p:sldId id="300" r:id="rId4"/>
    <p:sldId id="301" r:id="rId5"/>
    <p:sldId id="302" r:id="rId6"/>
    <p:sldId id="303" r:id="rId7"/>
    <p:sldId id="313" r:id="rId8"/>
    <p:sldId id="304" r:id="rId9"/>
    <p:sldId id="305" r:id="rId10"/>
    <p:sldId id="306" r:id="rId11"/>
    <p:sldId id="307" r:id="rId12"/>
    <p:sldId id="314" r:id="rId13"/>
    <p:sldId id="308" r:id="rId14"/>
    <p:sldId id="309" r:id="rId15"/>
    <p:sldId id="315" r:id="rId16"/>
    <p:sldId id="316" r:id="rId17"/>
    <p:sldId id="310" r:id="rId18"/>
    <p:sldId id="311" r:id="rId19"/>
    <p:sldId id="317" r:id="rId20"/>
    <p:sldId id="312" r:id="rId21"/>
    <p:sldId id="274" r:id="rId22"/>
    <p:sldId id="276" r:id="rId23"/>
    <p:sldId id="278" r:id="rId24"/>
    <p:sldId id="275" r:id="rId25"/>
    <p:sldId id="277" r:id="rId26"/>
    <p:sldId id="270" r:id="rId27"/>
    <p:sldId id="268" r:id="rId28"/>
    <p:sldId id="282" r:id="rId29"/>
    <p:sldId id="294" r:id="rId30"/>
    <p:sldId id="293" r:id="rId31"/>
    <p:sldId id="283" r:id="rId32"/>
    <p:sldId id="271" r:id="rId33"/>
    <p:sldId id="318" r:id="rId34"/>
    <p:sldId id="269" r:id="rId35"/>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A4C5"/>
    <a:srgbClr val="F397C7"/>
    <a:srgbClr val="D987B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140"/>
    <p:restoredTop sz="93680" autoAdjust="0"/>
  </p:normalViewPr>
  <p:slideViewPr>
    <p:cSldViewPr snapToGrid="0" snapToObjects="1">
      <p:cViewPr varScale="1">
        <p:scale>
          <a:sx n="116" d="100"/>
          <a:sy n="116" d="100"/>
        </p:scale>
        <p:origin x="1376"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BBD567-52EF-BF4B-874B-F68B70F3CD35}" type="doc">
      <dgm:prSet loTypeId="urn:microsoft.com/office/officeart/2005/8/layout/venn1" loCatId="" qsTypeId="urn:microsoft.com/office/officeart/2005/8/quickstyle/3D3" qsCatId="3D" csTypeId="urn:microsoft.com/office/officeart/2005/8/colors/accent1_2" csCatId="accent1" phldr="1"/>
      <dgm:spPr/>
    </dgm:pt>
    <dgm:pt modelId="{F1C2F798-D8A2-8B4E-9014-B6D401DC4E85}">
      <dgm:prSet phldrT="[Texte]" custT="1"/>
      <dgm:spPr/>
      <dgm:t>
        <a:bodyPr/>
        <a:lstStyle/>
        <a:p>
          <a:pPr algn="ctr"/>
          <a:r>
            <a:rPr lang="fr-FR" sz="2000" dirty="0">
              <a:latin typeface="Gill Sans Light"/>
              <a:cs typeface="Gill Sans Light"/>
            </a:rPr>
            <a:t>Veille de l'innovation</a:t>
          </a:r>
        </a:p>
      </dgm:t>
    </dgm:pt>
    <dgm:pt modelId="{46D25BE9-2E0C-9841-831B-2CA0998BA239}" type="parTrans" cxnId="{82930B0C-DC17-8345-8639-AA125E71F426}">
      <dgm:prSet/>
      <dgm:spPr/>
      <dgm:t>
        <a:bodyPr/>
        <a:lstStyle/>
        <a:p>
          <a:endParaRPr lang="fr-FR" sz="2000">
            <a:latin typeface="Gill Sans Light"/>
            <a:cs typeface="Gill Sans Light"/>
          </a:endParaRPr>
        </a:p>
      </dgm:t>
    </dgm:pt>
    <dgm:pt modelId="{A175D3F5-5E97-F248-864A-5984EB8D4569}" type="sibTrans" cxnId="{82930B0C-DC17-8345-8639-AA125E71F426}">
      <dgm:prSet/>
      <dgm:spPr/>
      <dgm:t>
        <a:bodyPr/>
        <a:lstStyle/>
        <a:p>
          <a:endParaRPr lang="fr-FR" sz="2000">
            <a:latin typeface="Gill Sans Light"/>
            <a:cs typeface="Gill Sans Light"/>
          </a:endParaRPr>
        </a:p>
      </dgm:t>
    </dgm:pt>
    <dgm:pt modelId="{09395E0A-8064-0241-8787-5AB884B4F828}">
      <dgm:prSet phldrT="[Texte]" custT="1"/>
      <dgm:spPr/>
      <dgm:t>
        <a:bodyPr/>
        <a:lstStyle/>
        <a:p>
          <a:pPr algn="ctr"/>
          <a:r>
            <a:rPr lang="fr-FR" sz="2000" dirty="0">
              <a:latin typeface="Gill Sans Light"/>
              <a:cs typeface="Gill Sans Light"/>
            </a:rPr>
            <a:t>Communication Nutritionnelle</a:t>
          </a:r>
        </a:p>
      </dgm:t>
    </dgm:pt>
    <dgm:pt modelId="{CEE4CA0E-2F0A-A346-93D7-17C9514EC11B}" type="parTrans" cxnId="{AAEB28AA-B117-3B4D-8B75-4172DBD453A6}">
      <dgm:prSet/>
      <dgm:spPr/>
      <dgm:t>
        <a:bodyPr/>
        <a:lstStyle/>
        <a:p>
          <a:endParaRPr lang="fr-FR" sz="2000">
            <a:latin typeface="Gill Sans Light"/>
            <a:cs typeface="Gill Sans Light"/>
          </a:endParaRPr>
        </a:p>
      </dgm:t>
    </dgm:pt>
    <dgm:pt modelId="{BB247147-0590-2C45-9654-E6C5ED0740BE}" type="sibTrans" cxnId="{AAEB28AA-B117-3B4D-8B75-4172DBD453A6}">
      <dgm:prSet/>
      <dgm:spPr/>
      <dgm:t>
        <a:bodyPr/>
        <a:lstStyle/>
        <a:p>
          <a:endParaRPr lang="fr-FR" sz="2000">
            <a:latin typeface="Gill Sans Light"/>
            <a:cs typeface="Gill Sans Light"/>
          </a:endParaRPr>
        </a:p>
      </dgm:t>
    </dgm:pt>
    <dgm:pt modelId="{D6A4B84E-0838-5C47-ADBA-E93F205C8B31}">
      <dgm:prSet phldrT="[Texte]" custT="1"/>
      <dgm:spPr/>
      <dgm:t>
        <a:bodyPr/>
        <a:lstStyle/>
        <a:p>
          <a:pPr algn="ctr"/>
          <a:r>
            <a:rPr lang="fr-FR" sz="2000" dirty="0">
              <a:latin typeface="Gill Sans Light"/>
              <a:cs typeface="Gill Sans Light"/>
            </a:rPr>
            <a:t>Innovation Alimentaire</a:t>
          </a:r>
        </a:p>
      </dgm:t>
    </dgm:pt>
    <dgm:pt modelId="{A152996B-DCF2-5C46-B868-64EEC9E843EF}" type="parTrans" cxnId="{610ECF64-4A22-4A49-913C-42C173E2B26D}">
      <dgm:prSet/>
      <dgm:spPr/>
      <dgm:t>
        <a:bodyPr/>
        <a:lstStyle/>
        <a:p>
          <a:endParaRPr lang="fr-FR" sz="2000">
            <a:latin typeface="Gill Sans Light"/>
            <a:cs typeface="Gill Sans Light"/>
          </a:endParaRPr>
        </a:p>
      </dgm:t>
    </dgm:pt>
    <dgm:pt modelId="{74733569-BD03-6A40-A91D-57D5E90F45A6}" type="sibTrans" cxnId="{610ECF64-4A22-4A49-913C-42C173E2B26D}">
      <dgm:prSet/>
      <dgm:spPr/>
      <dgm:t>
        <a:bodyPr/>
        <a:lstStyle/>
        <a:p>
          <a:endParaRPr lang="fr-FR" sz="2000">
            <a:latin typeface="Gill Sans Light"/>
            <a:cs typeface="Gill Sans Light"/>
          </a:endParaRPr>
        </a:p>
      </dgm:t>
    </dgm:pt>
    <dgm:pt modelId="{B13094A9-4AAC-6342-AF88-F49CFBCE8884}" type="pres">
      <dgm:prSet presAssocID="{56BBD567-52EF-BF4B-874B-F68B70F3CD35}" presName="compositeShape" presStyleCnt="0">
        <dgm:presLayoutVars>
          <dgm:chMax val="7"/>
          <dgm:dir/>
          <dgm:resizeHandles val="exact"/>
        </dgm:presLayoutVars>
      </dgm:prSet>
      <dgm:spPr/>
    </dgm:pt>
    <dgm:pt modelId="{CBCF9E29-C6F3-0144-B493-EF9C6A9B4824}" type="pres">
      <dgm:prSet presAssocID="{F1C2F798-D8A2-8B4E-9014-B6D401DC4E85}" presName="circ1" presStyleLbl="vennNode1" presStyleIdx="0" presStyleCnt="3" custScaleX="172115" custLinFactNeighborX="-5742"/>
      <dgm:spPr/>
    </dgm:pt>
    <dgm:pt modelId="{B69A9D10-5B96-AC44-8E11-75EFF3416371}" type="pres">
      <dgm:prSet presAssocID="{F1C2F798-D8A2-8B4E-9014-B6D401DC4E85}" presName="circ1Tx" presStyleLbl="revTx" presStyleIdx="0" presStyleCnt="0">
        <dgm:presLayoutVars>
          <dgm:chMax val="0"/>
          <dgm:chPref val="0"/>
          <dgm:bulletEnabled val="1"/>
        </dgm:presLayoutVars>
      </dgm:prSet>
      <dgm:spPr/>
    </dgm:pt>
    <dgm:pt modelId="{B3A215C6-42DE-354A-8BEE-0B5FBC3D42D1}" type="pres">
      <dgm:prSet presAssocID="{09395E0A-8064-0241-8787-5AB884B4F828}" presName="circ2" presStyleLbl="vennNode1" presStyleIdx="1" presStyleCnt="3" custScaleX="174659" custLinFactNeighborX="21262"/>
      <dgm:spPr/>
    </dgm:pt>
    <dgm:pt modelId="{E2DB267A-BE02-5441-8BD5-96A77E048D11}" type="pres">
      <dgm:prSet presAssocID="{09395E0A-8064-0241-8787-5AB884B4F828}" presName="circ2Tx" presStyleLbl="revTx" presStyleIdx="0" presStyleCnt="0">
        <dgm:presLayoutVars>
          <dgm:chMax val="0"/>
          <dgm:chPref val="0"/>
          <dgm:bulletEnabled val="1"/>
        </dgm:presLayoutVars>
      </dgm:prSet>
      <dgm:spPr/>
    </dgm:pt>
    <dgm:pt modelId="{2DCC109C-8A26-F147-934F-E12999F5702C}" type="pres">
      <dgm:prSet presAssocID="{D6A4B84E-0838-5C47-ADBA-E93F205C8B31}" presName="circ3" presStyleLbl="vennNode1" presStyleIdx="2" presStyleCnt="3" custScaleX="169761" custLinFactNeighborX="-29449"/>
      <dgm:spPr/>
    </dgm:pt>
    <dgm:pt modelId="{F67A5F02-15EF-034D-9DF5-DDA8E1F3DA34}" type="pres">
      <dgm:prSet presAssocID="{D6A4B84E-0838-5C47-ADBA-E93F205C8B31}" presName="circ3Tx" presStyleLbl="revTx" presStyleIdx="0" presStyleCnt="0">
        <dgm:presLayoutVars>
          <dgm:chMax val="0"/>
          <dgm:chPref val="0"/>
          <dgm:bulletEnabled val="1"/>
        </dgm:presLayoutVars>
      </dgm:prSet>
      <dgm:spPr/>
    </dgm:pt>
  </dgm:ptLst>
  <dgm:cxnLst>
    <dgm:cxn modelId="{82930B0C-DC17-8345-8639-AA125E71F426}" srcId="{56BBD567-52EF-BF4B-874B-F68B70F3CD35}" destId="{F1C2F798-D8A2-8B4E-9014-B6D401DC4E85}" srcOrd="0" destOrd="0" parTransId="{46D25BE9-2E0C-9841-831B-2CA0998BA239}" sibTransId="{A175D3F5-5E97-F248-864A-5984EB8D4569}"/>
    <dgm:cxn modelId="{CE099C31-25B0-3741-AB0D-80FDB4CCBFE9}" type="presOf" srcId="{09395E0A-8064-0241-8787-5AB884B4F828}" destId="{B3A215C6-42DE-354A-8BEE-0B5FBC3D42D1}" srcOrd="0" destOrd="0" presId="urn:microsoft.com/office/officeart/2005/8/layout/venn1"/>
    <dgm:cxn modelId="{FC8E843C-E396-D64E-9614-C00E0F161E68}" type="presOf" srcId="{56BBD567-52EF-BF4B-874B-F68B70F3CD35}" destId="{B13094A9-4AAC-6342-AF88-F49CFBCE8884}" srcOrd="0" destOrd="0" presId="urn:microsoft.com/office/officeart/2005/8/layout/venn1"/>
    <dgm:cxn modelId="{5A75C649-A4A4-534D-8B34-6AD17E28C78D}" type="presOf" srcId="{D6A4B84E-0838-5C47-ADBA-E93F205C8B31}" destId="{F67A5F02-15EF-034D-9DF5-DDA8E1F3DA34}" srcOrd="1" destOrd="0" presId="urn:microsoft.com/office/officeart/2005/8/layout/venn1"/>
    <dgm:cxn modelId="{610ECF64-4A22-4A49-913C-42C173E2B26D}" srcId="{56BBD567-52EF-BF4B-874B-F68B70F3CD35}" destId="{D6A4B84E-0838-5C47-ADBA-E93F205C8B31}" srcOrd="2" destOrd="0" parTransId="{A152996B-DCF2-5C46-B868-64EEC9E843EF}" sibTransId="{74733569-BD03-6A40-A91D-57D5E90F45A6}"/>
    <dgm:cxn modelId="{35C5A96B-2004-D94D-829F-F74BAD59569D}" type="presOf" srcId="{F1C2F798-D8A2-8B4E-9014-B6D401DC4E85}" destId="{CBCF9E29-C6F3-0144-B493-EF9C6A9B4824}" srcOrd="0" destOrd="0" presId="urn:microsoft.com/office/officeart/2005/8/layout/venn1"/>
    <dgm:cxn modelId="{33608B8D-07B7-A045-9BDE-09F7267EFD3E}" type="presOf" srcId="{09395E0A-8064-0241-8787-5AB884B4F828}" destId="{E2DB267A-BE02-5441-8BD5-96A77E048D11}" srcOrd="1" destOrd="0" presId="urn:microsoft.com/office/officeart/2005/8/layout/venn1"/>
    <dgm:cxn modelId="{9FF35D8E-22DB-1A45-A91F-D53EDA725F64}" type="presOf" srcId="{F1C2F798-D8A2-8B4E-9014-B6D401DC4E85}" destId="{B69A9D10-5B96-AC44-8E11-75EFF3416371}" srcOrd="1" destOrd="0" presId="urn:microsoft.com/office/officeart/2005/8/layout/venn1"/>
    <dgm:cxn modelId="{AAEB28AA-B117-3B4D-8B75-4172DBD453A6}" srcId="{56BBD567-52EF-BF4B-874B-F68B70F3CD35}" destId="{09395E0A-8064-0241-8787-5AB884B4F828}" srcOrd="1" destOrd="0" parTransId="{CEE4CA0E-2F0A-A346-93D7-17C9514EC11B}" sibTransId="{BB247147-0590-2C45-9654-E6C5ED0740BE}"/>
    <dgm:cxn modelId="{44BE5FEE-1D65-DA4E-AA80-AA4050FADDFA}" type="presOf" srcId="{D6A4B84E-0838-5C47-ADBA-E93F205C8B31}" destId="{2DCC109C-8A26-F147-934F-E12999F5702C}" srcOrd="0" destOrd="0" presId="urn:microsoft.com/office/officeart/2005/8/layout/venn1"/>
    <dgm:cxn modelId="{ADEC84EA-36D6-E342-8836-5A481819EE7E}" type="presParOf" srcId="{B13094A9-4AAC-6342-AF88-F49CFBCE8884}" destId="{CBCF9E29-C6F3-0144-B493-EF9C6A9B4824}" srcOrd="0" destOrd="0" presId="urn:microsoft.com/office/officeart/2005/8/layout/venn1"/>
    <dgm:cxn modelId="{675442C8-2586-CC47-B663-F70DD916DB88}" type="presParOf" srcId="{B13094A9-4AAC-6342-AF88-F49CFBCE8884}" destId="{B69A9D10-5B96-AC44-8E11-75EFF3416371}" srcOrd="1" destOrd="0" presId="urn:microsoft.com/office/officeart/2005/8/layout/venn1"/>
    <dgm:cxn modelId="{5D1A9A91-9173-ED41-8526-C7DFDB86568E}" type="presParOf" srcId="{B13094A9-4AAC-6342-AF88-F49CFBCE8884}" destId="{B3A215C6-42DE-354A-8BEE-0B5FBC3D42D1}" srcOrd="2" destOrd="0" presId="urn:microsoft.com/office/officeart/2005/8/layout/venn1"/>
    <dgm:cxn modelId="{6DCC1606-5FC1-AE4F-ACAC-558608B985A7}" type="presParOf" srcId="{B13094A9-4AAC-6342-AF88-F49CFBCE8884}" destId="{E2DB267A-BE02-5441-8BD5-96A77E048D11}" srcOrd="3" destOrd="0" presId="urn:microsoft.com/office/officeart/2005/8/layout/venn1"/>
    <dgm:cxn modelId="{1880D738-4D4D-324B-AC6A-CC65898EFF30}" type="presParOf" srcId="{B13094A9-4AAC-6342-AF88-F49CFBCE8884}" destId="{2DCC109C-8A26-F147-934F-E12999F5702C}" srcOrd="4" destOrd="0" presId="urn:microsoft.com/office/officeart/2005/8/layout/venn1"/>
    <dgm:cxn modelId="{DC60AC74-95A7-FB44-9B19-058FC615DC5B}" type="presParOf" srcId="{B13094A9-4AAC-6342-AF88-F49CFBCE8884}" destId="{F67A5F02-15EF-034D-9DF5-DDA8E1F3DA34}"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CF9E29-C6F3-0144-B493-EF9C6A9B4824}">
      <dsp:nvSpPr>
        <dsp:cNvPr id="0" name=""/>
        <dsp:cNvSpPr/>
      </dsp:nvSpPr>
      <dsp:spPr>
        <a:xfrm>
          <a:off x="1778191" y="83774"/>
          <a:ext cx="2983222" cy="1733272"/>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fr-FR" sz="2000" kern="1200" dirty="0">
              <a:latin typeface="Gill Sans Light"/>
              <a:cs typeface="Gill Sans Light"/>
            </a:rPr>
            <a:t>Veille de l'innovation</a:t>
          </a:r>
        </a:p>
      </dsp:txBody>
      <dsp:txXfrm>
        <a:off x="2175954" y="387097"/>
        <a:ext cx="2187696" cy="779972"/>
      </dsp:txXfrm>
    </dsp:sp>
    <dsp:sp modelId="{B3A215C6-42DE-354A-8BEE-0B5FBC3D42D1}">
      <dsp:nvSpPr>
        <dsp:cNvPr id="0" name=""/>
        <dsp:cNvSpPr/>
      </dsp:nvSpPr>
      <dsp:spPr>
        <a:xfrm>
          <a:off x="2849619" y="1167070"/>
          <a:ext cx="3027316" cy="1733272"/>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fr-FR" sz="2000" kern="1200" dirty="0">
              <a:latin typeface="Gill Sans Light"/>
              <a:cs typeface="Gill Sans Light"/>
            </a:rPr>
            <a:t>Communication Nutritionnelle</a:t>
          </a:r>
        </a:p>
      </dsp:txBody>
      <dsp:txXfrm>
        <a:off x="3775474" y="1614832"/>
        <a:ext cx="1816390" cy="953300"/>
      </dsp:txXfrm>
    </dsp:sp>
    <dsp:sp modelId="{2DCC109C-8A26-F147-934F-E12999F5702C}">
      <dsp:nvSpPr>
        <dsp:cNvPr id="0" name=""/>
        <dsp:cNvSpPr/>
      </dsp:nvSpPr>
      <dsp:spPr>
        <a:xfrm>
          <a:off x="762262" y="1167070"/>
          <a:ext cx="2942421" cy="1733272"/>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fr-FR" sz="2000" kern="1200" dirty="0">
              <a:latin typeface="Gill Sans Light"/>
              <a:cs typeface="Gill Sans Light"/>
            </a:rPr>
            <a:t>Innovation Alimentaire</a:t>
          </a:r>
        </a:p>
      </dsp:txBody>
      <dsp:txXfrm>
        <a:off x="1039340" y="1614832"/>
        <a:ext cx="1765452" cy="953300"/>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C278E41-AFBE-DE4E-B59C-9151F96D7CB6}" type="datetimeFigureOut">
              <a:rPr lang="fr-FR" smtClean="0"/>
              <a:t>30/03/2018</a:t>
            </a:fld>
            <a:endParaRPr lang="en-GB"/>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FDEEF26-5D18-E84A-870C-0185C66D3D9F}" type="slidenum">
              <a:rPr lang="en-GB" smtClean="0"/>
              <a:t>‹N°›</a:t>
            </a:fld>
            <a:endParaRPr lang="en-GB"/>
          </a:p>
        </p:txBody>
      </p:sp>
    </p:spTree>
    <p:extLst>
      <p:ext uri="{BB962C8B-B14F-4D97-AF65-F5344CB8AC3E}">
        <p14:creationId xmlns:p14="http://schemas.microsoft.com/office/powerpoint/2010/main" val="2649987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1BA086-2976-FA49-8B95-61BBF7F6CA2C}" type="datetimeFigureOut">
              <a:rPr lang="fr-FR" smtClean="0"/>
              <a:t>30/03/2018</a:t>
            </a:fld>
            <a:endParaRPr lang="en-GB"/>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5394D1-984B-6640-9D54-7A8B32983AD0}" type="slidenum">
              <a:rPr lang="en-GB" smtClean="0"/>
              <a:t>‹N°›</a:t>
            </a:fld>
            <a:endParaRPr lang="en-GB"/>
          </a:p>
        </p:txBody>
      </p:sp>
    </p:spTree>
    <p:extLst>
      <p:ext uri="{BB962C8B-B14F-4D97-AF65-F5344CB8AC3E}">
        <p14:creationId xmlns:p14="http://schemas.microsoft.com/office/powerpoint/2010/main" val="335949930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mailto:nutrimarketing@wanadoo.fr" TargetMode="External"/><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2.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mailto:nathan@nutrimarketing.fr" TargetMode="External"/><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hyperlink" Target="http://www.nutrimarketing.eu" TargetMode="External"/></Relationships>
</file>

<file path=ppt/slideLayouts/_rels/slideLayout7.xml.rels><?xml version="1.0" encoding="UTF-8" standalone="yes"?>
<Relationships xmlns="http://schemas.openxmlformats.org/package/2006/relationships"><Relationship Id="rId3" Type="http://schemas.openxmlformats.org/officeDocument/2006/relationships/hyperlink" Target="mailto:nathan@nutrimarketing.fr" TargetMode="External"/><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hyperlink" Target="http://www.nutrimarketing.eu" TargetMode="External"/></Relationships>
</file>

<file path=ppt/slideLayouts/_rels/slideLayout8.xml.rels><?xml version="1.0" encoding="UTF-8" standalone="yes"?>
<Relationships xmlns="http://schemas.openxmlformats.org/package/2006/relationships"><Relationship Id="rId3" Type="http://schemas.openxmlformats.org/officeDocument/2006/relationships/hyperlink" Target="mailto:nathan@nutrimarketing.fr" TargetMode="External"/><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hyperlink" Target="http://www.nutrimarketing.eu" TargetMode="External"/></Relationships>
</file>

<file path=ppt/slideLayouts/_rels/slideLayout9.xml.rels><?xml version="1.0" encoding="UTF-8" standalone="yes"?>
<Relationships xmlns="http://schemas.openxmlformats.org/package/2006/relationships"><Relationship Id="rId3" Type="http://schemas.openxmlformats.org/officeDocument/2006/relationships/hyperlink" Target="mailto:nathan@nutrimarketing.fr" TargetMode="External"/><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hyperlink" Target="http://www.nutrimarketing.eu"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re">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5" name="Image 14"/>
          <p:cNvPicPr/>
          <p:nvPr userDrawn="1"/>
        </p:nvPicPr>
        <p:blipFill rotWithShape="1">
          <a:blip r:embed="rId2" cstate="email">
            <a:extLst>
              <a:ext uri="{28A0092B-C50C-407E-A947-70E740481C1C}">
                <a14:useLocalDpi xmlns:a14="http://schemas.microsoft.com/office/drawing/2010/main"/>
              </a:ext>
            </a:extLst>
          </a:blip>
          <a:srcRect/>
          <a:stretch/>
        </p:blipFill>
        <p:spPr>
          <a:xfrm>
            <a:off x="1" y="-1"/>
            <a:ext cx="9143999" cy="2529039"/>
          </a:xfrm>
          <a:prstGeom prst="rect">
            <a:avLst/>
          </a:prstGeom>
        </p:spPr>
      </p:pic>
      <p:sp>
        <p:nvSpPr>
          <p:cNvPr id="27" name="Titre 26"/>
          <p:cNvSpPr>
            <a:spLocks noGrp="1"/>
          </p:cNvSpPr>
          <p:nvPr>
            <p:ph type="title"/>
          </p:nvPr>
        </p:nvSpPr>
        <p:spPr>
          <a:xfrm>
            <a:off x="529419" y="3194848"/>
            <a:ext cx="8085163" cy="2180415"/>
          </a:xfrm>
          <a:ln>
            <a:solidFill>
              <a:srgbClr val="D9A4C5"/>
            </a:solidFill>
            <a:miter lim="800000"/>
          </a:ln>
        </p:spPr>
        <p:txBody>
          <a:bodyPr>
            <a:normAutofit/>
          </a:bodyPr>
          <a:lstStyle>
            <a:lvl1pPr>
              <a:defRPr sz="3600"/>
            </a:lvl1pPr>
          </a:lstStyle>
          <a:p>
            <a:r>
              <a:rPr lang="fr-FR" noProof="0" dirty="0"/>
              <a:t>Cliquez et modifiez le titre</a:t>
            </a:r>
          </a:p>
        </p:txBody>
      </p:sp>
      <p:sp>
        <p:nvSpPr>
          <p:cNvPr id="2" name="ZoneTexte 1"/>
          <p:cNvSpPr txBox="1"/>
          <p:nvPr userDrawn="1"/>
        </p:nvSpPr>
        <p:spPr>
          <a:xfrm>
            <a:off x="406400" y="6350000"/>
            <a:ext cx="8394700" cy="276999"/>
          </a:xfrm>
          <a:prstGeom prst="rect">
            <a:avLst/>
          </a:prstGeom>
          <a:noFill/>
        </p:spPr>
        <p:txBody>
          <a:bodyPr wrap="square" rtlCol="0">
            <a:spAutoFit/>
          </a:bodyPr>
          <a:lstStyle/>
          <a:p>
            <a:pPr marL="0" indent="0" algn="ctr">
              <a:buFont typeface="Arial"/>
              <a:buNone/>
            </a:pPr>
            <a:r>
              <a:rPr lang="fr-FR" sz="1200" dirty="0">
                <a:latin typeface="Gill Sans Light"/>
                <a:cs typeface="Gill Sans Light"/>
              </a:rPr>
              <a:t>45, Bd</a:t>
            </a:r>
            <a:r>
              <a:rPr lang="fr-FR" sz="1200" baseline="0" dirty="0">
                <a:latin typeface="Gill Sans Light"/>
                <a:cs typeface="Gill Sans Light"/>
              </a:rPr>
              <a:t> </a:t>
            </a:r>
            <a:r>
              <a:rPr lang="fr-FR" sz="1200" dirty="0">
                <a:latin typeface="Gill Sans Light"/>
                <a:cs typeface="Gill Sans Light"/>
              </a:rPr>
              <a:t> Vincent Auriol - 75013 Paris • </a:t>
            </a:r>
            <a:r>
              <a:rPr lang="fr-FR" sz="1200" dirty="0" err="1">
                <a:latin typeface="Gill Sans Light"/>
                <a:cs typeface="Gill Sans Light"/>
              </a:rPr>
              <a:t>T</a:t>
            </a:r>
            <a:r>
              <a:rPr lang="fr-FR" sz="1200" dirty="0">
                <a:latin typeface="Gill Sans Light"/>
                <a:cs typeface="Gill Sans Light"/>
              </a:rPr>
              <a:t> : 01 47 63 06 37 • </a:t>
            </a:r>
            <a:r>
              <a:rPr lang="fr-FR" sz="1200" baseline="0" dirty="0">
                <a:latin typeface="Gill Sans Light"/>
                <a:cs typeface="Gill Sans Light"/>
                <a:hlinkClick r:id="rId3"/>
              </a:rPr>
              <a:t>nutrimarketing@wanadoo.fr</a:t>
            </a:r>
            <a:r>
              <a:rPr lang="fr-FR" sz="1200" baseline="0" dirty="0">
                <a:latin typeface="Gill Sans Light"/>
                <a:cs typeface="Gill Sans Light"/>
              </a:rPr>
              <a:t> • </a:t>
            </a:r>
            <a:r>
              <a:rPr lang="fr-FR" sz="1200" baseline="0" dirty="0" err="1">
                <a:latin typeface="Gill Sans Light"/>
                <a:cs typeface="Gill Sans Light"/>
              </a:rPr>
              <a:t>www.nutrimarketing.eu</a:t>
            </a:r>
            <a:endParaRPr lang="fr-FR" sz="1200" dirty="0">
              <a:latin typeface="Gill Sans Light"/>
              <a:cs typeface="Gill Sans Light"/>
            </a:endParaRPr>
          </a:p>
        </p:txBody>
      </p:sp>
    </p:spTree>
    <p:extLst>
      <p:ext uri="{BB962C8B-B14F-4D97-AF65-F5344CB8AC3E}">
        <p14:creationId xmlns:p14="http://schemas.microsoft.com/office/powerpoint/2010/main" val="4217760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ex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noProof="0"/>
              <a:t>Cliquez et modifiez le titre</a:t>
            </a:r>
          </a:p>
        </p:txBody>
      </p:sp>
      <p:sp>
        <p:nvSpPr>
          <p:cNvPr id="3" name="Espace réservé du contenu 2"/>
          <p:cNvSpPr>
            <a:spLocks noGrp="1"/>
          </p:cNvSpPr>
          <p:nvPr>
            <p:ph idx="1"/>
          </p:nvPr>
        </p:nvSpPr>
        <p:spPr/>
        <p:txBody>
          <a:bodyPr>
            <a:normAutofit/>
          </a:bodyPr>
          <a:lstStyle>
            <a:lvl1pPr>
              <a:defRPr sz="2000"/>
            </a:lvl1pPr>
            <a:lvl2pPr>
              <a:defRPr sz="1800"/>
            </a:lvl2pPr>
            <a:lvl3pPr>
              <a:defRPr sz="1600"/>
            </a:lvl3pPr>
            <a:lvl4pPr>
              <a:defRPr sz="1400"/>
            </a:lvl4pPr>
            <a:lvl5pPr>
              <a:defRPr sz="1400"/>
            </a:lvl5pPr>
          </a:lstStyle>
          <a:p>
            <a:pPr lvl="0"/>
            <a:r>
              <a:rPr lang="fr-FR" noProof="0" dirty="0"/>
              <a:t>Cliquez pour modifier les styles du texte du masque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p:txBody>
      </p:sp>
      <p:sp>
        <p:nvSpPr>
          <p:cNvPr id="6" name="Espace réservé du numéro de diapositive 5"/>
          <p:cNvSpPr>
            <a:spLocks noGrp="1"/>
          </p:cNvSpPr>
          <p:nvPr>
            <p:ph type="sldNum" sz="quarter" idx="12"/>
          </p:nvPr>
        </p:nvSpPr>
        <p:spPr/>
        <p:txBody>
          <a:bodyPr/>
          <a:lstStyle/>
          <a:p>
            <a:fld id="{C4090714-3DFA-2646-9FB8-CEDAA7E29C75}" type="slidenum">
              <a:rPr lang="en-GB" smtClean="0"/>
              <a:t>‹N°›</a:t>
            </a:fld>
            <a:endParaRPr lang="en-GB"/>
          </a:p>
        </p:txBody>
      </p:sp>
    </p:spTree>
    <p:extLst>
      <p:ext uri="{BB962C8B-B14F-4D97-AF65-F5344CB8AC3E}">
        <p14:creationId xmlns:p14="http://schemas.microsoft.com/office/powerpoint/2010/main" val="193040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ous-titre">
    <p:spTree>
      <p:nvGrpSpPr>
        <p:cNvPr id="1" name=""/>
        <p:cNvGrpSpPr/>
        <p:nvPr/>
      </p:nvGrpSpPr>
      <p:grpSpPr>
        <a:xfrm>
          <a:off x="0" y="0"/>
          <a:ext cx="0" cy="0"/>
          <a:chOff x="0" y="0"/>
          <a:chExt cx="0" cy="0"/>
        </a:xfrm>
      </p:grpSpPr>
      <p:pic>
        <p:nvPicPr>
          <p:cNvPr id="8" name="Imag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6858000"/>
          </a:xfrm>
          <a:prstGeom prst="rect">
            <a:avLst/>
          </a:prstGeom>
        </p:spPr>
      </p:pic>
      <p:pic>
        <p:nvPicPr>
          <p:cNvPr id="10" name="Image 10" descr="violet jaune.jp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rot="2649206">
            <a:off x="8528483" y="6198836"/>
            <a:ext cx="948328" cy="9417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Espace réservé du numéro de diapositive 2"/>
          <p:cNvSpPr>
            <a:spLocks noGrp="1"/>
          </p:cNvSpPr>
          <p:nvPr>
            <p:ph type="sldNum" sz="quarter" idx="10"/>
          </p:nvPr>
        </p:nvSpPr>
        <p:spPr>
          <a:xfrm>
            <a:off x="8476573" y="6310907"/>
            <a:ext cx="511175" cy="365125"/>
          </a:xfrm>
        </p:spPr>
        <p:txBody>
          <a:bodyPr/>
          <a:lstStyle/>
          <a:p>
            <a:fld id="{C4090714-3DFA-2646-9FB8-CEDAA7E29C75}" type="slidenum">
              <a:rPr lang="en-GB" smtClean="0"/>
              <a:pPr/>
              <a:t>‹N°›</a:t>
            </a:fld>
            <a:endParaRPr lang="en-GB" dirty="0"/>
          </a:p>
        </p:txBody>
      </p:sp>
      <p:sp>
        <p:nvSpPr>
          <p:cNvPr id="13" name="Espace réservé du contenu 12"/>
          <p:cNvSpPr>
            <a:spLocks noGrp="1"/>
          </p:cNvSpPr>
          <p:nvPr>
            <p:ph sz="quarter" idx="11"/>
          </p:nvPr>
        </p:nvSpPr>
        <p:spPr>
          <a:xfrm>
            <a:off x="707922" y="1354013"/>
            <a:ext cx="7728157" cy="2131455"/>
          </a:xfrm>
          <a:ln>
            <a:solidFill>
              <a:srgbClr val="D9A4C5"/>
            </a:solidFill>
          </a:ln>
        </p:spPr>
        <p:txBody>
          <a:bodyPr anchor="ctr"/>
          <a:lstStyle>
            <a:lvl1pPr marL="0" indent="0" algn="ctr">
              <a:buNone/>
              <a:defRPr/>
            </a:lvl1pPr>
          </a:lstStyle>
          <a:p>
            <a:pPr lvl="0"/>
            <a:r>
              <a:rPr lang="fr-FR" dirty="0"/>
              <a:t>Cliquez pour modifier les styles du texte du masque</a:t>
            </a:r>
          </a:p>
        </p:txBody>
      </p:sp>
      <p:pic>
        <p:nvPicPr>
          <p:cNvPr id="14" name="Image 9" descr="rose orange.jpg"/>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97156" y="6271143"/>
            <a:ext cx="675556" cy="6735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Image 7" descr="bleu marron.jpg"/>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rot="1911705">
            <a:off x="-215459" y="-168962"/>
            <a:ext cx="671179" cy="6719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92108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Espace réservé du numéro de diapositive 3"/>
          <p:cNvSpPr>
            <a:spLocks noGrp="1"/>
          </p:cNvSpPr>
          <p:nvPr>
            <p:ph type="sldNum" sz="quarter" idx="12"/>
          </p:nvPr>
        </p:nvSpPr>
        <p:spPr/>
        <p:txBody>
          <a:bodyPr/>
          <a:lstStyle/>
          <a:p>
            <a:fld id="{C4090714-3DFA-2646-9FB8-CEDAA7E29C75}" type="slidenum">
              <a:rPr lang="en-GB" smtClean="0"/>
              <a:t>‹N°›</a:t>
            </a:fld>
            <a:endParaRPr lang="en-GB" dirty="0"/>
          </a:p>
        </p:txBody>
      </p:sp>
      <p:sp>
        <p:nvSpPr>
          <p:cNvPr id="6" name="Titre 1"/>
          <p:cNvSpPr>
            <a:spLocks noGrp="1"/>
          </p:cNvSpPr>
          <p:nvPr>
            <p:ph type="title"/>
          </p:nvPr>
        </p:nvSpPr>
        <p:spPr>
          <a:xfrm>
            <a:off x="238132" y="167018"/>
            <a:ext cx="8754200" cy="717519"/>
          </a:xfrm>
        </p:spPr>
        <p:txBody>
          <a:bodyPr/>
          <a:lstStyle/>
          <a:p>
            <a:r>
              <a:rPr lang="fr-FR" noProof="0"/>
              <a:t>Cliquez et modifiez le titre</a:t>
            </a:r>
          </a:p>
        </p:txBody>
      </p:sp>
    </p:spTree>
    <p:extLst>
      <p:ext uri="{BB962C8B-B14F-4D97-AF65-F5344CB8AC3E}">
        <p14:creationId xmlns:p14="http://schemas.microsoft.com/office/powerpoint/2010/main" val="2975263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utriMarketing">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0"/>
          </p:nvPr>
        </p:nvSpPr>
        <p:spPr/>
        <p:txBody>
          <a:bodyPr/>
          <a:lstStyle/>
          <a:p>
            <a:fld id="{C4090714-3DFA-2646-9FB8-CEDAA7E29C75}" type="slidenum">
              <a:rPr lang="en-GB" smtClean="0"/>
              <a:pPr/>
              <a:t>‹N°›</a:t>
            </a:fld>
            <a:endParaRPr lang="en-GB" dirty="0"/>
          </a:p>
        </p:txBody>
      </p:sp>
      <p:sp>
        <p:nvSpPr>
          <p:cNvPr id="4" name="Rectangle 3"/>
          <p:cNvSpPr/>
          <p:nvPr userDrawn="1"/>
        </p:nvSpPr>
        <p:spPr>
          <a:xfrm>
            <a:off x="0" y="0"/>
            <a:ext cx="9144000" cy="6858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5" name="Image 4"/>
          <p:cNvPicPr/>
          <p:nvPr userDrawn="1"/>
        </p:nvPicPr>
        <p:blipFill rotWithShape="1">
          <a:blip r:embed="rId2" cstate="email">
            <a:extLst>
              <a:ext uri="{28A0092B-C50C-407E-A947-70E740481C1C}">
                <a14:useLocalDpi xmlns:a14="http://schemas.microsoft.com/office/drawing/2010/main"/>
              </a:ext>
            </a:extLst>
          </a:blip>
          <a:srcRect/>
          <a:stretch/>
        </p:blipFill>
        <p:spPr>
          <a:xfrm>
            <a:off x="1" y="-1"/>
            <a:ext cx="9143999" cy="2529039"/>
          </a:xfrm>
          <a:prstGeom prst="rect">
            <a:avLst/>
          </a:prstGeom>
        </p:spPr>
      </p:pic>
      <p:graphicFrame>
        <p:nvGraphicFramePr>
          <p:cNvPr id="10" name="Diagramme 9"/>
          <p:cNvGraphicFramePr/>
          <p:nvPr userDrawn="1">
            <p:extLst>
              <p:ext uri="{D42A27DB-BD31-4B8C-83A1-F6EECF244321}">
                <p14:modId xmlns:p14="http://schemas.microsoft.com/office/powerpoint/2010/main" val="2018385219"/>
              </p:ext>
            </p:extLst>
          </p:nvPr>
        </p:nvGraphicFramePr>
        <p:xfrm>
          <a:off x="1181449" y="3821653"/>
          <a:ext cx="6781102" cy="29841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Rectangle 14"/>
          <p:cNvSpPr/>
          <p:nvPr userDrawn="1"/>
        </p:nvSpPr>
        <p:spPr>
          <a:xfrm>
            <a:off x="476262" y="2483678"/>
            <a:ext cx="8073330" cy="114519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285750" lvl="0" indent="-285750">
              <a:lnSpc>
                <a:spcPct val="120000"/>
              </a:lnSpc>
              <a:buFont typeface="Arial"/>
              <a:buChar char="•"/>
            </a:pPr>
            <a:r>
              <a:rPr lang="fr-FR" sz="2000" b="0" i="0" u="none" dirty="0">
                <a:solidFill>
                  <a:srgbClr val="000000"/>
                </a:solidFill>
                <a:effectLst/>
                <a:latin typeface="Gill Sans Light"/>
                <a:cs typeface="Gill Sans Light"/>
              </a:rPr>
              <a:t>Agence d'Innovation Alimentaire &amp; Communication</a:t>
            </a:r>
          </a:p>
          <a:p>
            <a:pPr marL="742950" lvl="1" indent="-285750">
              <a:lnSpc>
                <a:spcPct val="120000"/>
              </a:lnSpc>
              <a:buFont typeface="Lucida Grande"/>
              <a:buChar char="-"/>
            </a:pPr>
            <a:r>
              <a:rPr lang="fr-FR" sz="1900" b="0" i="0" u="none" dirty="0">
                <a:solidFill>
                  <a:srgbClr val="000000"/>
                </a:solidFill>
                <a:effectLst/>
                <a:latin typeface="Gill Sans Light"/>
                <a:cs typeface="Gill Sans Light"/>
              </a:rPr>
              <a:t>Expert Innovation</a:t>
            </a:r>
          </a:p>
          <a:p>
            <a:pPr marL="742950" lvl="1" indent="-285750">
              <a:lnSpc>
                <a:spcPct val="120000"/>
              </a:lnSpc>
              <a:buFont typeface="Lucida Grande"/>
              <a:buChar char="-"/>
            </a:pPr>
            <a:r>
              <a:rPr lang="fr-FR" sz="1900" b="0" i="0" u="none" dirty="0">
                <a:solidFill>
                  <a:srgbClr val="000000"/>
                </a:solidFill>
                <a:effectLst/>
                <a:latin typeface="Gill Sans Light"/>
                <a:cs typeface="Gill Sans Light"/>
              </a:rPr>
              <a:t>Communication Nutrition, Santé, Bien-Être</a:t>
            </a:r>
          </a:p>
        </p:txBody>
      </p:sp>
    </p:spTree>
    <p:extLst>
      <p:ext uri="{BB962C8B-B14F-4D97-AF65-F5344CB8AC3E}">
        <p14:creationId xmlns:p14="http://schemas.microsoft.com/office/powerpoint/2010/main" val="2797357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n NutriMarketing">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0"/>
          </p:nvPr>
        </p:nvSpPr>
        <p:spPr/>
        <p:txBody>
          <a:bodyPr/>
          <a:lstStyle/>
          <a:p>
            <a:fld id="{C4090714-3DFA-2646-9FB8-CEDAA7E29C75}" type="slidenum">
              <a:rPr lang="en-GB" smtClean="0"/>
              <a:pPr/>
              <a:t>‹N°›</a:t>
            </a:fld>
            <a:endParaRPr lang="en-GB" dirty="0"/>
          </a:p>
        </p:txBody>
      </p:sp>
      <p:sp>
        <p:nvSpPr>
          <p:cNvPr id="4" name="Rectangle 3"/>
          <p:cNvSpPr/>
          <p:nvPr userDrawn="1"/>
        </p:nvSpPr>
        <p:spPr>
          <a:xfrm>
            <a:off x="0" y="0"/>
            <a:ext cx="9144000" cy="6858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5" name="Image 4"/>
          <p:cNvPicPr/>
          <p:nvPr userDrawn="1"/>
        </p:nvPicPr>
        <p:blipFill rotWithShape="1">
          <a:blip r:embed="rId2" cstate="email">
            <a:extLst>
              <a:ext uri="{28A0092B-C50C-407E-A947-70E740481C1C}">
                <a14:useLocalDpi xmlns:a14="http://schemas.microsoft.com/office/drawing/2010/main"/>
              </a:ext>
            </a:extLst>
          </a:blip>
          <a:srcRect/>
          <a:stretch/>
        </p:blipFill>
        <p:spPr>
          <a:xfrm>
            <a:off x="1" y="-1"/>
            <a:ext cx="9143999" cy="2529039"/>
          </a:xfrm>
          <a:prstGeom prst="rect">
            <a:avLst/>
          </a:prstGeom>
        </p:spPr>
      </p:pic>
      <p:sp>
        <p:nvSpPr>
          <p:cNvPr id="7" name="Rectangle à coins arrondis 6"/>
          <p:cNvSpPr/>
          <p:nvPr userDrawn="1"/>
        </p:nvSpPr>
        <p:spPr bwMode="auto">
          <a:xfrm>
            <a:off x="1412875" y="4127841"/>
            <a:ext cx="6318250" cy="1806224"/>
          </a:xfrm>
          <a:prstGeom prst="roundRect">
            <a:avLst/>
          </a:prstGeom>
          <a:ln>
            <a:solidFill>
              <a:srgbClr val="D9A4C5"/>
            </a:solidFill>
          </a:ln>
          <a:extLst/>
        </p:spPr>
        <p:style>
          <a:lnRef idx="2">
            <a:schemeClr val="dk1"/>
          </a:lnRef>
          <a:fillRef idx="1">
            <a:schemeClr val="lt1"/>
          </a:fillRef>
          <a:effectRef idx="0">
            <a:schemeClr val="dk1"/>
          </a:effectRef>
          <a:fontRef idx="minor">
            <a:schemeClr val="dk1"/>
          </a:fontRef>
        </p:style>
        <p:txBody>
          <a:bodyPr anchor="ctr"/>
          <a:lstStyle/>
          <a:p>
            <a:pPr algn="ctr">
              <a:defRPr/>
            </a:pPr>
            <a:r>
              <a:rPr lang="fr-FR" sz="1800" b="1" noProof="0" dirty="0" err="1">
                <a:solidFill>
                  <a:srgbClr val="000000"/>
                </a:solidFill>
                <a:latin typeface="Gill Sans Light"/>
                <a:ea typeface="ＭＳ Ｐゴシック" charset="0"/>
                <a:cs typeface="Gill Sans Light"/>
              </a:rPr>
              <a:t>NutriMarketing</a:t>
            </a:r>
            <a:endParaRPr lang="fr-FR" sz="1600" b="0" noProof="0" dirty="0">
              <a:solidFill>
                <a:srgbClr val="000000"/>
              </a:solidFill>
              <a:latin typeface="Gill Sans Light"/>
              <a:ea typeface="ＭＳ Ｐゴシック" charset="0"/>
              <a:cs typeface="Gill Sans Light"/>
            </a:endParaRPr>
          </a:p>
          <a:p>
            <a:pPr algn="ctr">
              <a:defRPr/>
            </a:pPr>
            <a:r>
              <a:rPr lang="fr-FR" sz="1600" b="0" noProof="0" dirty="0">
                <a:solidFill>
                  <a:srgbClr val="000000"/>
                </a:solidFill>
                <a:latin typeface="Gill Sans Light"/>
                <a:ea typeface="ＭＳ Ｐゴシック" charset="0"/>
                <a:cs typeface="Gill Sans Light"/>
              </a:rPr>
              <a:t>45, bd Vincent Auriol</a:t>
            </a:r>
          </a:p>
          <a:p>
            <a:pPr algn="ctr">
              <a:defRPr/>
            </a:pPr>
            <a:r>
              <a:rPr lang="fr-FR" sz="1600" b="0" noProof="0" dirty="0">
                <a:solidFill>
                  <a:srgbClr val="000000"/>
                </a:solidFill>
                <a:latin typeface="Gill Sans Light"/>
                <a:ea typeface="ＭＳ Ｐゴシック" charset="0"/>
                <a:cs typeface="Gill Sans Light"/>
              </a:rPr>
              <a:t>75013</a:t>
            </a:r>
            <a:r>
              <a:rPr lang="fr-FR" sz="1600" b="0" baseline="0" noProof="0" dirty="0">
                <a:solidFill>
                  <a:srgbClr val="000000"/>
                </a:solidFill>
                <a:latin typeface="Gill Sans Light"/>
                <a:ea typeface="ＭＳ Ｐゴシック" charset="0"/>
                <a:cs typeface="Gill Sans Light"/>
              </a:rPr>
              <a:t> Paris</a:t>
            </a:r>
            <a:endParaRPr lang="fr-FR" sz="1600" b="0" noProof="0" dirty="0">
              <a:solidFill>
                <a:srgbClr val="000000"/>
              </a:solidFill>
              <a:latin typeface="Gill Sans Light"/>
              <a:ea typeface="ＭＳ Ｐゴシック" charset="0"/>
              <a:cs typeface="Gill Sans Light"/>
            </a:endParaRPr>
          </a:p>
          <a:p>
            <a:pPr marL="342900" indent="-342900">
              <a:buFont typeface="Zapf Dingbats" charset="0"/>
              <a:buChar char="&amp;"/>
              <a:defRPr/>
            </a:pPr>
            <a:r>
              <a:rPr lang="fr-FR" sz="1400" noProof="0" dirty="0">
                <a:latin typeface="Gill Sans Light"/>
                <a:cs typeface="Gill Sans Light"/>
                <a:sym typeface="Zapf Dingbats"/>
              </a:rPr>
              <a:t>+ 33 (0) 1 47 63 06 37</a:t>
            </a:r>
          </a:p>
          <a:p>
            <a:pPr marL="457200" indent="-457200">
              <a:buFont typeface="Wingdings" charset="2"/>
              <a:buChar char=":"/>
              <a:defRPr/>
            </a:pPr>
            <a:r>
              <a:rPr lang="fr-FR" sz="1400" noProof="0" dirty="0">
                <a:solidFill>
                  <a:srgbClr val="000000"/>
                </a:solidFill>
                <a:latin typeface="Gill Sans Light"/>
                <a:ea typeface="ＭＳ Ｐゴシック" charset="0"/>
                <a:cs typeface="Gill Sans Light"/>
                <a:hlinkClick r:id="rId3"/>
              </a:rPr>
              <a:t>contact@nutrimarketing.fr</a:t>
            </a:r>
            <a:r>
              <a:rPr lang="fr-FR" sz="1400" baseline="0" noProof="0" dirty="0">
                <a:solidFill>
                  <a:srgbClr val="000000"/>
                </a:solidFill>
                <a:latin typeface="Gill Sans Light"/>
                <a:ea typeface="ＭＳ Ｐゴシック" charset="0"/>
                <a:cs typeface="Gill Sans Light"/>
              </a:rPr>
              <a:t> </a:t>
            </a:r>
            <a:endParaRPr lang="fr-FR" sz="1400" noProof="0" dirty="0">
              <a:solidFill>
                <a:srgbClr val="000000"/>
              </a:solidFill>
              <a:latin typeface="Gill Sans Light"/>
              <a:ea typeface="ＭＳ Ｐゴシック" charset="0"/>
              <a:cs typeface="Gill Sans Light"/>
            </a:endParaRPr>
          </a:p>
          <a:p>
            <a:pPr marL="457200" indent="-457200">
              <a:buFont typeface="Wingdings" charset="2"/>
              <a:buChar char=":"/>
              <a:defRPr/>
            </a:pPr>
            <a:r>
              <a:rPr lang="fr-FR" sz="1400" noProof="0" dirty="0">
                <a:solidFill>
                  <a:srgbClr val="000000"/>
                </a:solidFill>
                <a:latin typeface="Gill Sans Light"/>
                <a:ea typeface="ＭＳ Ｐゴシック" charset="0"/>
                <a:cs typeface="Gill Sans Light"/>
                <a:hlinkClick r:id="rId4"/>
              </a:rPr>
              <a:t>www.nutrimarketing.eu</a:t>
            </a:r>
            <a:r>
              <a:rPr lang="fr-FR" sz="1400" noProof="0" dirty="0">
                <a:solidFill>
                  <a:srgbClr val="000000"/>
                </a:solidFill>
                <a:latin typeface="Gill Sans Light"/>
                <a:ea typeface="ＭＳ Ｐゴシック" charset="0"/>
                <a:cs typeface="Gill Sans Light"/>
              </a:rPr>
              <a:t> </a:t>
            </a:r>
          </a:p>
        </p:txBody>
      </p:sp>
      <p:sp>
        <p:nvSpPr>
          <p:cNvPr id="2" name="ZoneTexte 1"/>
          <p:cNvSpPr txBox="1"/>
          <p:nvPr userDrawn="1"/>
        </p:nvSpPr>
        <p:spPr>
          <a:xfrm>
            <a:off x="1412875" y="3163918"/>
            <a:ext cx="6318250" cy="523220"/>
          </a:xfrm>
          <a:prstGeom prst="rect">
            <a:avLst/>
          </a:prstGeom>
          <a:noFill/>
        </p:spPr>
        <p:txBody>
          <a:bodyPr wrap="square" rtlCol="0">
            <a:spAutoFit/>
          </a:bodyPr>
          <a:lstStyle/>
          <a:p>
            <a:pPr algn="ctr"/>
            <a:r>
              <a:rPr lang="fr-FR" sz="2800" noProof="0" dirty="0">
                <a:latin typeface="Gill Sans Light"/>
                <a:cs typeface="Gill Sans Light"/>
              </a:rPr>
              <a:t>Merci de votre attention !</a:t>
            </a:r>
          </a:p>
        </p:txBody>
      </p:sp>
    </p:spTree>
    <p:extLst>
      <p:ext uri="{BB962C8B-B14F-4D97-AF65-F5344CB8AC3E}">
        <p14:creationId xmlns:p14="http://schemas.microsoft.com/office/powerpoint/2010/main" val="36505141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in Beatrice">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0"/>
          </p:nvPr>
        </p:nvSpPr>
        <p:spPr/>
        <p:txBody>
          <a:bodyPr/>
          <a:lstStyle/>
          <a:p>
            <a:fld id="{C4090714-3DFA-2646-9FB8-CEDAA7E29C75}" type="slidenum">
              <a:rPr lang="en-GB" smtClean="0"/>
              <a:pPr/>
              <a:t>‹N°›</a:t>
            </a:fld>
            <a:endParaRPr lang="en-GB" dirty="0"/>
          </a:p>
        </p:txBody>
      </p:sp>
      <p:sp>
        <p:nvSpPr>
          <p:cNvPr id="4" name="Rectangle 3"/>
          <p:cNvSpPr/>
          <p:nvPr userDrawn="1"/>
        </p:nvSpPr>
        <p:spPr>
          <a:xfrm>
            <a:off x="0" y="0"/>
            <a:ext cx="9144000" cy="6858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5" name="Image 4"/>
          <p:cNvPicPr/>
          <p:nvPr userDrawn="1"/>
        </p:nvPicPr>
        <p:blipFill rotWithShape="1">
          <a:blip r:embed="rId2" cstate="email">
            <a:extLst>
              <a:ext uri="{28A0092B-C50C-407E-A947-70E740481C1C}">
                <a14:useLocalDpi xmlns:a14="http://schemas.microsoft.com/office/drawing/2010/main"/>
              </a:ext>
            </a:extLst>
          </a:blip>
          <a:srcRect/>
          <a:stretch/>
        </p:blipFill>
        <p:spPr>
          <a:xfrm>
            <a:off x="1" y="-1"/>
            <a:ext cx="9143999" cy="2529039"/>
          </a:xfrm>
          <a:prstGeom prst="rect">
            <a:avLst/>
          </a:prstGeom>
        </p:spPr>
      </p:pic>
      <p:sp>
        <p:nvSpPr>
          <p:cNvPr id="7" name="Rectangle à coins arrondis 6"/>
          <p:cNvSpPr/>
          <p:nvPr userDrawn="1"/>
        </p:nvSpPr>
        <p:spPr bwMode="auto">
          <a:xfrm>
            <a:off x="1412875" y="2891760"/>
            <a:ext cx="6318250" cy="3042305"/>
          </a:xfrm>
          <a:prstGeom prst="roundRect">
            <a:avLst/>
          </a:prstGeom>
          <a:ln>
            <a:solidFill>
              <a:srgbClr val="D9A4C5"/>
            </a:solidFill>
          </a:ln>
          <a:extLst/>
        </p:spPr>
        <p:style>
          <a:lnRef idx="2">
            <a:schemeClr val="dk1"/>
          </a:lnRef>
          <a:fillRef idx="1">
            <a:schemeClr val="lt1"/>
          </a:fillRef>
          <a:effectRef idx="0">
            <a:schemeClr val="dk1"/>
          </a:effectRef>
          <a:fontRef idx="minor">
            <a:schemeClr val="dk1"/>
          </a:fontRef>
        </p:style>
        <p:txBody>
          <a:bodyPr anchor="ctr"/>
          <a:lstStyle/>
          <a:p>
            <a:pPr algn="ctr">
              <a:defRPr/>
            </a:pPr>
            <a:r>
              <a:rPr lang="fr-FR" sz="2100" b="1" noProof="0" dirty="0">
                <a:solidFill>
                  <a:srgbClr val="000000"/>
                </a:solidFill>
                <a:latin typeface="Gill Sans Light"/>
                <a:ea typeface="ＭＳ Ｐゴシック" charset="0"/>
                <a:cs typeface="Gill Sans Light"/>
              </a:rPr>
              <a:t>Béatrice de Reynal</a:t>
            </a:r>
            <a:endParaRPr lang="fr-FR" sz="2100" b="1" baseline="0" noProof="0" dirty="0">
              <a:solidFill>
                <a:srgbClr val="000000"/>
              </a:solidFill>
              <a:latin typeface="Gill Sans Light"/>
              <a:ea typeface="ＭＳ Ｐゴシック" charset="0"/>
              <a:cs typeface="Gill Sans Light"/>
            </a:endParaRPr>
          </a:p>
          <a:p>
            <a:pPr algn="ctr">
              <a:defRPr/>
            </a:pPr>
            <a:r>
              <a:rPr lang="fr-FR" sz="2000" b="0" baseline="0" noProof="0" dirty="0">
                <a:solidFill>
                  <a:srgbClr val="000000"/>
                </a:solidFill>
                <a:latin typeface="Gill Sans Light"/>
                <a:ea typeface="ＭＳ Ｐゴシック" charset="0"/>
                <a:cs typeface="Gill Sans Light"/>
              </a:rPr>
              <a:t>Directrice / </a:t>
            </a:r>
            <a:r>
              <a:rPr lang="fr-FR" sz="2000" b="0" baseline="0" noProof="0" dirty="0" err="1">
                <a:solidFill>
                  <a:srgbClr val="000000"/>
                </a:solidFill>
                <a:latin typeface="Gill Sans Light"/>
                <a:ea typeface="ＭＳ Ｐゴシック" charset="0"/>
                <a:cs typeface="Gill Sans Light"/>
              </a:rPr>
              <a:t>PhD</a:t>
            </a:r>
            <a:r>
              <a:rPr lang="fr-FR" sz="2000" b="0" baseline="0" noProof="0" dirty="0">
                <a:solidFill>
                  <a:srgbClr val="000000"/>
                </a:solidFill>
                <a:latin typeface="Gill Sans Light"/>
                <a:ea typeface="ＭＳ Ｐゴシック" charset="0"/>
                <a:cs typeface="Gill Sans Light"/>
              </a:rPr>
              <a:t> Nutrition</a:t>
            </a:r>
            <a:endParaRPr lang="fr-FR" sz="2000" b="0" noProof="0" dirty="0">
              <a:solidFill>
                <a:srgbClr val="000000"/>
              </a:solidFill>
              <a:latin typeface="Gill Sans Light"/>
              <a:ea typeface="ＭＳ Ｐゴシック" charset="0"/>
              <a:cs typeface="Gill Sans Light"/>
            </a:endParaRPr>
          </a:p>
          <a:p>
            <a:pPr algn="ctr">
              <a:defRPr/>
            </a:pPr>
            <a:r>
              <a:rPr lang="fr-FR" sz="2000" b="0" noProof="0" dirty="0">
                <a:solidFill>
                  <a:srgbClr val="000000"/>
                </a:solidFill>
                <a:latin typeface="Gill Sans Light"/>
                <a:ea typeface="ＭＳ Ｐゴシック" charset="0"/>
                <a:cs typeface="Gill Sans Light"/>
              </a:rPr>
              <a:t>45, bd Vincent Auriol</a:t>
            </a:r>
          </a:p>
          <a:p>
            <a:pPr algn="ctr">
              <a:defRPr/>
            </a:pPr>
            <a:r>
              <a:rPr lang="fr-FR" sz="2000" b="0" noProof="0" dirty="0">
                <a:solidFill>
                  <a:srgbClr val="000000"/>
                </a:solidFill>
                <a:latin typeface="Gill Sans Light"/>
                <a:ea typeface="ＭＳ Ｐゴシック" charset="0"/>
                <a:cs typeface="Gill Sans Light"/>
              </a:rPr>
              <a:t>75013</a:t>
            </a:r>
            <a:r>
              <a:rPr lang="fr-FR" sz="2000" b="0" baseline="0" noProof="0" dirty="0">
                <a:solidFill>
                  <a:srgbClr val="000000"/>
                </a:solidFill>
                <a:latin typeface="Gill Sans Light"/>
                <a:ea typeface="ＭＳ Ｐゴシック" charset="0"/>
                <a:cs typeface="Gill Sans Light"/>
              </a:rPr>
              <a:t> Paris</a:t>
            </a:r>
            <a:endParaRPr lang="fr-FR" sz="2000" b="0" noProof="0" dirty="0">
              <a:solidFill>
                <a:srgbClr val="000000"/>
              </a:solidFill>
              <a:latin typeface="Gill Sans Light"/>
              <a:ea typeface="ＭＳ Ｐゴシック" charset="0"/>
              <a:cs typeface="Gill Sans Light"/>
            </a:endParaRPr>
          </a:p>
          <a:p>
            <a:pPr algn="ctr">
              <a:defRPr/>
            </a:pPr>
            <a:endParaRPr lang="fr-FR" sz="1800" b="1" noProof="0" dirty="0">
              <a:solidFill>
                <a:srgbClr val="000000"/>
              </a:solidFill>
              <a:latin typeface="Gill Sans Light"/>
              <a:ea typeface="ＭＳ Ｐゴシック" charset="0"/>
              <a:cs typeface="Gill Sans Light"/>
            </a:endParaRPr>
          </a:p>
          <a:p>
            <a:pPr marL="342900" indent="-342900">
              <a:buFont typeface="Zapf Dingbats" charset="0"/>
              <a:buChar char="&amp;"/>
              <a:defRPr/>
            </a:pPr>
            <a:r>
              <a:rPr lang="fr-FR" sz="1800" noProof="0" dirty="0">
                <a:latin typeface="Gill Sans Light"/>
                <a:cs typeface="Gill Sans Light"/>
                <a:sym typeface="Zapf Dingbats"/>
              </a:rPr>
              <a:t>+ 33 (0) 1 47 63 06 37</a:t>
            </a:r>
          </a:p>
          <a:p>
            <a:pPr marL="457200" indent="-457200">
              <a:buFont typeface="Wingdings" charset="2"/>
              <a:buChar char=":"/>
              <a:defRPr/>
            </a:pPr>
            <a:r>
              <a:rPr lang="fr-FR" sz="1800" noProof="0" dirty="0">
                <a:solidFill>
                  <a:srgbClr val="000000"/>
                </a:solidFill>
                <a:latin typeface="Gill Sans Light"/>
                <a:ea typeface="ＭＳ Ｐゴシック" charset="0"/>
                <a:cs typeface="Gill Sans Light"/>
                <a:hlinkClick r:id="rId3"/>
              </a:rPr>
              <a:t>beatrice@nutrimarketing.fr</a:t>
            </a:r>
            <a:r>
              <a:rPr lang="fr-FR" sz="1800" baseline="0" noProof="0" dirty="0">
                <a:solidFill>
                  <a:srgbClr val="000000"/>
                </a:solidFill>
                <a:latin typeface="Gill Sans Light"/>
                <a:ea typeface="ＭＳ Ｐゴシック" charset="0"/>
                <a:cs typeface="Gill Sans Light"/>
              </a:rPr>
              <a:t> </a:t>
            </a:r>
            <a:endParaRPr lang="fr-FR" sz="1800" noProof="0" dirty="0">
              <a:solidFill>
                <a:srgbClr val="000000"/>
              </a:solidFill>
              <a:latin typeface="Gill Sans Light"/>
              <a:ea typeface="ＭＳ Ｐゴシック" charset="0"/>
              <a:cs typeface="Gill Sans Light"/>
            </a:endParaRPr>
          </a:p>
          <a:p>
            <a:pPr marL="457200" indent="-457200">
              <a:buFont typeface="Wingdings" charset="2"/>
              <a:buChar char=":"/>
              <a:defRPr/>
            </a:pPr>
            <a:r>
              <a:rPr lang="fr-FR" sz="1800" noProof="0" dirty="0">
                <a:solidFill>
                  <a:srgbClr val="000000"/>
                </a:solidFill>
                <a:latin typeface="Gill Sans Light"/>
                <a:ea typeface="ＭＳ Ｐゴシック" charset="0"/>
                <a:cs typeface="Gill Sans Light"/>
                <a:hlinkClick r:id="rId4"/>
              </a:rPr>
              <a:t>www.nutrimarketing.eu</a:t>
            </a:r>
            <a:r>
              <a:rPr lang="fr-FR" sz="1800" noProof="0" dirty="0">
                <a:solidFill>
                  <a:srgbClr val="000000"/>
                </a:solidFill>
                <a:latin typeface="Gill Sans Light"/>
                <a:ea typeface="ＭＳ Ｐゴシック" charset="0"/>
                <a:cs typeface="Gill Sans Light"/>
              </a:rPr>
              <a:t> </a:t>
            </a:r>
          </a:p>
        </p:txBody>
      </p:sp>
    </p:spTree>
    <p:extLst>
      <p:ext uri="{BB962C8B-B14F-4D97-AF65-F5344CB8AC3E}">
        <p14:creationId xmlns:p14="http://schemas.microsoft.com/office/powerpoint/2010/main" val="386497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in Sophie">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0"/>
          </p:nvPr>
        </p:nvSpPr>
        <p:spPr/>
        <p:txBody>
          <a:bodyPr/>
          <a:lstStyle/>
          <a:p>
            <a:fld id="{C4090714-3DFA-2646-9FB8-CEDAA7E29C75}" type="slidenum">
              <a:rPr lang="en-GB" smtClean="0"/>
              <a:pPr/>
              <a:t>‹N°›</a:t>
            </a:fld>
            <a:endParaRPr lang="en-GB" dirty="0"/>
          </a:p>
        </p:txBody>
      </p:sp>
      <p:sp>
        <p:nvSpPr>
          <p:cNvPr id="4" name="Rectangle 3"/>
          <p:cNvSpPr/>
          <p:nvPr userDrawn="1"/>
        </p:nvSpPr>
        <p:spPr>
          <a:xfrm>
            <a:off x="0" y="0"/>
            <a:ext cx="9144000" cy="6858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5" name="Image 4"/>
          <p:cNvPicPr/>
          <p:nvPr userDrawn="1"/>
        </p:nvPicPr>
        <p:blipFill rotWithShape="1">
          <a:blip r:embed="rId2" cstate="email">
            <a:extLst>
              <a:ext uri="{28A0092B-C50C-407E-A947-70E740481C1C}">
                <a14:useLocalDpi xmlns:a14="http://schemas.microsoft.com/office/drawing/2010/main"/>
              </a:ext>
            </a:extLst>
          </a:blip>
          <a:srcRect/>
          <a:stretch/>
        </p:blipFill>
        <p:spPr>
          <a:xfrm>
            <a:off x="1" y="-1"/>
            <a:ext cx="9143999" cy="2529039"/>
          </a:xfrm>
          <a:prstGeom prst="rect">
            <a:avLst/>
          </a:prstGeom>
        </p:spPr>
      </p:pic>
      <p:sp>
        <p:nvSpPr>
          <p:cNvPr id="7" name="Rectangle à coins arrondis 6"/>
          <p:cNvSpPr/>
          <p:nvPr userDrawn="1"/>
        </p:nvSpPr>
        <p:spPr bwMode="auto">
          <a:xfrm>
            <a:off x="1412875" y="2891760"/>
            <a:ext cx="6318250" cy="3042305"/>
          </a:xfrm>
          <a:prstGeom prst="roundRect">
            <a:avLst/>
          </a:prstGeom>
          <a:ln>
            <a:solidFill>
              <a:srgbClr val="D9A4C5"/>
            </a:solidFill>
          </a:ln>
          <a:extLst/>
        </p:spPr>
        <p:style>
          <a:lnRef idx="2">
            <a:schemeClr val="dk1"/>
          </a:lnRef>
          <a:fillRef idx="1">
            <a:schemeClr val="lt1"/>
          </a:fillRef>
          <a:effectRef idx="0">
            <a:schemeClr val="dk1"/>
          </a:effectRef>
          <a:fontRef idx="minor">
            <a:schemeClr val="dk1"/>
          </a:fontRef>
        </p:style>
        <p:txBody>
          <a:bodyPr anchor="ctr"/>
          <a:lstStyle/>
          <a:p>
            <a:pPr algn="ctr">
              <a:defRPr/>
            </a:pPr>
            <a:r>
              <a:rPr lang="fr-FR" sz="2100" b="1" noProof="0" dirty="0">
                <a:solidFill>
                  <a:srgbClr val="000000"/>
                </a:solidFill>
                <a:latin typeface="Gill Sans Light"/>
                <a:ea typeface="ＭＳ Ｐゴシック" charset="0"/>
                <a:cs typeface="Gill Sans Light"/>
              </a:rPr>
              <a:t>Sophie de Reynal</a:t>
            </a:r>
            <a:endParaRPr lang="fr-FR" sz="2100" b="1" baseline="0" noProof="0" dirty="0">
              <a:solidFill>
                <a:srgbClr val="000000"/>
              </a:solidFill>
              <a:latin typeface="Gill Sans Light"/>
              <a:ea typeface="ＭＳ Ｐゴシック" charset="0"/>
              <a:cs typeface="Gill Sans Light"/>
            </a:endParaRPr>
          </a:p>
          <a:p>
            <a:pPr algn="ctr">
              <a:defRPr/>
            </a:pPr>
            <a:r>
              <a:rPr lang="fr-FR" sz="2000" b="0" baseline="0" noProof="0" dirty="0">
                <a:solidFill>
                  <a:srgbClr val="000000"/>
                </a:solidFill>
                <a:latin typeface="Gill Sans Light"/>
                <a:ea typeface="ＭＳ Ｐゴシック" charset="0"/>
                <a:cs typeface="Gill Sans Light"/>
              </a:rPr>
              <a:t>Directrice Marketing</a:t>
            </a:r>
            <a:endParaRPr lang="fr-FR" sz="2000" b="0" noProof="0" dirty="0">
              <a:solidFill>
                <a:srgbClr val="000000"/>
              </a:solidFill>
              <a:latin typeface="Gill Sans Light"/>
              <a:ea typeface="ＭＳ Ｐゴシック" charset="0"/>
              <a:cs typeface="Gill Sans Light"/>
            </a:endParaRPr>
          </a:p>
          <a:p>
            <a:pPr algn="ctr">
              <a:defRPr/>
            </a:pPr>
            <a:r>
              <a:rPr lang="fr-FR" sz="2000" b="0" noProof="0" dirty="0">
                <a:solidFill>
                  <a:srgbClr val="000000"/>
                </a:solidFill>
                <a:latin typeface="Gill Sans Light"/>
                <a:ea typeface="ＭＳ Ｐゴシック" charset="0"/>
                <a:cs typeface="Gill Sans Light"/>
              </a:rPr>
              <a:t>45, bd Vincent Auriol</a:t>
            </a:r>
          </a:p>
          <a:p>
            <a:pPr algn="ctr">
              <a:defRPr/>
            </a:pPr>
            <a:r>
              <a:rPr lang="fr-FR" sz="2000" b="0" noProof="0" dirty="0">
                <a:solidFill>
                  <a:srgbClr val="000000"/>
                </a:solidFill>
                <a:latin typeface="Gill Sans Light"/>
                <a:ea typeface="ＭＳ Ｐゴシック" charset="0"/>
                <a:cs typeface="Gill Sans Light"/>
              </a:rPr>
              <a:t>75013</a:t>
            </a:r>
            <a:r>
              <a:rPr lang="fr-FR" sz="2000" b="0" baseline="0" noProof="0" dirty="0">
                <a:solidFill>
                  <a:srgbClr val="000000"/>
                </a:solidFill>
                <a:latin typeface="Gill Sans Light"/>
                <a:ea typeface="ＭＳ Ｐゴシック" charset="0"/>
                <a:cs typeface="Gill Sans Light"/>
              </a:rPr>
              <a:t> Paris</a:t>
            </a:r>
            <a:endParaRPr lang="fr-FR" sz="2000" b="0" noProof="0" dirty="0">
              <a:solidFill>
                <a:srgbClr val="000000"/>
              </a:solidFill>
              <a:latin typeface="Gill Sans Light"/>
              <a:ea typeface="ＭＳ Ｐゴシック" charset="0"/>
              <a:cs typeface="Gill Sans Light"/>
            </a:endParaRPr>
          </a:p>
          <a:p>
            <a:pPr algn="ctr">
              <a:defRPr/>
            </a:pPr>
            <a:endParaRPr lang="fr-FR" sz="1800" b="1" noProof="0" dirty="0">
              <a:solidFill>
                <a:srgbClr val="000000"/>
              </a:solidFill>
              <a:latin typeface="Gill Sans Light"/>
              <a:ea typeface="ＭＳ Ｐゴシック" charset="0"/>
              <a:cs typeface="Gill Sans Light"/>
            </a:endParaRPr>
          </a:p>
          <a:p>
            <a:pPr marL="342900" indent="-342900">
              <a:buFont typeface="Zapf Dingbats" charset="0"/>
              <a:buChar char="&amp;"/>
              <a:defRPr/>
            </a:pPr>
            <a:r>
              <a:rPr lang="fr-FR" sz="1800" noProof="0" dirty="0">
                <a:latin typeface="Gill Sans Light"/>
                <a:cs typeface="Gill Sans Light"/>
                <a:sym typeface="Zapf Dingbats"/>
              </a:rPr>
              <a:t>+ 33 (0) 1 47 63 06 37</a:t>
            </a:r>
          </a:p>
          <a:p>
            <a:pPr marL="457200" indent="-457200">
              <a:buFont typeface="Wingdings" charset="2"/>
              <a:buChar char=":"/>
              <a:defRPr/>
            </a:pPr>
            <a:r>
              <a:rPr lang="fr-FR" sz="1800" noProof="0" dirty="0">
                <a:solidFill>
                  <a:srgbClr val="000000"/>
                </a:solidFill>
                <a:latin typeface="Gill Sans Light"/>
                <a:ea typeface="ＭＳ Ｐゴシック" charset="0"/>
                <a:cs typeface="Gill Sans Light"/>
                <a:hlinkClick r:id="rId3"/>
              </a:rPr>
              <a:t>sophie@nutrimarketing.fr</a:t>
            </a:r>
            <a:r>
              <a:rPr lang="fr-FR" sz="1800" baseline="0" noProof="0" dirty="0">
                <a:solidFill>
                  <a:srgbClr val="000000"/>
                </a:solidFill>
                <a:latin typeface="Gill Sans Light"/>
                <a:ea typeface="ＭＳ Ｐゴシック" charset="0"/>
                <a:cs typeface="Gill Sans Light"/>
              </a:rPr>
              <a:t> </a:t>
            </a:r>
            <a:endParaRPr lang="fr-FR" sz="1800" noProof="0" dirty="0">
              <a:solidFill>
                <a:srgbClr val="000000"/>
              </a:solidFill>
              <a:latin typeface="Gill Sans Light"/>
              <a:ea typeface="ＭＳ Ｐゴシック" charset="0"/>
              <a:cs typeface="Gill Sans Light"/>
            </a:endParaRPr>
          </a:p>
          <a:p>
            <a:pPr marL="457200" indent="-457200">
              <a:buFont typeface="Wingdings" charset="2"/>
              <a:buChar char=":"/>
              <a:defRPr/>
            </a:pPr>
            <a:r>
              <a:rPr lang="fr-FR" sz="1800" noProof="0" dirty="0">
                <a:solidFill>
                  <a:srgbClr val="000000"/>
                </a:solidFill>
                <a:latin typeface="Gill Sans Light"/>
                <a:ea typeface="ＭＳ Ｐゴシック" charset="0"/>
                <a:cs typeface="Gill Sans Light"/>
                <a:hlinkClick r:id="rId4"/>
              </a:rPr>
              <a:t>www.nutrimarketing.eu</a:t>
            </a:r>
            <a:r>
              <a:rPr lang="fr-FR" sz="1800" noProof="0" dirty="0">
                <a:solidFill>
                  <a:srgbClr val="000000"/>
                </a:solidFill>
                <a:latin typeface="Gill Sans Light"/>
                <a:ea typeface="ＭＳ Ｐゴシック" charset="0"/>
                <a:cs typeface="Gill Sans Light"/>
              </a:rPr>
              <a:t> </a:t>
            </a:r>
          </a:p>
        </p:txBody>
      </p:sp>
    </p:spTree>
    <p:extLst>
      <p:ext uri="{BB962C8B-B14F-4D97-AF65-F5344CB8AC3E}">
        <p14:creationId xmlns:p14="http://schemas.microsoft.com/office/powerpoint/2010/main" val="4179354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in Alix">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0"/>
          </p:nvPr>
        </p:nvSpPr>
        <p:spPr/>
        <p:txBody>
          <a:bodyPr/>
          <a:lstStyle/>
          <a:p>
            <a:fld id="{C4090714-3DFA-2646-9FB8-CEDAA7E29C75}" type="slidenum">
              <a:rPr lang="en-GB" smtClean="0"/>
              <a:pPr/>
              <a:t>‹N°›</a:t>
            </a:fld>
            <a:endParaRPr lang="en-GB" dirty="0"/>
          </a:p>
        </p:txBody>
      </p:sp>
      <p:sp>
        <p:nvSpPr>
          <p:cNvPr id="4" name="Rectangle 3"/>
          <p:cNvSpPr/>
          <p:nvPr userDrawn="1"/>
        </p:nvSpPr>
        <p:spPr>
          <a:xfrm>
            <a:off x="0" y="0"/>
            <a:ext cx="9144000" cy="6858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5" name="Image 4"/>
          <p:cNvPicPr/>
          <p:nvPr userDrawn="1"/>
        </p:nvPicPr>
        <p:blipFill rotWithShape="1">
          <a:blip r:embed="rId2" cstate="email">
            <a:extLst>
              <a:ext uri="{28A0092B-C50C-407E-A947-70E740481C1C}">
                <a14:useLocalDpi xmlns:a14="http://schemas.microsoft.com/office/drawing/2010/main"/>
              </a:ext>
            </a:extLst>
          </a:blip>
          <a:srcRect/>
          <a:stretch/>
        </p:blipFill>
        <p:spPr>
          <a:xfrm>
            <a:off x="1" y="-1"/>
            <a:ext cx="9143999" cy="2529039"/>
          </a:xfrm>
          <a:prstGeom prst="rect">
            <a:avLst/>
          </a:prstGeom>
        </p:spPr>
      </p:pic>
      <p:sp>
        <p:nvSpPr>
          <p:cNvPr id="7" name="Rectangle à coins arrondis 6"/>
          <p:cNvSpPr/>
          <p:nvPr userDrawn="1"/>
        </p:nvSpPr>
        <p:spPr bwMode="auto">
          <a:xfrm>
            <a:off x="1412875" y="2891760"/>
            <a:ext cx="6318250" cy="3042305"/>
          </a:xfrm>
          <a:prstGeom prst="roundRect">
            <a:avLst/>
          </a:prstGeom>
          <a:ln>
            <a:solidFill>
              <a:srgbClr val="D9A4C5"/>
            </a:solidFill>
          </a:ln>
          <a:extLst/>
        </p:spPr>
        <p:style>
          <a:lnRef idx="2">
            <a:schemeClr val="dk1"/>
          </a:lnRef>
          <a:fillRef idx="1">
            <a:schemeClr val="lt1"/>
          </a:fillRef>
          <a:effectRef idx="0">
            <a:schemeClr val="dk1"/>
          </a:effectRef>
          <a:fontRef idx="minor">
            <a:schemeClr val="dk1"/>
          </a:fontRef>
        </p:style>
        <p:txBody>
          <a:bodyPr anchor="ctr"/>
          <a:lstStyle/>
          <a:p>
            <a:pPr algn="ctr">
              <a:defRPr/>
            </a:pPr>
            <a:r>
              <a:rPr lang="fr-FR" sz="2100" b="1" noProof="0" dirty="0">
                <a:solidFill>
                  <a:srgbClr val="000000"/>
                </a:solidFill>
                <a:latin typeface="Gill Sans Light"/>
                <a:ea typeface="ＭＳ Ｐゴシック" charset="0"/>
                <a:cs typeface="Gill Sans Light"/>
              </a:rPr>
              <a:t>Alix de Reynal</a:t>
            </a:r>
            <a:endParaRPr lang="fr-FR" sz="2100" b="1" baseline="0" noProof="0" dirty="0">
              <a:solidFill>
                <a:srgbClr val="000000"/>
              </a:solidFill>
              <a:latin typeface="Gill Sans Light"/>
              <a:ea typeface="ＭＳ Ｐゴシック" charset="0"/>
              <a:cs typeface="Gill Sans Light"/>
            </a:endParaRPr>
          </a:p>
          <a:p>
            <a:pPr algn="ctr">
              <a:defRPr/>
            </a:pPr>
            <a:r>
              <a:rPr lang="fr-FR" sz="2000" b="0" baseline="0" noProof="0" dirty="0">
                <a:solidFill>
                  <a:srgbClr val="000000"/>
                </a:solidFill>
                <a:latin typeface="Gill Sans Light"/>
                <a:ea typeface="ＭＳ Ｐゴシック" charset="0"/>
                <a:cs typeface="Gill Sans Light"/>
              </a:rPr>
              <a:t>Directrice Artistique</a:t>
            </a:r>
            <a:endParaRPr lang="fr-FR" sz="2000" b="0" noProof="0" dirty="0">
              <a:solidFill>
                <a:srgbClr val="000000"/>
              </a:solidFill>
              <a:latin typeface="Gill Sans Light"/>
              <a:ea typeface="ＭＳ Ｐゴシック" charset="0"/>
              <a:cs typeface="Gill Sans Light"/>
            </a:endParaRPr>
          </a:p>
          <a:p>
            <a:pPr algn="ctr">
              <a:defRPr/>
            </a:pPr>
            <a:r>
              <a:rPr lang="fr-FR" sz="2000" b="0" noProof="0" dirty="0">
                <a:solidFill>
                  <a:srgbClr val="000000"/>
                </a:solidFill>
                <a:latin typeface="Gill Sans Light"/>
                <a:ea typeface="ＭＳ Ｐゴシック" charset="0"/>
                <a:cs typeface="Gill Sans Light"/>
              </a:rPr>
              <a:t>45, bd Vincent Auriol</a:t>
            </a:r>
          </a:p>
          <a:p>
            <a:pPr algn="ctr">
              <a:defRPr/>
            </a:pPr>
            <a:r>
              <a:rPr lang="fr-FR" sz="2000" b="0" noProof="0" dirty="0">
                <a:solidFill>
                  <a:srgbClr val="000000"/>
                </a:solidFill>
                <a:latin typeface="Gill Sans Light"/>
                <a:ea typeface="ＭＳ Ｐゴシック" charset="0"/>
                <a:cs typeface="Gill Sans Light"/>
              </a:rPr>
              <a:t>75013</a:t>
            </a:r>
            <a:r>
              <a:rPr lang="fr-FR" sz="2000" b="0" baseline="0" noProof="0" dirty="0">
                <a:solidFill>
                  <a:srgbClr val="000000"/>
                </a:solidFill>
                <a:latin typeface="Gill Sans Light"/>
                <a:ea typeface="ＭＳ Ｐゴシック" charset="0"/>
                <a:cs typeface="Gill Sans Light"/>
              </a:rPr>
              <a:t> Paris</a:t>
            </a:r>
            <a:endParaRPr lang="fr-FR" sz="2000" b="0" noProof="0" dirty="0">
              <a:solidFill>
                <a:srgbClr val="000000"/>
              </a:solidFill>
              <a:latin typeface="Gill Sans Light"/>
              <a:ea typeface="ＭＳ Ｐゴシック" charset="0"/>
              <a:cs typeface="Gill Sans Light"/>
            </a:endParaRPr>
          </a:p>
          <a:p>
            <a:pPr algn="ctr">
              <a:defRPr/>
            </a:pPr>
            <a:endParaRPr lang="fr-FR" sz="1800" b="1" noProof="0" dirty="0">
              <a:solidFill>
                <a:srgbClr val="000000"/>
              </a:solidFill>
              <a:latin typeface="Gill Sans Light"/>
              <a:ea typeface="ＭＳ Ｐゴシック" charset="0"/>
              <a:cs typeface="Gill Sans Light"/>
            </a:endParaRPr>
          </a:p>
          <a:p>
            <a:pPr marL="342900" indent="-342900">
              <a:buFont typeface="Zapf Dingbats" charset="0"/>
              <a:buChar char="&amp;"/>
              <a:defRPr/>
            </a:pPr>
            <a:r>
              <a:rPr lang="fr-FR" sz="1800" noProof="0" dirty="0">
                <a:latin typeface="Gill Sans Light"/>
                <a:cs typeface="Gill Sans Light"/>
                <a:sym typeface="Zapf Dingbats"/>
              </a:rPr>
              <a:t>+ 33 (0) 1 47 63 06 37</a:t>
            </a:r>
          </a:p>
          <a:p>
            <a:pPr marL="457200" indent="-457200">
              <a:buFont typeface="Wingdings" charset="2"/>
              <a:buChar char=":"/>
              <a:defRPr/>
            </a:pPr>
            <a:r>
              <a:rPr lang="fr-FR" sz="1800" noProof="0" dirty="0">
                <a:solidFill>
                  <a:srgbClr val="000000"/>
                </a:solidFill>
                <a:latin typeface="Gill Sans Light"/>
                <a:ea typeface="ＭＳ Ｐゴシック" charset="0"/>
                <a:cs typeface="Gill Sans Light"/>
                <a:hlinkClick r:id="rId3"/>
              </a:rPr>
              <a:t>alix@nutrimarketing.fr</a:t>
            </a:r>
            <a:r>
              <a:rPr lang="fr-FR" sz="1800" baseline="0" noProof="0" dirty="0">
                <a:solidFill>
                  <a:srgbClr val="000000"/>
                </a:solidFill>
                <a:latin typeface="Gill Sans Light"/>
                <a:ea typeface="ＭＳ Ｐゴシック" charset="0"/>
                <a:cs typeface="Gill Sans Light"/>
              </a:rPr>
              <a:t> </a:t>
            </a:r>
            <a:endParaRPr lang="fr-FR" sz="1800" noProof="0" dirty="0">
              <a:solidFill>
                <a:srgbClr val="000000"/>
              </a:solidFill>
              <a:latin typeface="Gill Sans Light"/>
              <a:ea typeface="ＭＳ Ｐゴシック" charset="0"/>
              <a:cs typeface="Gill Sans Light"/>
            </a:endParaRPr>
          </a:p>
          <a:p>
            <a:pPr marL="457200" indent="-457200">
              <a:buFont typeface="Wingdings" charset="2"/>
              <a:buChar char=":"/>
              <a:defRPr/>
            </a:pPr>
            <a:r>
              <a:rPr lang="fr-FR" sz="1800" noProof="0" dirty="0">
                <a:solidFill>
                  <a:srgbClr val="000000"/>
                </a:solidFill>
                <a:latin typeface="Gill Sans Light"/>
                <a:ea typeface="ＭＳ Ｐゴシック" charset="0"/>
                <a:cs typeface="Gill Sans Light"/>
                <a:hlinkClick r:id="rId4"/>
              </a:rPr>
              <a:t>www.nutrimarketing.eu</a:t>
            </a:r>
            <a:r>
              <a:rPr lang="fr-FR" sz="1800" noProof="0" dirty="0">
                <a:solidFill>
                  <a:srgbClr val="000000"/>
                </a:solidFill>
                <a:latin typeface="Gill Sans Light"/>
                <a:ea typeface="ＭＳ Ｐゴシック" charset="0"/>
                <a:cs typeface="Gill Sans Light"/>
              </a:rPr>
              <a:t> </a:t>
            </a:r>
          </a:p>
        </p:txBody>
      </p:sp>
    </p:spTree>
    <p:extLst>
      <p:ext uri="{BB962C8B-B14F-4D97-AF65-F5344CB8AC3E}">
        <p14:creationId xmlns:p14="http://schemas.microsoft.com/office/powerpoint/2010/main" val="1173172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Image 12"/>
          <p:cNvPicPr>
            <a:picLocks noChangeAspect="1"/>
          </p:cNvPicPr>
          <p:nvPr userDrawn="1"/>
        </p:nvPicPr>
        <p:blipFill rotWithShape="1">
          <a:blip r:embed="rId11" cstate="email">
            <a:extLst>
              <a:ext uri="{28A0092B-C50C-407E-A947-70E740481C1C}">
                <a14:useLocalDpi xmlns:a14="http://schemas.microsoft.com/office/drawing/2010/main"/>
              </a:ext>
            </a:extLst>
          </a:blip>
          <a:srcRect/>
          <a:stretch/>
        </p:blipFill>
        <p:spPr>
          <a:xfrm>
            <a:off x="0" y="0"/>
            <a:ext cx="9144000" cy="6858000"/>
          </a:xfrm>
          <a:prstGeom prst="rect">
            <a:avLst/>
          </a:prstGeom>
        </p:spPr>
      </p:pic>
      <p:pic>
        <p:nvPicPr>
          <p:cNvPr id="7" name="Image 9" descr="rose orange.jpg"/>
          <p:cNvPicPr>
            <a:picLocks noChangeAspect="1"/>
          </p:cNvPicPr>
          <p:nvPr userDrawn="1"/>
        </p:nvPicPr>
        <p:blipFill>
          <a:blip r:embed="rId12" cstate="email">
            <a:extLst>
              <a:ext uri="{28A0092B-C50C-407E-A947-70E740481C1C}">
                <a14:useLocalDpi xmlns:a14="http://schemas.microsoft.com/office/drawing/2010/main"/>
              </a:ext>
            </a:extLst>
          </a:blip>
          <a:srcRect/>
          <a:stretch>
            <a:fillRect/>
          </a:stretch>
        </p:blipFill>
        <p:spPr bwMode="auto">
          <a:xfrm>
            <a:off x="-197156" y="6271143"/>
            <a:ext cx="675556" cy="6735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Image 10" descr="violet jaune.jpg"/>
          <p:cNvPicPr>
            <a:picLocks noChangeAspect="1"/>
          </p:cNvPicPr>
          <p:nvPr userDrawn="1"/>
        </p:nvPicPr>
        <p:blipFill>
          <a:blip r:embed="rId13" cstate="email">
            <a:extLst>
              <a:ext uri="{28A0092B-C50C-407E-A947-70E740481C1C}">
                <a14:useLocalDpi xmlns:a14="http://schemas.microsoft.com/office/drawing/2010/main"/>
              </a:ext>
            </a:extLst>
          </a:blip>
          <a:srcRect/>
          <a:stretch>
            <a:fillRect/>
          </a:stretch>
        </p:blipFill>
        <p:spPr bwMode="auto">
          <a:xfrm rot="2649206">
            <a:off x="8528483" y="6198836"/>
            <a:ext cx="948328" cy="9417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Image 7" descr="bleu marron.jpg"/>
          <p:cNvPicPr>
            <a:picLocks noChangeAspect="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rot="1911705">
            <a:off x="-215459" y="-168962"/>
            <a:ext cx="671179" cy="6719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Espace réservé du titre 1"/>
          <p:cNvSpPr>
            <a:spLocks noGrp="1"/>
          </p:cNvSpPr>
          <p:nvPr>
            <p:ph type="title"/>
          </p:nvPr>
        </p:nvSpPr>
        <p:spPr>
          <a:xfrm>
            <a:off x="238132" y="167018"/>
            <a:ext cx="8754199" cy="717519"/>
          </a:xfrm>
          <a:prstGeom prst="rect">
            <a:avLst/>
          </a:prstGeom>
        </p:spPr>
        <p:txBody>
          <a:bodyPr vert="horz" lIns="91440" tIns="45720" rIns="91440" bIns="45720" rtlCol="0" anchor="ctr">
            <a:normAutofit/>
          </a:bodyPr>
          <a:lstStyle/>
          <a:p>
            <a:r>
              <a:rPr lang="fr-FR" noProof="0" dirty="0"/>
              <a:t>Cliquez et modifiez le titre</a:t>
            </a:r>
          </a:p>
        </p:txBody>
      </p:sp>
      <p:sp>
        <p:nvSpPr>
          <p:cNvPr id="3" name="Espace réservé du texte 2"/>
          <p:cNvSpPr>
            <a:spLocks noGrp="1"/>
          </p:cNvSpPr>
          <p:nvPr>
            <p:ph type="body" idx="1"/>
          </p:nvPr>
        </p:nvSpPr>
        <p:spPr>
          <a:xfrm>
            <a:off x="238132" y="1168042"/>
            <a:ext cx="8754200" cy="5057741"/>
          </a:xfrm>
          <a:prstGeom prst="rect">
            <a:avLst/>
          </a:prstGeom>
        </p:spPr>
        <p:txBody>
          <a:bodyPr vert="horz" lIns="91440" tIns="45720" rIns="91440" bIns="45720" rtlCol="0">
            <a:normAutofit/>
          </a:bodyPr>
          <a:lstStyle/>
          <a:p>
            <a:pPr lvl="0"/>
            <a:r>
              <a:rPr lang="fr-FR" noProof="0" dirty="0"/>
              <a:t>Cliquez pour modifier les styles du texte du masque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p:txBody>
      </p:sp>
      <p:sp>
        <p:nvSpPr>
          <p:cNvPr id="6" name="Espace réservé du numéro de diapositive 5"/>
          <p:cNvSpPr>
            <a:spLocks noGrp="1"/>
          </p:cNvSpPr>
          <p:nvPr>
            <p:ph type="sldNum" sz="quarter" idx="4"/>
          </p:nvPr>
        </p:nvSpPr>
        <p:spPr>
          <a:xfrm>
            <a:off x="8476572" y="6310907"/>
            <a:ext cx="511175" cy="365125"/>
          </a:xfrm>
          <a:prstGeom prst="rect">
            <a:avLst/>
          </a:prstGeom>
        </p:spPr>
        <p:txBody>
          <a:bodyPr vert="horz" lIns="91440" tIns="45720" rIns="91440" bIns="45720" rtlCol="0" anchor="ctr"/>
          <a:lstStyle>
            <a:lvl1pPr algn="r">
              <a:defRPr sz="1200">
                <a:solidFill>
                  <a:schemeClr val="tx1"/>
                </a:solidFill>
                <a:latin typeface="Gill Sans Light"/>
                <a:cs typeface="Gill Sans Light"/>
              </a:defRPr>
            </a:lvl1pPr>
          </a:lstStyle>
          <a:p>
            <a:fld id="{C4090714-3DFA-2646-9FB8-CEDAA7E29C75}" type="slidenum">
              <a:rPr lang="en-GB" smtClean="0"/>
              <a:pPr/>
              <a:t>‹N°›</a:t>
            </a:fld>
            <a:endParaRPr lang="en-GB" dirty="0"/>
          </a:p>
        </p:txBody>
      </p:sp>
      <p:cxnSp>
        <p:nvCxnSpPr>
          <p:cNvPr id="12" name="Connecteur droit 11"/>
          <p:cNvCxnSpPr/>
          <p:nvPr userDrawn="1"/>
        </p:nvCxnSpPr>
        <p:spPr>
          <a:xfrm flipV="1">
            <a:off x="238132" y="941239"/>
            <a:ext cx="8754200" cy="34021"/>
          </a:xfrm>
          <a:prstGeom prst="line">
            <a:avLst/>
          </a:prstGeom>
          <a:ln w="6350" cmpd="sng">
            <a:solidFill>
              <a:srgbClr val="D987B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185285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 id="2147483655" r:id="rId4"/>
    <p:sldLayoutId id="2147483662" r:id="rId5"/>
    <p:sldLayoutId id="2147483660" r:id="rId6"/>
    <p:sldLayoutId id="2147483658" r:id="rId7"/>
    <p:sldLayoutId id="2147483657" r:id="rId8"/>
    <p:sldLayoutId id="2147483661" r:id="rId9"/>
  </p:sldLayoutIdLst>
  <p:hf hdr="0" ftr="0" dt="0"/>
  <p:txStyles>
    <p:titleStyle>
      <a:lvl1pPr algn="ctr" defTabSz="457200" rtl="0" eaLnBrk="1" latinLnBrk="0" hangingPunct="1">
        <a:spcBef>
          <a:spcPct val="0"/>
        </a:spcBef>
        <a:buNone/>
        <a:defRPr sz="3600" kern="1200">
          <a:solidFill>
            <a:schemeClr val="tx1"/>
          </a:solidFill>
          <a:latin typeface="Gill Sans Light"/>
          <a:ea typeface="+mj-ea"/>
          <a:cs typeface="Gill Sans Light"/>
        </a:defRPr>
      </a:lvl1pPr>
    </p:titleStyle>
    <p:bodyStyle>
      <a:lvl1pPr marL="342900" indent="-342900" algn="l" defTabSz="457200" rtl="0" eaLnBrk="1" latinLnBrk="0" hangingPunct="1">
        <a:spcBef>
          <a:spcPct val="20000"/>
        </a:spcBef>
        <a:buFont typeface="Arial"/>
        <a:buChar char="•"/>
        <a:defRPr sz="2800" kern="1200">
          <a:solidFill>
            <a:schemeClr val="tx1"/>
          </a:solidFill>
          <a:latin typeface="Gill Sans Light"/>
          <a:ea typeface="+mn-ea"/>
          <a:cs typeface="Gill Sans Light"/>
        </a:defRPr>
      </a:lvl1pPr>
      <a:lvl2pPr marL="742950" indent="-285750" algn="l" defTabSz="457200" rtl="0" eaLnBrk="1" latinLnBrk="0" hangingPunct="1">
        <a:spcBef>
          <a:spcPct val="20000"/>
        </a:spcBef>
        <a:buFont typeface="Arial"/>
        <a:buChar char="–"/>
        <a:defRPr sz="2400" kern="1200">
          <a:solidFill>
            <a:schemeClr val="tx1"/>
          </a:solidFill>
          <a:latin typeface="Gill Sans Light"/>
          <a:ea typeface="+mn-ea"/>
          <a:cs typeface="Gill Sans Light"/>
        </a:defRPr>
      </a:lvl2pPr>
      <a:lvl3pPr marL="1143000" indent="-228600" algn="l" defTabSz="457200" rtl="0" eaLnBrk="1" latinLnBrk="0" hangingPunct="1">
        <a:spcBef>
          <a:spcPct val="20000"/>
        </a:spcBef>
        <a:buFont typeface="Arial"/>
        <a:buChar char="•"/>
        <a:defRPr sz="2000" kern="1200">
          <a:solidFill>
            <a:schemeClr val="tx1"/>
          </a:solidFill>
          <a:latin typeface="Gill Sans Light"/>
          <a:ea typeface="+mn-ea"/>
          <a:cs typeface="Gill Sans Light"/>
        </a:defRPr>
      </a:lvl3pPr>
      <a:lvl4pPr marL="1600200" indent="-228600" algn="l" defTabSz="457200" rtl="0" eaLnBrk="1" latinLnBrk="0" hangingPunct="1">
        <a:spcBef>
          <a:spcPct val="20000"/>
        </a:spcBef>
        <a:buFont typeface="Arial"/>
        <a:buChar char="–"/>
        <a:defRPr sz="1800" kern="1200">
          <a:solidFill>
            <a:schemeClr val="tx1"/>
          </a:solidFill>
          <a:latin typeface="Gill Sans Light"/>
          <a:ea typeface="+mn-ea"/>
          <a:cs typeface="Gill Sans Light"/>
        </a:defRPr>
      </a:lvl4pPr>
      <a:lvl5pPr marL="2057400" indent="-228600" algn="l" defTabSz="457200" rtl="0" eaLnBrk="1" latinLnBrk="0" hangingPunct="1">
        <a:spcBef>
          <a:spcPct val="20000"/>
        </a:spcBef>
        <a:buFont typeface="Arial"/>
        <a:buChar char="»"/>
        <a:defRPr sz="1800" kern="1200">
          <a:solidFill>
            <a:schemeClr val="tx1"/>
          </a:solidFill>
          <a:latin typeface="Gill Sans Light"/>
          <a:ea typeface="+mn-ea"/>
          <a:cs typeface="Gill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29419" y="2873121"/>
            <a:ext cx="8085163" cy="2180415"/>
          </a:xfrm>
        </p:spPr>
        <p:txBody>
          <a:bodyPr>
            <a:normAutofit/>
          </a:bodyPr>
          <a:lstStyle/>
          <a:p>
            <a:pPr>
              <a:defRPr sz="4800"/>
            </a:pPr>
            <a:r>
              <a:rPr lang="fr-FR" sz="4000" dirty="0"/>
              <a:t>Perception des produits bio dans le monde. </a:t>
            </a:r>
            <a:br>
              <a:rPr lang="fr-FR" sz="4000" dirty="0"/>
            </a:br>
            <a:r>
              <a:rPr lang="fr-FR" sz="1800" dirty="0"/>
              <a:t>Sophie de Reynal</a:t>
            </a:r>
            <a:br>
              <a:rPr lang="fr-FR" sz="1800" dirty="0"/>
            </a:br>
            <a:r>
              <a:rPr lang="fr-FR" sz="1800" dirty="0"/>
              <a:t>Avril 2018</a:t>
            </a:r>
            <a:endParaRPr lang="es-ES_tradnl" sz="1800" dirty="0"/>
          </a:p>
        </p:txBody>
      </p:sp>
      <p:pic>
        <p:nvPicPr>
          <p:cNvPr id="3" name="Image 2"/>
          <p:cNvPicPr>
            <a:picLocks noChangeAspect="1"/>
          </p:cNvPicPr>
          <p:nvPr/>
        </p:nvPicPr>
        <p:blipFill>
          <a:blip r:embed="rId2"/>
          <a:stretch>
            <a:fillRect/>
          </a:stretch>
        </p:blipFill>
        <p:spPr>
          <a:xfrm>
            <a:off x="3276600" y="5053536"/>
            <a:ext cx="2578100" cy="1219200"/>
          </a:xfrm>
          <a:prstGeom prst="rect">
            <a:avLst/>
          </a:prstGeom>
        </p:spPr>
      </p:pic>
    </p:spTree>
    <p:extLst>
      <p:ext uri="{BB962C8B-B14F-4D97-AF65-F5344CB8AC3E}">
        <p14:creationId xmlns:p14="http://schemas.microsoft.com/office/powerpoint/2010/main" val="1658478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Amérique du Nord</a:t>
            </a:r>
          </a:p>
        </p:txBody>
      </p:sp>
      <p:sp>
        <p:nvSpPr>
          <p:cNvPr id="4" name="Espace réservé du numéro de diapositive 3"/>
          <p:cNvSpPr>
            <a:spLocks noGrp="1"/>
          </p:cNvSpPr>
          <p:nvPr>
            <p:ph type="sldNum" sz="quarter" idx="12"/>
          </p:nvPr>
        </p:nvSpPr>
        <p:spPr/>
        <p:txBody>
          <a:bodyPr/>
          <a:lstStyle/>
          <a:p>
            <a:fld id="{C4090714-3DFA-2646-9FB8-CEDAA7E29C75}" type="slidenum">
              <a:rPr lang="en-GB" smtClean="0"/>
              <a:t>10</a:t>
            </a:fld>
            <a:endParaRPr lang="en-GB"/>
          </a:p>
        </p:txBody>
      </p:sp>
      <p:pic>
        <p:nvPicPr>
          <p:cNvPr id="5" name="Image 4"/>
          <p:cNvPicPr>
            <a:picLocks noChangeAspect="1"/>
          </p:cNvPicPr>
          <p:nvPr/>
        </p:nvPicPr>
        <p:blipFill>
          <a:blip r:embed="rId2"/>
          <a:stretch>
            <a:fillRect/>
          </a:stretch>
        </p:blipFill>
        <p:spPr>
          <a:xfrm>
            <a:off x="733432" y="1346200"/>
            <a:ext cx="2609480" cy="3517900"/>
          </a:xfrm>
          <a:prstGeom prst="rect">
            <a:avLst/>
          </a:prstGeom>
        </p:spPr>
      </p:pic>
      <p:sp>
        <p:nvSpPr>
          <p:cNvPr id="6" name="ZoneTexte 5"/>
          <p:cNvSpPr txBox="1"/>
          <p:nvPr/>
        </p:nvSpPr>
        <p:spPr>
          <a:xfrm>
            <a:off x="609600" y="4864100"/>
            <a:ext cx="3098800" cy="646331"/>
          </a:xfrm>
          <a:prstGeom prst="rect">
            <a:avLst/>
          </a:prstGeom>
          <a:noFill/>
        </p:spPr>
        <p:txBody>
          <a:bodyPr wrap="square" rtlCol="0">
            <a:spAutoFit/>
          </a:bodyPr>
          <a:lstStyle/>
          <a:p>
            <a:pPr algn="ctr"/>
            <a:r>
              <a:rPr lang="fr-FR" dirty="0">
                <a:latin typeface="Gill Sans Light"/>
                <a:cs typeface="Gill Sans Light"/>
              </a:rPr>
              <a:t>Sticks de carottes lentement déshydratés bio (USA)</a:t>
            </a:r>
          </a:p>
        </p:txBody>
      </p:sp>
      <p:pic>
        <p:nvPicPr>
          <p:cNvPr id="7" name="Image 6"/>
          <p:cNvPicPr>
            <a:picLocks noChangeAspect="1"/>
          </p:cNvPicPr>
          <p:nvPr/>
        </p:nvPicPr>
        <p:blipFill>
          <a:blip r:embed="rId3"/>
          <a:stretch>
            <a:fillRect/>
          </a:stretch>
        </p:blipFill>
        <p:spPr>
          <a:xfrm>
            <a:off x="5791200" y="1117600"/>
            <a:ext cx="1233098" cy="3873500"/>
          </a:xfrm>
          <a:prstGeom prst="rect">
            <a:avLst/>
          </a:prstGeom>
        </p:spPr>
      </p:pic>
      <p:sp>
        <p:nvSpPr>
          <p:cNvPr id="8" name="ZoneTexte 7"/>
          <p:cNvSpPr txBox="1"/>
          <p:nvPr/>
        </p:nvSpPr>
        <p:spPr>
          <a:xfrm>
            <a:off x="4876800" y="5187265"/>
            <a:ext cx="3098800" cy="923330"/>
          </a:xfrm>
          <a:prstGeom prst="rect">
            <a:avLst/>
          </a:prstGeom>
          <a:noFill/>
        </p:spPr>
        <p:txBody>
          <a:bodyPr wrap="square" rtlCol="0">
            <a:spAutoFit/>
          </a:bodyPr>
          <a:lstStyle/>
          <a:p>
            <a:pPr algn="ctr"/>
            <a:r>
              <a:rPr lang="fr-FR" dirty="0">
                <a:latin typeface="Gill Sans Light"/>
                <a:cs typeface="Gill Sans Light"/>
              </a:rPr>
              <a:t>Vinaigrette à la japonaise </a:t>
            </a:r>
            <a:r>
              <a:rPr lang="fr-FR" dirty="0" err="1">
                <a:latin typeface="Gill Sans Light"/>
                <a:cs typeface="Gill Sans Light"/>
              </a:rPr>
              <a:t>vegan</a:t>
            </a:r>
            <a:r>
              <a:rPr lang="fr-FR" dirty="0">
                <a:latin typeface="Gill Sans Light"/>
                <a:cs typeface="Gill Sans Light"/>
              </a:rPr>
              <a:t>, sans gluten, sans soja, sans additifs (Canada)</a:t>
            </a:r>
          </a:p>
        </p:txBody>
      </p:sp>
    </p:spTree>
    <p:extLst>
      <p:ext uri="{BB962C8B-B14F-4D97-AF65-F5344CB8AC3E}">
        <p14:creationId xmlns:p14="http://schemas.microsoft.com/office/powerpoint/2010/main" val="42394628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Perception du bio Amérique du Sud</a:t>
            </a:r>
          </a:p>
        </p:txBody>
      </p:sp>
      <p:sp>
        <p:nvSpPr>
          <p:cNvPr id="3" name="Espace réservé du contenu 2"/>
          <p:cNvSpPr>
            <a:spLocks noGrp="1"/>
          </p:cNvSpPr>
          <p:nvPr>
            <p:ph idx="1"/>
          </p:nvPr>
        </p:nvSpPr>
        <p:spPr>
          <a:xfrm>
            <a:off x="238132" y="1009114"/>
            <a:ext cx="8754200" cy="317857"/>
          </a:xfrm>
        </p:spPr>
        <p:txBody>
          <a:bodyPr>
            <a:normAutofit lnSpcReduction="10000"/>
          </a:bodyPr>
          <a:lstStyle/>
          <a:p>
            <a:r>
              <a:rPr lang="fr-FR" sz="1600" dirty="0"/>
              <a:t>Etude </a:t>
            </a:r>
            <a:r>
              <a:rPr lang="fr-FR" sz="1600" dirty="0" err="1"/>
              <a:t>Globaldata</a:t>
            </a:r>
            <a:r>
              <a:rPr lang="fr-FR" sz="1600" dirty="0"/>
              <a:t> global consumer 2017 : Qu’est ce que le terme bio représente pour vous ?</a:t>
            </a:r>
          </a:p>
          <a:p>
            <a:pPr lvl="1"/>
            <a:endParaRPr lang="fr-FR" dirty="0"/>
          </a:p>
        </p:txBody>
      </p:sp>
      <p:sp>
        <p:nvSpPr>
          <p:cNvPr id="4" name="Espace réservé du numéro de diapositive 3"/>
          <p:cNvSpPr>
            <a:spLocks noGrp="1"/>
          </p:cNvSpPr>
          <p:nvPr>
            <p:ph type="sldNum" sz="quarter" idx="12"/>
          </p:nvPr>
        </p:nvSpPr>
        <p:spPr/>
        <p:txBody>
          <a:bodyPr/>
          <a:lstStyle/>
          <a:p>
            <a:fld id="{C4090714-3DFA-2646-9FB8-CEDAA7E29C75}" type="slidenum">
              <a:rPr lang="en-GB" smtClean="0"/>
              <a:t>11</a:t>
            </a:fld>
            <a:endParaRPr lang="en-GB"/>
          </a:p>
        </p:txBody>
      </p:sp>
      <p:graphicFrame>
        <p:nvGraphicFramePr>
          <p:cNvPr id="6" name="Tableau 5"/>
          <p:cNvGraphicFramePr>
            <a:graphicFrameLocks noGrp="1"/>
          </p:cNvGraphicFramePr>
          <p:nvPr>
            <p:extLst>
              <p:ext uri="{D42A27DB-BD31-4B8C-83A1-F6EECF244321}">
                <p14:modId xmlns:p14="http://schemas.microsoft.com/office/powerpoint/2010/main" val="3449897043"/>
              </p:ext>
            </p:extLst>
          </p:nvPr>
        </p:nvGraphicFramePr>
        <p:xfrm>
          <a:off x="622300" y="1522293"/>
          <a:ext cx="7759700" cy="4517748"/>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20000"/>
                    </a:ext>
                  </a:extLst>
                </a:gridCol>
                <a:gridCol w="749300">
                  <a:extLst>
                    <a:ext uri="{9D8B030D-6E8A-4147-A177-3AD203B41FA5}">
                      <a16:colId xmlns:a16="http://schemas.microsoft.com/office/drawing/2014/main" val="20001"/>
                    </a:ext>
                  </a:extLst>
                </a:gridCol>
                <a:gridCol w="1066800">
                  <a:extLst>
                    <a:ext uri="{9D8B030D-6E8A-4147-A177-3AD203B41FA5}">
                      <a16:colId xmlns:a16="http://schemas.microsoft.com/office/drawing/2014/main" val="20002"/>
                    </a:ext>
                  </a:extLst>
                </a:gridCol>
                <a:gridCol w="787400">
                  <a:extLst>
                    <a:ext uri="{9D8B030D-6E8A-4147-A177-3AD203B41FA5}">
                      <a16:colId xmlns:a16="http://schemas.microsoft.com/office/drawing/2014/main" val="20003"/>
                    </a:ext>
                  </a:extLst>
                </a:gridCol>
                <a:gridCol w="673100">
                  <a:extLst>
                    <a:ext uri="{9D8B030D-6E8A-4147-A177-3AD203B41FA5}">
                      <a16:colId xmlns:a16="http://schemas.microsoft.com/office/drawing/2014/main" val="20004"/>
                    </a:ext>
                  </a:extLst>
                </a:gridCol>
                <a:gridCol w="1092200">
                  <a:extLst>
                    <a:ext uri="{9D8B030D-6E8A-4147-A177-3AD203B41FA5}">
                      <a16:colId xmlns:a16="http://schemas.microsoft.com/office/drawing/2014/main" val="20005"/>
                    </a:ext>
                  </a:extLst>
                </a:gridCol>
                <a:gridCol w="1104900">
                  <a:extLst>
                    <a:ext uri="{9D8B030D-6E8A-4147-A177-3AD203B41FA5}">
                      <a16:colId xmlns:a16="http://schemas.microsoft.com/office/drawing/2014/main" val="20006"/>
                    </a:ext>
                  </a:extLst>
                </a:gridCol>
              </a:tblGrid>
              <a:tr h="370840">
                <a:tc>
                  <a:txBody>
                    <a:bodyPr/>
                    <a:lstStyle/>
                    <a:p>
                      <a:endParaRPr lang="fr-FR" dirty="0"/>
                    </a:p>
                  </a:txBody>
                  <a:tcPr/>
                </a:tc>
                <a:tc>
                  <a:txBody>
                    <a:bodyPr/>
                    <a:lstStyle/>
                    <a:p>
                      <a:pPr algn="ctr"/>
                      <a:r>
                        <a:rPr lang="fr-FR" sz="1400" dirty="0"/>
                        <a:t>Monde</a:t>
                      </a:r>
                    </a:p>
                  </a:txBody>
                  <a:tcPr/>
                </a:tc>
                <a:tc>
                  <a:txBody>
                    <a:bodyPr/>
                    <a:lstStyle/>
                    <a:p>
                      <a:pPr algn="ctr"/>
                      <a:r>
                        <a:rPr lang="fr-FR" sz="1400" dirty="0"/>
                        <a:t>Argentina</a:t>
                      </a:r>
                    </a:p>
                  </a:txBody>
                  <a:tcPr/>
                </a:tc>
                <a:tc>
                  <a:txBody>
                    <a:bodyPr/>
                    <a:lstStyle/>
                    <a:p>
                      <a:pPr algn="ctr"/>
                      <a:r>
                        <a:rPr lang="fr-FR" sz="1400" dirty="0" err="1"/>
                        <a:t>brazil</a:t>
                      </a:r>
                      <a:endParaRPr lang="fr-FR" sz="1400" dirty="0"/>
                    </a:p>
                  </a:txBody>
                  <a:tcPr/>
                </a:tc>
                <a:tc>
                  <a:txBody>
                    <a:bodyPr/>
                    <a:lstStyle/>
                    <a:p>
                      <a:pPr algn="ctr"/>
                      <a:r>
                        <a:rPr lang="fr-FR" sz="1400" dirty="0"/>
                        <a:t>Chili</a:t>
                      </a:r>
                    </a:p>
                  </a:txBody>
                  <a:tcPr/>
                </a:tc>
                <a:tc>
                  <a:txBody>
                    <a:bodyPr/>
                    <a:lstStyle/>
                    <a:p>
                      <a:pPr algn="ctr"/>
                      <a:r>
                        <a:rPr lang="fr-FR" sz="1400" dirty="0"/>
                        <a:t>Colombie</a:t>
                      </a:r>
                    </a:p>
                  </a:txBody>
                  <a:tcPr/>
                </a:tc>
                <a:tc>
                  <a:txBody>
                    <a:bodyPr/>
                    <a:lstStyle/>
                    <a:p>
                      <a:pPr algn="ctr"/>
                      <a:r>
                        <a:rPr lang="fr-FR" sz="1400" dirty="0" err="1"/>
                        <a:t>Perou</a:t>
                      </a:r>
                      <a:endParaRPr lang="fr-FR" sz="1400" dirty="0"/>
                    </a:p>
                  </a:txBody>
                  <a:tcPr/>
                </a:tc>
                <a:extLst>
                  <a:ext uri="{0D108BD9-81ED-4DB2-BD59-A6C34878D82A}">
                    <a16:rowId xmlns:a16="http://schemas.microsoft.com/office/drawing/2014/main" val="10000"/>
                  </a:ext>
                </a:extLst>
              </a:tr>
              <a:tr h="329288">
                <a:tc>
                  <a:txBody>
                    <a:bodyPr/>
                    <a:lstStyle/>
                    <a:p>
                      <a:r>
                        <a:rPr lang="fr-FR" sz="1400" dirty="0" err="1"/>
                        <a:t>Healthy</a:t>
                      </a:r>
                      <a:endParaRPr lang="fr-FR" sz="1400" dirty="0"/>
                    </a:p>
                  </a:txBody>
                  <a:tcPr/>
                </a:tc>
                <a:tc>
                  <a:txBody>
                    <a:bodyPr/>
                    <a:lstStyle/>
                    <a:p>
                      <a:pPr algn="ctr"/>
                      <a:r>
                        <a:rPr lang="fr-FR" sz="1400" dirty="0"/>
                        <a:t>54</a:t>
                      </a:r>
                    </a:p>
                  </a:txBody>
                  <a:tcPr/>
                </a:tc>
                <a:tc>
                  <a:txBody>
                    <a:bodyPr/>
                    <a:lstStyle/>
                    <a:p>
                      <a:pPr algn="ctr"/>
                      <a:r>
                        <a:rPr lang="fr-FR" sz="1400" dirty="0">
                          <a:solidFill>
                            <a:srgbClr val="FF0000"/>
                          </a:solidFill>
                        </a:rPr>
                        <a:t>66</a:t>
                      </a:r>
                    </a:p>
                  </a:txBody>
                  <a:tcPr/>
                </a:tc>
                <a:tc>
                  <a:txBody>
                    <a:bodyPr/>
                    <a:lstStyle/>
                    <a:p>
                      <a:pPr algn="ctr"/>
                      <a:r>
                        <a:rPr lang="fr-FR" sz="1400" dirty="0">
                          <a:solidFill>
                            <a:srgbClr val="FF0000"/>
                          </a:solidFill>
                        </a:rPr>
                        <a:t>77</a:t>
                      </a:r>
                    </a:p>
                  </a:txBody>
                  <a:tcPr/>
                </a:tc>
                <a:tc>
                  <a:txBody>
                    <a:bodyPr/>
                    <a:lstStyle/>
                    <a:p>
                      <a:pPr algn="ctr"/>
                      <a:r>
                        <a:rPr lang="fr-FR" sz="1400" dirty="0">
                          <a:solidFill>
                            <a:srgbClr val="FF0000"/>
                          </a:solidFill>
                        </a:rPr>
                        <a:t>69</a:t>
                      </a:r>
                    </a:p>
                  </a:txBody>
                  <a:tcPr/>
                </a:tc>
                <a:tc>
                  <a:txBody>
                    <a:bodyPr/>
                    <a:lstStyle/>
                    <a:p>
                      <a:pPr algn="ctr"/>
                      <a:r>
                        <a:rPr lang="fr-FR" sz="1400" dirty="0">
                          <a:solidFill>
                            <a:srgbClr val="FF0000"/>
                          </a:solidFill>
                        </a:rPr>
                        <a:t>80</a:t>
                      </a:r>
                    </a:p>
                  </a:txBody>
                  <a:tcPr/>
                </a:tc>
                <a:tc>
                  <a:txBody>
                    <a:bodyPr/>
                    <a:lstStyle/>
                    <a:p>
                      <a:pPr algn="ctr"/>
                      <a:r>
                        <a:rPr lang="fr-FR" sz="1400" dirty="0">
                          <a:solidFill>
                            <a:srgbClr val="FF0000"/>
                          </a:solidFill>
                        </a:rPr>
                        <a:t>76</a:t>
                      </a:r>
                    </a:p>
                  </a:txBody>
                  <a:tcPr/>
                </a:tc>
                <a:extLst>
                  <a:ext uri="{0D108BD9-81ED-4DB2-BD59-A6C34878D82A}">
                    <a16:rowId xmlns:a16="http://schemas.microsoft.com/office/drawing/2014/main" val="10001"/>
                  </a:ext>
                </a:extLst>
              </a:tr>
              <a:tr h="292100">
                <a:tc>
                  <a:txBody>
                    <a:bodyPr/>
                    <a:lstStyle/>
                    <a:p>
                      <a:r>
                        <a:rPr lang="fr-FR" sz="1400" dirty="0"/>
                        <a:t>Natural</a:t>
                      </a:r>
                    </a:p>
                  </a:txBody>
                  <a:tcPr/>
                </a:tc>
                <a:tc>
                  <a:txBody>
                    <a:bodyPr/>
                    <a:lstStyle/>
                    <a:p>
                      <a:pPr algn="ctr"/>
                      <a:r>
                        <a:rPr lang="fr-FR" sz="1400" dirty="0"/>
                        <a:t>73</a:t>
                      </a:r>
                    </a:p>
                  </a:txBody>
                  <a:tcPr/>
                </a:tc>
                <a:tc>
                  <a:txBody>
                    <a:bodyPr/>
                    <a:lstStyle/>
                    <a:p>
                      <a:pPr algn="ctr"/>
                      <a:r>
                        <a:rPr lang="fr-FR" sz="1400" dirty="0">
                          <a:solidFill>
                            <a:srgbClr val="FF0000"/>
                          </a:solidFill>
                        </a:rPr>
                        <a:t>83</a:t>
                      </a:r>
                    </a:p>
                  </a:txBody>
                  <a:tcPr/>
                </a:tc>
                <a:tc>
                  <a:txBody>
                    <a:bodyPr/>
                    <a:lstStyle/>
                    <a:p>
                      <a:pPr algn="ctr"/>
                      <a:r>
                        <a:rPr lang="fr-FR" sz="1400" dirty="0">
                          <a:solidFill>
                            <a:srgbClr val="FF0000"/>
                          </a:solidFill>
                        </a:rPr>
                        <a:t>81</a:t>
                      </a:r>
                    </a:p>
                  </a:txBody>
                  <a:tcPr/>
                </a:tc>
                <a:tc>
                  <a:txBody>
                    <a:bodyPr/>
                    <a:lstStyle/>
                    <a:p>
                      <a:pPr algn="ctr"/>
                      <a:r>
                        <a:rPr lang="fr-FR" sz="1400" dirty="0">
                          <a:solidFill>
                            <a:srgbClr val="FF0000"/>
                          </a:solidFill>
                        </a:rPr>
                        <a:t>84</a:t>
                      </a:r>
                    </a:p>
                  </a:txBody>
                  <a:tcPr/>
                </a:tc>
                <a:tc>
                  <a:txBody>
                    <a:bodyPr/>
                    <a:lstStyle/>
                    <a:p>
                      <a:pPr algn="ctr"/>
                      <a:r>
                        <a:rPr lang="fr-FR" sz="1400" dirty="0">
                          <a:solidFill>
                            <a:srgbClr val="FF0000"/>
                          </a:solidFill>
                        </a:rPr>
                        <a:t>90</a:t>
                      </a:r>
                    </a:p>
                  </a:txBody>
                  <a:tcPr/>
                </a:tc>
                <a:tc>
                  <a:txBody>
                    <a:bodyPr/>
                    <a:lstStyle/>
                    <a:p>
                      <a:pPr algn="ctr"/>
                      <a:r>
                        <a:rPr lang="fr-FR" sz="1400" dirty="0">
                          <a:solidFill>
                            <a:srgbClr val="FF0000"/>
                          </a:solidFill>
                        </a:rPr>
                        <a:t>84</a:t>
                      </a:r>
                    </a:p>
                  </a:txBody>
                  <a:tcPr/>
                </a:tc>
                <a:extLst>
                  <a:ext uri="{0D108BD9-81ED-4DB2-BD59-A6C34878D82A}">
                    <a16:rowId xmlns:a16="http://schemas.microsoft.com/office/drawing/2014/main" val="10002"/>
                  </a:ext>
                </a:extLst>
              </a:tr>
              <a:tr h="292100">
                <a:tc>
                  <a:txBody>
                    <a:bodyPr/>
                    <a:lstStyle/>
                    <a:p>
                      <a:r>
                        <a:rPr lang="fr-FR" sz="1400" dirty="0"/>
                        <a:t>Local</a:t>
                      </a:r>
                    </a:p>
                  </a:txBody>
                  <a:tcPr/>
                </a:tc>
                <a:tc>
                  <a:txBody>
                    <a:bodyPr/>
                    <a:lstStyle/>
                    <a:p>
                      <a:pPr algn="ctr"/>
                      <a:r>
                        <a:rPr lang="fr-FR" sz="1400" dirty="0"/>
                        <a:t>13</a:t>
                      </a:r>
                    </a:p>
                  </a:txBody>
                  <a:tcPr/>
                </a:tc>
                <a:tc>
                  <a:txBody>
                    <a:bodyPr/>
                    <a:lstStyle/>
                    <a:p>
                      <a:pPr algn="ctr"/>
                      <a:r>
                        <a:rPr lang="fr-FR" sz="1400" dirty="0"/>
                        <a:t>10</a:t>
                      </a:r>
                    </a:p>
                  </a:txBody>
                  <a:tcPr/>
                </a:tc>
                <a:tc>
                  <a:txBody>
                    <a:bodyPr/>
                    <a:lstStyle/>
                    <a:p>
                      <a:pPr algn="ctr"/>
                      <a:r>
                        <a:rPr lang="fr-FR" sz="1400" dirty="0"/>
                        <a:t>16</a:t>
                      </a:r>
                    </a:p>
                  </a:txBody>
                  <a:tcPr/>
                </a:tc>
                <a:tc>
                  <a:txBody>
                    <a:bodyPr/>
                    <a:lstStyle/>
                    <a:p>
                      <a:pPr algn="ctr"/>
                      <a:r>
                        <a:rPr lang="fr-FR" sz="1400" dirty="0"/>
                        <a:t>13</a:t>
                      </a:r>
                    </a:p>
                  </a:txBody>
                  <a:tcPr/>
                </a:tc>
                <a:tc>
                  <a:txBody>
                    <a:bodyPr/>
                    <a:lstStyle/>
                    <a:p>
                      <a:pPr algn="ctr"/>
                      <a:r>
                        <a:rPr lang="fr-FR" sz="1400" dirty="0"/>
                        <a:t>13</a:t>
                      </a:r>
                    </a:p>
                  </a:txBody>
                  <a:tcPr/>
                </a:tc>
                <a:tc>
                  <a:txBody>
                    <a:bodyPr/>
                    <a:lstStyle/>
                    <a:p>
                      <a:pPr algn="ctr"/>
                      <a:r>
                        <a:rPr lang="fr-FR" sz="1400" dirty="0"/>
                        <a:t>10</a:t>
                      </a:r>
                    </a:p>
                  </a:txBody>
                  <a:tcPr/>
                </a:tc>
                <a:extLst>
                  <a:ext uri="{0D108BD9-81ED-4DB2-BD59-A6C34878D82A}">
                    <a16:rowId xmlns:a16="http://schemas.microsoft.com/office/drawing/2014/main" val="10003"/>
                  </a:ext>
                </a:extLst>
              </a:tr>
              <a:tr h="292100">
                <a:tc>
                  <a:txBody>
                    <a:bodyPr/>
                    <a:lstStyle/>
                    <a:p>
                      <a:r>
                        <a:rPr lang="fr-FR" sz="1400" dirty="0" err="1"/>
                        <a:t>Fresh</a:t>
                      </a:r>
                      <a:endParaRPr lang="fr-FR" sz="1400" dirty="0"/>
                    </a:p>
                  </a:txBody>
                  <a:tcPr/>
                </a:tc>
                <a:tc>
                  <a:txBody>
                    <a:bodyPr/>
                    <a:lstStyle/>
                    <a:p>
                      <a:pPr algn="ctr"/>
                      <a:r>
                        <a:rPr lang="fr-FR" sz="1400" dirty="0"/>
                        <a:t>34</a:t>
                      </a:r>
                    </a:p>
                  </a:txBody>
                  <a:tcPr/>
                </a:tc>
                <a:tc>
                  <a:txBody>
                    <a:bodyPr/>
                    <a:lstStyle/>
                    <a:p>
                      <a:pPr algn="ctr"/>
                      <a:r>
                        <a:rPr lang="fr-FR" sz="1400" dirty="0"/>
                        <a:t>41</a:t>
                      </a:r>
                    </a:p>
                  </a:txBody>
                  <a:tcPr/>
                </a:tc>
                <a:tc>
                  <a:txBody>
                    <a:bodyPr/>
                    <a:lstStyle/>
                    <a:p>
                      <a:pPr algn="ctr"/>
                      <a:r>
                        <a:rPr lang="fr-FR" sz="1400" dirty="0"/>
                        <a:t>47</a:t>
                      </a:r>
                    </a:p>
                  </a:txBody>
                  <a:tcPr/>
                </a:tc>
                <a:tc>
                  <a:txBody>
                    <a:bodyPr/>
                    <a:lstStyle/>
                    <a:p>
                      <a:pPr algn="ctr"/>
                      <a:r>
                        <a:rPr lang="fr-FR" sz="1400" dirty="0"/>
                        <a:t>39</a:t>
                      </a:r>
                    </a:p>
                  </a:txBody>
                  <a:tcPr/>
                </a:tc>
                <a:tc>
                  <a:txBody>
                    <a:bodyPr/>
                    <a:lstStyle/>
                    <a:p>
                      <a:pPr algn="ctr"/>
                      <a:r>
                        <a:rPr lang="fr-FR" sz="1400" dirty="0">
                          <a:solidFill>
                            <a:srgbClr val="FF0000"/>
                          </a:solidFill>
                        </a:rPr>
                        <a:t>56</a:t>
                      </a:r>
                    </a:p>
                  </a:txBody>
                  <a:tcPr/>
                </a:tc>
                <a:tc>
                  <a:txBody>
                    <a:bodyPr/>
                    <a:lstStyle/>
                    <a:p>
                      <a:pPr algn="ctr"/>
                      <a:r>
                        <a:rPr lang="fr-FR" sz="1400" dirty="0">
                          <a:solidFill>
                            <a:srgbClr val="FF0000"/>
                          </a:solidFill>
                        </a:rPr>
                        <a:t>51</a:t>
                      </a:r>
                    </a:p>
                  </a:txBody>
                  <a:tcPr/>
                </a:tc>
                <a:extLst>
                  <a:ext uri="{0D108BD9-81ED-4DB2-BD59-A6C34878D82A}">
                    <a16:rowId xmlns:a16="http://schemas.microsoft.com/office/drawing/2014/main" val="10004"/>
                  </a:ext>
                </a:extLst>
              </a:tr>
              <a:tr h="279400">
                <a:tc>
                  <a:txBody>
                    <a:bodyPr/>
                    <a:lstStyle/>
                    <a:p>
                      <a:r>
                        <a:rPr lang="fr-FR" sz="1400" dirty="0" err="1"/>
                        <a:t>Sustainable</a:t>
                      </a:r>
                      <a:endParaRPr lang="fr-FR" sz="1400" dirty="0"/>
                    </a:p>
                  </a:txBody>
                  <a:tcPr/>
                </a:tc>
                <a:tc>
                  <a:txBody>
                    <a:bodyPr/>
                    <a:lstStyle/>
                    <a:p>
                      <a:pPr algn="ctr"/>
                      <a:r>
                        <a:rPr lang="fr-FR" sz="1400" dirty="0"/>
                        <a:t>23</a:t>
                      </a:r>
                    </a:p>
                  </a:txBody>
                  <a:tcPr/>
                </a:tc>
                <a:tc>
                  <a:txBody>
                    <a:bodyPr/>
                    <a:lstStyle/>
                    <a:p>
                      <a:pPr algn="ctr"/>
                      <a:r>
                        <a:rPr lang="fr-FR" sz="1400" dirty="0"/>
                        <a:t>18</a:t>
                      </a:r>
                    </a:p>
                  </a:txBody>
                  <a:tcPr/>
                </a:tc>
                <a:tc>
                  <a:txBody>
                    <a:bodyPr/>
                    <a:lstStyle/>
                    <a:p>
                      <a:pPr algn="ctr"/>
                      <a:r>
                        <a:rPr lang="fr-FR" sz="1400" dirty="0">
                          <a:solidFill>
                            <a:srgbClr val="FF0000"/>
                          </a:solidFill>
                        </a:rPr>
                        <a:t>50</a:t>
                      </a:r>
                    </a:p>
                  </a:txBody>
                  <a:tcPr/>
                </a:tc>
                <a:tc>
                  <a:txBody>
                    <a:bodyPr/>
                    <a:lstStyle/>
                    <a:p>
                      <a:pPr algn="ctr"/>
                      <a:r>
                        <a:rPr lang="fr-FR" sz="1400" dirty="0"/>
                        <a:t>29</a:t>
                      </a:r>
                    </a:p>
                  </a:txBody>
                  <a:tcPr/>
                </a:tc>
                <a:tc>
                  <a:txBody>
                    <a:bodyPr/>
                    <a:lstStyle/>
                    <a:p>
                      <a:pPr algn="ctr"/>
                      <a:r>
                        <a:rPr lang="fr-FR" sz="1400" dirty="0"/>
                        <a:t>33</a:t>
                      </a:r>
                    </a:p>
                  </a:txBody>
                  <a:tcPr/>
                </a:tc>
                <a:tc>
                  <a:txBody>
                    <a:bodyPr/>
                    <a:lstStyle/>
                    <a:p>
                      <a:pPr algn="ctr"/>
                      <a:r>
                        <a:rPr lang="fr-FR" sz="1400" dirty="0"/>
                        <a:t>24</a:t>
                      </a:r>
                    </a:p>
                  </a:txBody>
                  <a:tcPr/>
                </a:tc>
                <a:extLst>
                  <a:ext uri="{0D108BD9-81ED-4DB2-BD59-A6C34878D82A}">
                    <a16:rowId xmlns:a16="http://schemas.microsoft.com/office/drawing/2014/main" val="10005"/>
                  </a:ext>
                </a:extLst>
              </a:tr>
              <a:tr h="266700">
                <a:tc>
                  <a:txBody>
                    <a:bodyPr/>
                    <a:lstStyle/>
                    <a:p>
                      <a:r>
                        <a:rPr lang="fr-FR" sz="1400" dirty="0" err="1"/>
                        <a:t>Safe</a:t>
                      </a:r>
                      <a:endParaRPr lang="fr-FR" sz="1400" dirty="0"/>
                    </a:p>
                  </a:txBody>
                  <a:tcPr/>
                </a:tc>
                <a:tc>
                  <a:txBody>
                    <a:bodyPr/>
                    <a:lstStyle/>
                    <a:p>
                      <a:pPr algn="ctr"/>
                      <a:r>
                        <a:rPr lang="fr-FR" sz="1400" dirty="0"/>
                        <a:t>32</a:t>
                      </a:r>
                    </a:p>
                  </a:txBody>
                  <a:tcPr/>
                </a:tc>
                <a:tc>
                  <a:txBody>
                    <a:bodyPr/>
                    <a:lstStyle/>
                    <a:p>
                      <a:pPr algn="ctr"/>
                      <a:r>
                        <a:rPr lang="fr-FR" sz="1400" dirty="0"/>
                        <a:t>25</a:t>
                      </a:r>
                    </a:p>
                  </a:txBody>
                  <a:tcPr/>
                </a:tc>
                <a:tc>
                  <a:txBody>
                    <a:bodyPr/>
                    <a:lstStyle/>
                    <a:p>
                      <a:pPr algn="ctr"/>
                      <a:r>
                        <a:rPr lang="fr-FR" sz="1400" dirty="0"/>
                        <a:t>37</a:t>
                      </a:r>
                    </a:p>
                  </a:txBody>
                  <a:tcPr/>
                </a:tc>
                <a:tc>
                  <a:txBody>
                    <a:bodyPr/>
                    <a:lstStyle/>
                    <a:p>
                      <a:pPr algn="ctr"/>
                      <a:r>
                        <a:rPr lang="fr-FR" sz="1400" dirty="0"/>
                        <a:t>27</a:t>
                      </a:r>
                    </a:p>
                  </a:txBody>
                  <a:tcPr/>
                </a:tc>
                <a:tc>
                  <a:txBody>
                    <a:bodyPr/>
                    <a:lstStyle/>
                    <a:p>
                      <a:pPr algn="ctr"/>
                      <a:r>
                        <a:rPr lang="fr-FR" sz="1400" dirty="0"/>
                        <a:t>33</a:t>
                      </a:r>
                    </a:p>
                  </a:txBody>
                  <a:tcPr/>
                </a:tc>
                <a:tc>
                  <a:txBody>
                    <a:bodyPr/>
                    <a:lstStyle/>
                    <a:p>
                      <a:pPr algn="ctr"/>
                      <a:r>
                        <a:rPr lang="fr-FR" sz="1400" dirty="0"/>
                        <a:t>30</a:t>
                      </a:r>
                    </a:p>
                  </a:txBody>
                  <a:tcPr/>
                </a:tc>
                <a:extLst>
                  <a:ext uri="{0D108BD9-81ED-4DB2-BD59-A6C34878D82A}">
                    <a16:rowId xmlns:a16="http://schemas.microsoft.com/office/drawing/2014/main" val="10006"/>
                  </a:ext>
                </a:extLst>
              </a:tr>
              <a:tr h="317500">
                <a:tc>
                  <a:txBody>
                    <a:bodyPr/>
                    <a:lstStyle/>
                    <a:p>
                      <a:r>
                        <a:rPr lang="fr-FR" sz="1400" dirty="0" err="1"/>
                        <a:t>Better</a:t>
                      </a:r>
                      <a:r>
                        <a:rPr lang="fr-FR" sz="1400" dirty="0"/>
                        <a:t> </a:t>
                      </a:r>
                      <a:r>
                        <a:rPr lang="fr-FR" sz="1400" dirty="0" err="1"/>
                        <a:t>quality</a:t>
                      </a:r>
                      <a:endParaRPr lang="fr-FR" sz="1400" dirty="0"/>
                    </a:p>
                  </a:txBody>
                  <a:tcPr/>
                </a:tc>
                <a:tc>
                  <a:txBody>
                    <a:bodyPr/>
                    <a:lstStyle/>
                    <a:p>
                      <a:pPr algn="ctr"/>
                      <a:r>
                        <a:rPr lang="fr-FR" sz="1400" dirty="0"/>
                        <a:t>34</a:t>
                      </a:r>
                    </a:p>
                  </a:txBody>
                  <a:tcPr/>
                </a:tc>
                <a:tc>
                  <a:txBody>
                    <a:bodyPr/>
                    <a:lstStyle/>
                    <a:p>
                      <a:pPr algn="ctr"/>
                      <a:r>
                        <a:rPr lang="fr-FR" sz="1400" dirty="0"/>
                        <a:t>33</a:t>
                      </a:r>
                    </a:p>
                  </a:txBody>
                  <a:tcPr/>
                </a:tc>
                <a:tc>
                  <a:txBody>
                    <a:bodyPr/>
                    <a:lstStyle/>
                    <a:p>
                      <a:pPr algn="ctr"/>
                      <a:r>
                        <a:rPr lang="fr-FR" sz="1400" dirty="0">
                          <a:solidFill>
                            <a:srgbClr val="FF0000"/>
                          </a:solidFill>
                        </a:rPr>
                        <a:t>52</a:t>
                      </a:r>
                    </a:p>
                  </a:txBody>
                  <a:tcPr/>
                </a:tc>
                <a:tc>
                  <a:txBody>
                    <a:bodyPr/>
                    <a:lstStyle/>
                    <a:p>
                      <a:pPr algn="ctr"/>
                      <a:r>
                        <a:rPr lang="fr-FR" sz="1400" dirty="0"/>
                        <a:t>34</a:t>
                      </a:r>
                    </a:p>
                  </a:txBody>
                  <a:tcPr/>
                </a:tc>
                <a:tc>
                  <a:txBody>
                    <a:bodyPr/>
                    <a:lstStyle/>
                    <a:p>
                      <a:pPr algn="ctr"/>
                      <a:r>
                        <a:rPr lang="fr-FR" sz="1400" dirty="0"/>
                        <a:t>39</a:t>
                      </a:r>
                    </a:p>
                  </a:txBody>
                  <a:tcPr/>
                </a:tc>
                <a:tc>
                  <a:txBody>
                    <a:bodyPr/>
                    <a:lstStyle/>
                    <a:p>
                      <a:pPr algn="ctr"/>
                      <a:r>
                        <a:rPr lang="fr-FR" sz="1400" dirty="0"/>
                        <a:t>41</a:t>
                      </a:r>
                    </a:p>
                  </a:txBody>
                  <a:tcPr/>
                </a:tc>
                <a:extLst>
                  <a:ext uri="{0D108BD9-81ED-4DB2-BD59-A6C34878D82A}">
                    <a16:rowId xmlns:a16="http://schemas.microsoft.com/office/drawing/2014/main" val="10007"/>
                  </a:ext>
                </a:extLst>
              </a:tr>
              <a:tr h="279400">
                <a:tc>
                  <a:txBody>
                    <a:bodyPr/>
                    <a:lstStyle/>
                    <a:p>
                      <a:r>
                        <a:rPr lang="fr-FR" sz="1400" dirty="0" err="1"/>
                        <a:t>Less</a:t>
                      </a:r>
                      <a:r>
                        <a:rPr lang="fr-FR" sz="1400" dirty="0"/>
                        <a:t>/no additives</a:t>
                      </a:r>
                    </a:p>
                  </a:txBody>
                  <a:tcPr/>
                </a:tc>
                <a:tc>
                  <a:txBody>
                    <a:bodyPr/>
                    <a:lstStyle/>
                    <a:p>
                      <a:pPr algn="ctr"/>
                      <a:r>
                        <a:rPr lang="fr-FR" sz="1400" dirty="0"/>
                        <a:t>43</a:t>
                      </a:r>
                    </a:p>
                  </a:txBody>
                  <a:tcPr/>
                </a:tc>
                <a:tc>
                  <a:txBody>
                    <a:bodyPr/>
                    <a:lstStyle/>
                    <a:p>
                      <a:pPr algn="ctr"/>
                      <a:r>
                        <a:rPr lang="fr-FR" sz="1400" dirty="0">
                          <a:solidFill>
                            <a:srgbClr val="FF0000"/>
                          </a:solidFill>
                        </a:rPr>
                        <a:t>54</a:t>
                      </a:r>
                    </a:p>
                  </a:txBody>
                  <a:tcPr/>
                </a:tc>
                <a:tc>
                  <a:txBody>
                    <a:bodyPr/>
                    <a:lstStyle/>
                    <a:p>
                      <a:pPr algn="ctr"/>
                      <a:r>
                        <a:rPr lang="fr-FR" sz="1400" dirty="0"/>
                        <a:t>47</a:t>
                      </a:r>
                    </a:p>
                  </a:txBody>
                  <a:tcPr/>
                </a:tc>
                <a:tc>
                  <a:txBody>
                    <a:bodyPr/>
                    <a:lstStyle/>
                    <a:p>
                      <a:pPr algn="ctr"/>
                      <a:r>
                        <a:rPr lang="fr-FR" sz="1400" dirty="0">
                          <a:solidFill>
                            <a:srgbClr val="FF0000"/>
                          </a:solidFill>
                        </a:rPr>
                        <a:t>62</a:t>
                      </a:r>
                    </a:p>
                  </a:txBody>
                  <a:tcPr/>
                </a:tc>
                <a:tc>
                  <a:txBody>
                    <a:bodyPr/>
                    <a:lstStyle/>
                    <a:p>
                      <a:pPr algn="ctr"/>
                      <a:r>
                        <a:rPr lang="fr-FR" sz="1400" dirty="0">
                          <a:solidFill>
                            <a:srgbClr val="FF0000"/>
                          </a:solidFill>
                        </a:rPr>
                        <a:t>62</a:t>
                      </a:r>
                    </a:p>
                  </a:txBody>
                  <a:tcPr/>
                </a:tc>
                <a:tc>
                  <a:txBody>
                    <a:bodyPr/>
                    <a:lstStyle/>
                    <a:p>
                      <a:pPr algn="ctr"/>
                      <a:r>
                        <a:rPr lang="fr-FR" sz="1400" dirty="0"/>
                        <a:t>46</a:t>
                      </a:r>
                    </a:p>
                  </a:txBody>
                  <a:tcPr/>
                </a:tc>
                <a:extLst>
                  <a:ext uri="{0D108BD9-81ED-4DB2-BD59-A6C34878D82A}">
                    <a16:rowId xmlns:a16="http://schemas.microsoft.com/office/drawing/2014/main" val="10008"/>
                  </a:ext>
                </a:extLst>
              </a:tr>
              <a:tr h="228600">
                <a:tc>
                  <a:txBody>
                    <a:bodyPr/>
                    <a:lstStyle/>
                    <a:p>
                      <a:r>
                        <a:rPr lang="fr-FR" sz="1400" dirty="0"/>
                        <a:t>Taste </a:t>
                      </a:r>
                      <a:r>
                        <a:rPr lang="fr-FR" sz="1400" dirty="0" err="1"/>
                        <a:t>better</a:t>
                      </a:r>
                      <a:endParaRPr lang="fr-FR" sz="1400" dirty="0"/>
                    </a:p>
                  </a:txBody>
                  <a:tcPr/>
                </a:tc>
                <a:tc>
                  <a:txBody>
                    <a:bodyPr/>
                    <a:lstStyle/>
                    <a:p>
                      <a:pPr algn="ctr"/>
                      <a:r>
                        <a:rPr lang="fr-FR" sz="1400" dirty="0"/>
                        <a:t>16</a:t>
                      </a:r>
                    </a:p>
                  </a:txBody>
                  <a:tcPr/>
                </a:tc>
                <a:tc>
                  <a:txBody>
                    <a:bodyPr/>
                    <a:lstStyle/>
                    <a:p>
                      <a:pPr algn="ctr"/>
                      <a:r>
                        <a:rPr lang="fr-FR" sz="1400" dirty="0"/>
                        <a:t>17</a:t>
                      </a:r>
                    </a:p>
                  </a:txBody>
                  <a:tcPr/>
                </a:tc>
                <a:tc>
                  <a:txBody>
                    <a:bodyPr/>
                    <a:lstStyle/>
                    <a:p>
                      <a:pPr algn="ctr"/>
                      <a:r>
                        <a:rPr lang="fr-FR" sz="1400" dirty="0"/>
                        <a:t>8</a:t>
                      </a:r>
                    </a:p>
                  </a:txBody>
                  <a:tcPr/>
                </a:tc>
                <a:tc>
                  <a:txBody>
                    <a:bodyPr/>
                    <a:lstStyle/>
                    <a:p>
                      <a:pPr algn="ctr"/>
                      <a:r>
                        <a:rPr lang="fr-FR" sz="1400" dirty="0"/>
                        <a:t>18</a:t>
                      </a:r>
                    </a:p>
                  </a:txBody>
                  <a:tcPr/>
                </a:tc>
                <a:tc>
                  <a:txBody>
                    <a:bodyPr/>
                    <a:lstStyle/>
                    <a:p>
                      <a:pPr algn="ctr"/>
                      <a:r>
                        <a:rPr lang="fr-FR" sz="1400" dirty="0"/>
                        <a:t>17</a:t>
                      </a:r>
                    </a:p>
                  </a:txBody>
                  <a:tcPr/>
                </a:tc>
                <a:tc>
                  <a:txBody>
                    <a:bodyPr/>
                    <a:lstStyle/>
                    <a:p>
                      <a:pPr algn="ctr"/>
                      <a:r>
                        <a:rPr lang="fr-FR" sz="1400" dirty="0"/>
                        <a:t>13</a:t>
                      </a:r>
                    </a:p>
                  </a:txBody>
                  <a:tcPr/>
                </a:tc>
                <a:extLst>
                  <a:ext uri="{0D108BD9-81ED-4DB2-BD59-A6C34878D82A}">
                    <a16:rowId xmlns:a16="http://schemas.microsoft.com/office/drawing/2014/main" val="10009"/>
                  </a:ext>
                </a:extLst>
              </a:tr>
              <a:tr h="279400">
                <a:tc>
                  <a:txBody>
                    <a:bodyPr/>
                    <a:lstStyle/>
                    <a:p>
                      <a:r>
                        <a:rPr lang="fr-FR" sz="1400" dirty="0" err="1"/>
                        <a:t>Less</a:t>
                      </a:r>
                      <a:r>
                        <a:rPr lang="fr-FR" sz="1400" dirty="0"/>
                        <a:t>/no pesticides/</a:t>
                      </a:r>
                      <a:r>
                        <a:rPr lang="fr-FR" sz="1400" dirty="0" err="1"/>
                        <a:t>chemicals</a:t>
                      </a:r>
                      <a:endParaRPr lang="fr-FR" sz="1400" dirty="0"/>
                    </a:p>
                  </a:txBody>
                  <a:tcPr/>
                </a:tc>
                <a:tc>
                  <a:txBody>
                    <a:bodyPr/>
                    <a:lstStyle/>
                    <a:p>
                      <a:pPr algn="ctr"/>
                      <a:r>
                        <a:rPr lang="fr-FR" sz="1400" dirty="0">
                          <a:solidFill>
                            <a:srgbClr val="000000"/>
                          </a:solidFill>
                        </a:rPr>
                        <a:t>50</a:t>
                      </a:r>
                    </a:p>
                  </a:txBody>
                  <a:tcPr/>
                </a:tc>
                <a:tc>
                  <a:txBody>
                    <a:bodyPr/>
                    <a:lstStyle/>
                    <a:p>
                      <a:pPr algn="ctr"/>
                      <a:r>
                        <a:rPr lang="fr-FR" sz="1400" dirty="0">
                          <a:solidFill>
                            <a:srgbClr val="000000"/>
                          </a:solidFill>
                        </a:rPr>
                        <a:t>59</a:t>
                      </a:r>
                    </a:p>
                  </a:txBody>
                  <a:tcPr/>
                </a:tc>
                <a:tc>
                  <a:txBody>
                    <a:bodyPr/>
                    <a:lstStyle/>
                    <a:p>
                      <a:pPr algn="ctr"/>
                      <a:r>
                        <a:rPr lang="fr-FR" sz="1400" dirty="0">
                          <a:solidFill>
                            <a:srgbClr val="FF0000"/>
                          </a:solidFill>
                        </a:rPr>
                        <a:t>65</a:t>
                      </a:r>
                    </a:p>
                  </a:txBody>
                  <a:tcPr/>
                </a:tc>
                <a:tc>
                  <a:txBody>
                    <a:bodyPr/>
                    <a:lstStyle/>
                    <a:p>
                      <a:pPr algn="ctr"/>
                      <a:r>
                        <a:rPr lang="fr-FR" sz="1400" dirty="0">
                          <a:solidFill>
                            <a:srgbClr val="000000"/>
                          </a:solidFill>
                        </a:rPr>
                        <a:t>55</a:t>
                      </a:r>
                    </a:p>
                  </a:txBody>
                  <a:tcPr/>
                </a:tc>
                <a:tc>
                  <a:txBody>
                    <a:bodyPr/>
                    <a:lstStyle/>
                    <a:p>
                      <a:pPr algn="ctr"/>
                      <a:r>
                        <a:rPr lang="fr-FR" sz="1400" dirty="0">
                          <a:solidFill>
                            <a:srgbClr val="000000"/>
                          </a:solidFill>
                        </a:rPr>
                        <a:t>60</a:t>
                      </a:r>
                    </a:p>
                  </a:txBody>
                  <a:tcPr/>
                </a:tc>
                <a:tc>
                  <a:txBody>
                    <a:bodyPr/>
                    <a:lstStyle/>
                    <a:p>
                      <a:pPr algn="ctr"/>
                      <a:r>
                        <a:rPr lang="fr-FR" sz="1400" dirty="0">
                          <a:solidFill>
                            <a:srgbClr val="000000"/>
                          </a:solidFill>
                        </a:rPr>
                        <a:t>54</a:t>
                      </a:r>
                    </a:p>
                  </a:txBody>
                  <a:tcPr/>
                </a:tc>
                <a:extLst>
                  <a:ext uri="{0D108BD9-81ED-4DB2-BD59-A6C34878D82A}">
                    <a16:rowId xmlns:a16="http://schemas.microsoft.com/office/drawing/2014/main" val="10010"/>
                  </a:ext>
                </a:extLst>
              </a:tr>
              <a:tr h="304800">
                <a:tc>
                  <a:txBody>
                    <a:bodyPr/>
                    <a:lstStyle/>
                    <a:p>
                      <a:r>
                        <a:rPr lang="fr-FR" sz="1400" dirty="0" err="1"/>
                        <a:t>Better</a:t>
                      </a:r>
                      <a:r>
                        <a:rPr lang="fr-FR" sz="1400" dirty="0"/>
                        <a:t> for </a:t>
                      </a:r>
                      <a:r>
                        <a:rPr lang="fr-FR" sz="1400" dirty="0" err="1"/>
                        <a:t>environment</a:t>
                      </a:r>
                      <a:endParaRPr lang="fr-FR" sz="1400" dirty="0"/>
                    </a:p>
                  </a:txBody>
                  <a:tcPr/>
                </a:tc>
                <a:tc>
                  <a:txBody>
                    <a:bodyPr/>
                    <a:lstStyle/>
                    <a:p>
                      <a:pPr algn="ctr"/>
                      <a:r>
                        <a:rPr lang="fr-FR" sz="1400" dirty="0"/>
                        <a:t>39</a:t>
                      </a:r>
                    </a:p>
                  </a:txBody>
                  <a:tcPr/>
                </a:tc>
                <a:tc>
                  <a:txBody>
                    <a:bodyPr/>
                    <a:lstStyle/>
                    <a:p>
                      <a:pPr algn="ctr"/>
                      <a:r>
                        <a:rPr lang="fr-FR" sz="1400" dirty="0"/>
                        <a:t>44</a:t>
                      </a:r>
                    </a:p>
                  </a:txBody>
                  <a:tcPr/>
                </a:tc>
                <a:tc>
                  <a:txBody>
                    <a:bodyPr/>
                    <a:lstStyle/>
                    <a:p>
                      <a:pPr algn="ctr"/>
                      <a:r>
                        <a:rPr lang="fr-FR" sz="1400" dirty="0">
                          <a:solidFill>
                            <a:srgbClr val="FF0000"/>
                          </a:solidFill>
                        </a:rPr>
                        <a:t>50</a:t>
                      </a:r>
                    </a:p>
                  </a:txBody>
                  <a:tcPr/>
                </a:tc>
                <a:tc>
                  <a:txBody>
                    <a:bodyPr/>
                    <a:lstStyle/>
                    <a:p>
                      <a:pPr algn="ctr"/>
                      <a:r>
                        <a:rPr lang="fr-FR" sz="1400" dirty="0"/>
                        <a:t>41</a:t>
                      </a:r>
                    </a:p>
                  </a:txBody>
                  <a:tcPr/>
                </a:tc>
                <a:tc>
                  <a:txBody>
                    <a:bodyPr/>
                    <a:lstStyle/>
                    <a:p>
                      <a:pPr algn="ctr"/>
                      <a:r>
                        <a:rPr lang="fr-FR" sz="1400" dirty="0">
                          <a:solidFill>
                            <a:srgbClr val="FF0000"/>
                          </a:solidFill>
                        </a:rPr>
                        <a:t>53</a:t>
                      </a:r>
                    </a:p>
                  </a:txBody>
                  <a:tcPr/>
                </a:tc>
                <a:tc>
                  <a:txBody>
                    <a:bodyPr/>
                    <a:lstStyle/>
                    <a:p>
                      <a:pPr algn="ctr"/>
                      <a:r>
                        <a:rPr lang="fr-FR" sz="1400" dirty="0"/>
                        <a:t>44</a:t>
                      </a:r>
                    </a:p>
                  </a:txBody>
                  <a:tcPr/>
                </a:tc>
                <a:extLst>
                  <a:ext uri="{0D108BD9-81ED-4DB2-BD59-A6C34878D82A}">
                    <a16:rowId xmlns:a16="http://schemas.microsoft.com/office/drawing/2014/main" val="10011"/>
                  </a:ext>
                </a:extLst>
              </a:tr>
              <a:tr h="215900">
                <a:tc>
                  <a:txBody>
                    <a:bodyPr/>
                    <a:lstStyle/>
                    <a:p>
                      <a:r>
                        <a:rPr lang="fr-FR" sz="1400" dirty="0" err="1"/>
                        <a:t>Expensive</a:t>
                      </a:r>
                      <a:endParaRPr lang="fr-FR" sz="1400" dirty="0"/>
                    </a:p>
                  </a:txBody>
                  <a:tcPr/>
                </a:tc>
                <a:tc>
                  <a:txBody>
                    <a:bodyPr/>
                    <a:lstStyle/>
                    <a:p>
                      <a:pPr algn="ctr"/>
                      <a:r>
                        <a:rPr lang="fr-FR" sz="1400" dirty="0"/>
                        <a:t>27</a:t>
                      </a:r>
                    </a:p>
                  </a:txBody>
                  <a:tcPr/>
                </a:tc>
                <a:tc>
                  <a:txBody>
                    <a:bodyPr/>
                    <a:lstStyle/>
                    <a:p>
                      <a:pPr algn="ctr"/>
                      <a:r>
                        <a:rPr lang="fr-FR" sz="1400" dirty="0"/>
                        <a:t>21</a:t>
                      </a:r>
                    </a:p>
                  </a:txBody>
                  <a:tcPr/>
                </a:tc>
                <a:tc>
                  <a:txBody>
                    <a:bodyPr/>
                    <a:lstStyle/>
                    <a:p>
                      <a:pPr algn="ctr"/>
                      <a:r>
                        <a:rPr lang="fr-FR" sz="1400" dirty="0"/>
                        <a:t>24</a:t>
                      </a:r>
                    </a:p>
                  </a:txBody>
                  <a:tcPr/>
                </a:tc>
                <a:tc>
                  <a:txBody>
                    <a:bodyPr/>
                    <a:lstStyle/>
                    <a:p>
                      <a:pPr algn="ctr"/>
                      <a:r>
                        <a:rPr lang="fr-FR" sz="1400" dirty="0"/>
                        <a:t>31</a:t>
                      </a:r>
                    </a:p>
                  </a:txBody>
                  <a:tcPr/>
                </a:tc>
                <a:tc>
                  <a:txBody>
                    <a:bodyPr/>
                    <a:lstStyle/>
                    <a:p>
                      <a:pPr algn="ctr"/>
                      <a:r>
                        <a:rPr lang="fr-FR" sz="1400" dirty="0">
                          <a:solidFill>
                            <a:srgbClr val="FF0000"/>
                          </a:solidFill>
                        </a:rPr>
                        <a:t>14</a:t>
                      </a:r>
                    </a:p>
                  </a:txBody>
                  <a:tcPr/>
                </a:tc>
                <a:tc>
                  <a:txBody>
                    <a:bodyPr/>
                    <a:lstStyle/>
                    <a:p>
                      <a:pPr algn="ctr"/>
                      <a:r>
                        <a:rPr lang="fr-FR" sz="1400" dirty="0">
                          <a:solidFill>
                            <a:srgbClr val="FF0000"/>
                          </a:solidFill>
                        </a:rPr>
                        <a:t>13</a:t>
                      </a:r>
                    </a:p>
                  </a:txBody>
                  <a:tcPr/>
                </a:tc>
                <a:extLst>
                  <a:ext uri="{0D108BD9-81ED-4DB2-BD59-A6C34878D82A}">
                    <a16:rowId xmlns:a16="http://schemas.microsoft.com/office/drawing/2014/main" val="10012"/>
                  </a:ext>
                </a:extLst>
              </a:tr>
              <a:tr h="279400">
                <a:tc>
                  <a:txBody>
                    <a:bodyPr/>
                    <a:lstStyle/>
                    <a:p>
                      <a:r>
                        <a:rPr lang="fr-FR" sz="1400" dirty="0"/>
                        <a:t>None of the </a:t>
                      </a:r>
                      <a:r>
                        <a:rPr lang="fr-FR" sz="1400" dirty="0" err="1"/>
                        <a:t>above</a:t>
                      </a:r>
                      <a:endParaRPr lang="fr-FR" sz="1400" dirty="0"/>
                    </a:p>
                  </a:txBody>
                  <a:tcPr/>
                </a:tc>
                <a:tc>
                  <a:txBody>
                    <a:bodyPr/>
                    <a:lstStyle/>
                    <a:p>
                      <a:pPr algn="ctr"/>
                      <a:r>
                        <a:rPr lang="fr-FR" sz="1400" dirty="0"/>
                        <a:t>3</a:t>
                      </a:r>
                    </a:p>
                  </a:txBody>
                  <a:tcPr/>
                </a:tc>
                <a:tc>
                  <a:txBody>
                    <a:bodyPr/>
                    <a:lstStyle/>
                    <a:p>
                      <a:pPr algn="ctr"/>
                      <a:r>
                        <a:rPr lang="fr-FR" sz="1400" dirty="0"/>
                        <a:t>1</a:t>
                      </a:r>
                    </a:p>
                  </a:txBody>
                  <a:tcPr/>
                </a:tc>
                <a:tc>
                  <a:txBody>
                    <a:bodyPr/>
                    <a:lstStyle/>
                    <a:p>
                      <a:pPr algn="ctr"/>
                      <a:r>
                        <a:rPr lang="fr-FR" sz="1400" dirty="0"/>
                        <a:t>1</a:t>
                      </a:r>
                    </a:p>
                  </a:txBody>
                  <a:tcPr/>
                </a:tc>
                <a:tc>
                  <a:txBody>
                    <a:bodyPr/>
                    <a:lstStyle/>
                    <a:p>
                      <a:pPr algn="ctr"/>
                      <a:r>
                        <a:rPr lang="fr-FR" sz="1400" dirty="0"/>
                        <a:t>1</a:t>
                      </a:r>
                    </a:p>
                  </a:txBody>
                  <a:tcPr/>
                </a:tc>
                <a:tc>
                  <a:txBody>
                    <a:bodyPr/>
                    <a:lstStyle/>
                    <a:p>
                      <a:pPr algn="ctr"/>
                      <a:r>
                        <a:rPr lang="fr-FR" sz="1400" dirty="0"/>
                        <a:t>0</a:t>
                      </a:r>
                    </a:p>
                  </a:txBody>
                  <a:tcPr/>
                </a:tc>
                <a:tc>
                  <a:txBody>
                    <a:bodyPr/>
                    <a:lstStyle/>
                    <a:p>
                      <a:pPr algn="ctr"/>
                      <a:r>
                        <a:rPr lang="fr-FR" sz="1400" dirty="0"/>
                        <a:t>1</a:t>
                      </a:r>
                    </a:p>
                  </a:txBody>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40008254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Brésil</a:t>
            </a:r>
          </a:p>
        </p:txBody>
      </p:sp>
      <p:sp>
        <p:nvSpPr>
          <p:cNvPr id="3" name="Espace réservé du contenu 2"/>
          <p:cNvSpPr>
            <a:spLocks noGrp="1"/>
          </p:cNvSpPr>
          <p:nvPr>
            <p:ph idx="1"/>
          </p:nvPr>
        </p:nvSpPr>
        <p:spPr>
          <a:xfrm>
            <a:off x="238132" y="1168042"/>
            <a:ext cx="4791068" cy="5057741"/>
          </a:xfrm>
        </p:spPr>
        <p:txBody>
          <a:bodyPr>
            <a:normAutofit lnSpcReduction="10000"/>
          </a:bodyPr>
          <a:lstStyle/>
          <a:p>
            <a:r>
              <a:rPr lang="fr-FR" dirty="0"/>
              <a:t>97 % des consommateurs pensent que le bio est meilleur pour la santé</a:t>
            </a:r>
          </a:p>
          <a:p>
            <a:r>
              <a:rPr lang="fr-FR" dirty="0"/>
              <a:t>95 % que le bio est meilleur pour l’environnement</a:t>
            </a:r>
          </a:p>
          <a:p>
            <a:r>
              <a:rPr lang="fr-FR" dirty="0"/>
              <a:t>75 % pensent que le bio est meilleur au goût que le conventionnel</a:t>
            </a:r>
          </a:p>
          <a:p>
            <a:r>
              <a:rPr lang="fr-FR" dirty="0"/>
              <a:t>83 % des non consommateurs de bio changeraient d’avis si les produits bio étaient moins chers.</a:t>
            </a:r>
          </a:p>
          <a:p>
            <a:r>
              <a:rPr lang="fr-FR" dirty="0"/>
              <a:t>La moitié des consommateurs déclarent qu’il est difficile de trouver des produits bio</a:t>
            </a:r>
          </a:p>
          <a:p>
            <a:r>
              <a:rPr lang="ro-RO" dirty="0"/>
              <a:t>http://aes.ac.uk/upload_area/member_documents/Danilo%20Rolim%20Dias%20de_Aguiar_final%20OF%20paper.pdf</a:t>
            </a:r>
            <a:endParaRPr lang="fr-FR" dirty="0"/>
          </a:p>
        </p:txBody>
      </p:sp>
      <p:sp>
        <p:nvSpPr>
          <p:cNvPr id="4" name="Espace réservé du numéro de diapositive 3"/>
          <p:cNvSpPr>
            <a:spLocks noGrp="1"/>
          </p:cNvSpPr>
          <p:nvPr>
            <p:ph type="sldNum" sz="quarter" idx="12"/>
          </p:nvPr>
        </p:nvSpPr>
        <p:spPr/>
        <p:txBody>
          <a:bodyPr/>
          <a:lstStyle/>
          <a:p>
            <a:fld id="{C4090714-3DFA-2646-9FB8-CEDAA7E29C75}" type="slidenum">
              <a:rPr lang="en-GB" smtClean="0"/>
              <a:t>12</a:t>
            </a:fld>
            <a:endParaRPr lang="en-GB"/>
          </a:p>
        </p:txBody>
      </p:sp>
      <p:pic>
        <p:nvPicPr>
          <p:cNvPr id="5" name="Image 4"/>
          <p:cNvPicPr>
            <a:picLocks noChangeAspect="1"/>
          </p:cNvPicPr>
          <p:nvPr/>
        </p:nvPicPr>
        <p:blipFill>
          <a:blip r:embed="rId2"/>
          <a:stretch>
            <a:fillRect/>
          </a:stretch>
        </p:blipFill>
        <p:spPr>
          <a:xfrm>
            <a:off x="5473701" y="1571498"/>
            <a:ext cx="3187700" cy="4016502"/>
          </a:xfrm>
          <a:prstGeom prst="rect">
            <a:avLst/>
          </a:prstGeom>
        </p:spPr>
      </p:pic>
      <p:sp>
        <p:nvSpPr>
          <p:cNvPr id="6" name="ZoneTexte 5"/>
          <p:cNvSpPr txBox="1"/>
          <p:nvPr/>
        </p:nvSpPr>
        <p:spPr>
          <a:xfrm>
            <a:off x="5638800" y="5765800"/>
            <a:ext cx="3022601" cy="923330"/>
          </a:xfrm>
          <a:prstGeom prst="rect">
            <a:avLst/>
          </a:prstGeom>
          <a:noFill/>
        </p:spPr>
        <p:txBody>
          <a:bodyPr wrap="square" rtlCol="0">
            <a:spAutoFit/>
          </a:bodyPr>
          <a:lstStyle/>
          <a:p>
            <a:pPr algn="ctr"/>
            <a:r>
              <a:rPr lang="fr-FR" dirty="0">
                <a:latin typeface="Gill Sans Light"/>
                <a:cs typeface="Gill Sans Light"/>
              </a:rPr>
              <a:t>Flocons de quinoa, riches en fibres. Sans gluten. 100 % naturel.</a:t>
            </a:r>
          </a:p>
        </p:txBody>
      </p:sp>
    </p:spTree>
    <p:extLst>
      <p:ext uri="{BB962C8B-B14F-4D97-AF65-F5344CB8AC3E}">
        <p14:creationId xmlns:p14="http://schemas.microsoft.com/office/powerpoint/2010/main" val="32395253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Amérique du Sud</a:t>
            </a:r>
          </a:p>
        </p:txBody>
      </p:sp>
      <p:sp>
        <p:nvSpPr>
          <p:cNvPr id="4" name="Espace réservé du numéro de diapositive 3"/>
          <p:cNvSpPr>
            <a:spLocks noGrp="1"/>
          </p:cNvSpPr>
          <p:nvPr>
            <p:ph type="sldNum" sz="quarter" idx="12"/>
          </p:nvPr>
        </p:nvSpPr>
        <p:spPr/>
        <p:txBody>
          <a:bodyPr/>
          <a:lstStyle/>
          <a:p>
            <a:fld id="{C4090714-3DFA-2646-9FB8-CEDAA7E29C75}" type="slidenum">
              <a:rPr lang="en-GB" smtClean="0"/>
              <a:t>13</a:t>
            </a:fld>
            <a:endParaRPr lang="en-GB"/>
          </a:p>
        </p:txBody>
      </p:sp>
      <p:pic>
        <p:nvPicPr>
          <p:cNvPr id="5" name="Image 4"/>
          <p:cNvPicPr>
            <a:picLocks noChangeAspect="1"/>
          </p:cNvPicPr>
          <p:nvPr/>
        </p:nvPicPr>
        <p:blipFill>
          <a:blip r:embed="rId2"/>
          <a:stretch>
            <a:fillRect/>
          </a:stretch>
        </p:blipFill>
        <p:spPr>
          <a:xfrm>
            <a:off x="381000" y="1648715"/>
            <a:ext cx="4305300" cy="2224785"/>
          </a:xfrm>
          <a:prstGeom prst="rect">
            <a:avLst/>
          </a:prstGeom>
        </p:spPr>
      </p:pic>
      <p:sp>
        <p:nvSpPr>
          <p:cNvPr id="6" name="ZoneTexte 5"/>
          <p:cNvSpPr txBox="1"/>
          <p:nvPr/>
        </p:nvSpPr>
        <p:spPr>
          <a:xfrm>
            <a:off x="800100" y="4000500"/>
            <a:ext cx="3403600" cy="923330"/>
          </a:xfrm>
          <a:prstGeom prst="rect">
            <a:avLst/>
          </a:prstGeom>
          <a:noFill/>
        </p:spPr>
        <p:txBody>
          <a:bodyPr wrap="square" rtlCol="0">
            <a:spAutoFit/>
          </a:bodyPr>
          <a:lstStyle/>
          <a:p>
            <a:pPr algn="ctr"/>
            <a:r>
              <a:rPr lang="fr-FR" dirty="0">
                <a:latin typeface="Gill Sans Light"/>
                <a:cs typeface="Gill Sans Light"/>
              </a:rPr>
              <a:t>Barres banane chocolat riches en fibres. Prendre soin des gens et de la planète (Brésil)</a:t>
            </a:r>
          </a:p>
        </p:txBody>
      </p:sp>
      <p:pic>
        <p:nvPicPr>
          <p:cNvPr id="7" name="Image 6"/>
          <p:cNvPicPr>
            <a:picLocks noChangeAspect="1"/>
          </p:cNvPicPr>
          <p:nvPr/>
        </p:nvPicPr>
        <p:blipFill>
          <a:blip r:embed="rId3"/>
          <a:stretch>
            <a:fillRect/>
          </a:stretch>
        </p:blipFill>
        <p:spPr>
          <a:xfrm>
            <a:off x="6146801" y="1345731"/>
            <a:ext cx="2476500" cy="2527769"/>
          </a:xfrm>
          <a:prstGeom prst="rect">
            <a:avLst/>
          </a:prstGeom>
        </p:spPr>
      </p:pic>
      <p:sp>
        <p:nvSpPr>
          <p:cNvPr id="8" name="ZoneTexte 7"/>
          <p:cNvSpPr txBox="1"/>
          <p:nvPr/>
        </p:nvSpPr>
        <p:spPr>
          <a:xfrm>
            <a:off x="6045200" y="4102100"/>
            <a:ext cx="2806700" cy="1200329"/>
          </a:xfrm>
          <a:prstGeom prst="rect">
            <a:avLst/>
          </a:prstGeom>
          <a:noFill/>
        </p:spPr>
        <p:txBody>
          <a:bodyPr wrap="square" rtlCol="0">
            <a:spAutoFit/>
          </a:bodyPr>
          <a:lstStyle/>
          <a:p>
            <a:pPr algn="ctr"/>
            <a:r>
              <a:rPr lang="fr-FR" dirty="0">
                <a:latin typeface="Gill Sans Light"/>
                <a:cs typeface="Gill Sans Light"/>
              </a:rPr>
              <a:t>Galette de soya, graines de lin et légumes. Végétal, naturel et complet (Argentine)</a:t>
            </a:r>
          </a:p>
        </p:txBody>
      </p:sp>
    </p:spTree>
    <p:extLst>
      <p:ext uri="{BB962C8B-B14F-4D97-AF65-F5344CB8AC3E}">
        <p14:creationId xmlns:p14="http://schemas.microsoft.com/office/powerpoint/2010/main" val="7794577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Perception du bio Asie</a:t>
            </a:r>
          </a:p>
        </p:txBody>
      </p:sp>
      <p:sp>
        <p:nvSpPr>
          <p:cNvPr id="3" name="Espace réservé du contenu 2"/>
          <p:cNvSpPr>
            <a:spLocks noGrp="1"/>
          </p:cNvSpPr>
          <p:nvPr>
            <p:ph idx="1"/>
          </p:nvPr>
        </p:nvSpPr>
        <p:spPr>
          <a:xfrm>
            <a:off x="238132" y="1009114"/>
            <a:ext cx="8754200" cy="317857"/>
          </a:xfrm>
        </p:spPr>
        <p:txBody>
          <a:bodyPr>
            <a:normAutofit lnSpcReduction="10000"/>
          </a:bodyPr>
          <a:lstStyle/>
          <a:p>
            <a:r>
              <a:rPr lang="fr-FR" sz="1600" dirty="0"/>
              <a:t>Etude </a:t>
            </a:r>
            <a:r>
              <a:rPr lang="fr-FR" sz="1600" dirty="0" err="1"/>
              <a:t>Globaldata</a:t>
            </a:r>
            <a:r>
              <a:rPr lang="fr-FR" sz="1600" dirty="0"/>
              <a:t> global consumer 2017 : Qu’est ce que le terme bio représente pour vous ?</a:t>
            </a:r>
          </a:p>
          <a:p>
            <a:pPr lvl="1"/>
            <a:endParaRPr lang="fr-FR" dirty="0"/>
          </a:p>
        </p:txBody>
      </p:sp>
      <p:sp>
        <p:nvSpPr>
          <p:cNvPr id="4" name="Espace réservé du numéro de diapositive 3"/>
          <p:cNvSpPr>
            <a:spLocks noGrp="1"/>
          </p:cNvSpPr>
          <p:nvPr>
            <p:ph type="sldNum" sz="quarter" idx="12"/>
          </p:nvPr>
        </p:nvSpPr>
        <p:spPr/>
        <p:txBody>
          <a:bodyPr/>
          <a:lstStyle/>
          <a:p>
            <a:fld id="{C4090714-3DFA-2646-9FB8-CEDAA7E29C75}" type="slidenum">
              <a:rPr lang="en-GB" smtClean="0"/>
              <a:t>14</a:t>
            </a:fld>
            <a:endParaRPr lang="en-GB"/>
          </a:p>
        </p:txBody>
      </p:sp>
      <p:graphicFrame>
        <p:nvGraphicFramePr>
          <p:cNvPr id="6" name="Tableau 5"/>
          <p:cNvGraphicFramePr>
            <a:graphicFrameLocks noGrp="1"/>
          </p:cNvGraphicFramePr>
          <p:nvPr>
            <p:extLst>
              <p:ext uri="{D42A27DB-BD31-4B8C-83A1-F6EECF244321}">
                <p14:modId xmlns:p14="http://schemas.microsoft.com/office/powerpoint/2010/main" val="3637821827"/>
              </p:ext>
            </p:extLst>
          </p:nvPr>
        </p:nvGraphicFramePr>
        <p:xfrm>
          <a:off x="457200" y="1522293"/>
          <a:ext cx="8280400" cy="4370428"/>
        </p:xfrm>
        <a:graphic>
          <a:graphicData uri="http://schemas.openxmlformats.org/drawingml/2006/table">
            <a:tbl>
              <a:tblPr firstRow="1" bandRow="1">
                <a:tableStyleId>{5C22544A-7EE6-4342-B048-85BDC9FD1C3A}</a:tableStyleId>
              </a:tblPr>
              <a:tblGrid>
                <a:gridCol w="23114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698500">
                  <a:extLst>
                    <a:ext uri="{9D8B030D-6E8A-4147-A177-3AD203B41FA5}">
                      <a16:colId xmlns:a16="http://schemas.microsoft.com/office/drawing/2014/main" val="20002"/>
                    </a:ext>
                  </a:extLst>
                </a:gridCol>
                <a:gridCol w="558800">
                  <a:extLst>
                    <a:ext uri="{9D8B030D-6E8A-4147-A177-3AD203B41FA5}">
                      <a16:colId xmlns:a16="http://schemas.microsoft.com/office/drawing/2014/main" val="20003"/>
                    </a:ext>
                  </a:extLst>
                </a:gridCol>
                <a:gridCol w="990600">
                  <a:extLst>
                    <a:ext uri="{9D8B030D-6E8A-4147-A177-3AD203B41FA5}">
                      <a16:colId xmlns:a16="http://schemas.microsoft.com/office/drawing/2014/main" val="20004"/>
                    </a:ext>
                  </a:extLst>
                </a:gridCol>
                <a:gridCol w="647700">
                  <a:extLst>
                    <a:ext uri="{9D8B030D-6E8A-4147-A177-3AD203B41FA5}">
                      <a16:colId xmlns:a16="http://schemas.microsoft.com/office/drawing/2014/main" val="20005"/>
                    </a:ext>
                  </a:extLst>
                </a:gridCol>
                <a:gridCol w="1422400">
                  <a:extLst>
                    <a:ext uri="{9D8B030D-6E8A-4147-A177-3AD203B41FA5}">
                      <a16:colId xmlns:a16="http://schemas.microsoft.com/office/drawing/2014/main" val="20006"/>
                    </a:ext>
                  </a:extLst>
                </a:gridCol>
                <a:gridCol w="889000">
                  <a:extLst>
                    <a:ext uri="{9D8B030D-6E8A-4147-A177-3AD203B41FA5}">
                      <a16:colId xmlns:a16="http://schemas.microsoft.com/office/drawing/2014/main" val="20007"/>
                    </a:ext>
                  </a:extLst>
                </a:gridCol>
              </a:tblGrid>
              <a:tr h="370840">
                <a:tc>
                  <a:txBody>
                    <a:bodyPr/>
                    <a:lstStyle/>
                    <a:p>
                      <a:endParaRPr lang="fr-FR" dirty="0"/>
                    </a:p>
                  </a:txBody>
                  <a:tcPr/>
                </a:tc>
                <a:tc>
                  <a:txBody>
                    <a:bodyPr/>
                    <a:lstStyle/>
                    <a:p>
                      <a:pPr algn="ctr"/>
                      <a:r>
                        <a:rPr lang="fr-FR" sz="1400" dirty="0"/>
                        <a:t>Monde</a:t>
                      </a:r>
                    </a:p>
                  </a:txBody>
                  <a:tcPr/>
                </a:tc>
                <a:tc>
                  <a:txBody>
                    <a:bodyPr/>
                    <a:lstStyle/>
                    <a:p>
                      <a:pPr algn="ctr"/>
                      <a:r>
                        <a:rPr lang="fr-FR" sz="1400" dirty="0"/>
                        <a:t>Chine</a:t>
                      </a:r>
                    </a:p>
                  </a:txBody>
                  <a:tcPr/>
                </a:tc>
                <a:tc>
                  <a:txBody>
                    <a:bodyPr/>
                    <a:lstStyle/>
                    <a:p>
                      <a:pPr algn="ctr"/>
                      <a:r>
                        <a:rPr lang="fr-FR" sz="1400" dirty="0"/>
                        <a:t>Inde</a:t>
                      </a:r>
                    </a:p>
                  </a:txBody>
                  <a:tcPr/>
                </a:tc>
                <a:tc>
                  <a:txBody>
                    <a:bodyPr/>
                    <a:lstStyle/>
                    <a:p>
                      <a:pPr algn="ctr"/>
                      <a:r>
                        <a:rPr lang="fr-FR" sz="1400" dirty="0"/>
                        <a:t>Indonésie</a:t>
                      </a:r>
                    </a:p>
                  </a:txBody>
                  <a:tcPr/>
                </a:tc>
                <a:tc>
                  <a:txBody>
                    <a:bodyPr/>
                    <a:lstStyle/>
                    <a:p>
                      <a:pPr algn="ctr"/>
                      <a:r>
                        <a:rPr lang="fr-FR" sz="1400" dirty="0"/>
                        <a:t>Japon</a:t>
                      </a:r>
                    </a:p>
                  </a:txBody>
                  <a:tcPr/>
                </a:tc>
                <a:tc>
                  <a:txBody>
                    <a:bodyPr/>
                    <a:lstStyle/>
                    <a:p>
                      <a:pPr algn="ctr"/>
                      <a:r>
                        <a:rPr lang="fr-FR" sz="1400" dirty="0"/>
                        <a:t>Corée du Sud</a:t>
                      </a:r>
                    </a:p>
                  </a:txBody>
                  <a:tcPr/>
                </a:tc>
                <a:tc>
                  <a:txBody>
                    <a:bodyPr/>
                    <a:lstStyle/>
                    <a:p>
                      <a:pPr algn="ctr"/>
                      <a:r>
                        <a:rPr lang="fr-FR" sz="1400" dirty="0"/>
                        <a:t>Malaisie</a:t>
                      </a:r>
                    </a:p>
                  </a:txBody>
                  <a:tcPr/>
                </a:tc>
                <a:extLst>
                  <a:ext uri="{0D108BD9-81ED-4DB2-BD59-A6C34878D82A}">
                    <a16:rowId xmlns:a16="http://schemas.microsoft.com/office/drawing/2014/main" val="10000"/>
                  </a:ext>
                </a:extLst>
              </a:tr>
              <a:tr h="329288">
                <a:tc>
                  <a:txBody>
                    <a:bodyPr/>
                    <a:lstStyle/>
                    <a:p>
                      <a:r>
                        <a:rPr lang="fr-FR" sz="1400" dirty="0" err="1"/>
                        <a:t>Healthy</a:t>
                      </a:r>
                      <a:endParaRPr lang="fr-FR" sz="1400" dirty="0"/>
                    </a:p>
                  </a:txBody>
                  <a:tcPr/>
                </a:tc>
                <a:tc>
                  <a:txBody>
                    <a:bodyPr/>
                    <a:lstStyle/>
                    <a:p>
                      <a:pPr algn="ctr"/>
                      <a:r>
                        <a:rPr lang="fr-FR" sz="1400" dirty="0"/>
                        <a:t>54</a:t>
                      </a:r>
                    </a:p>
                  </a:txBody>
                  <a:tcPr/>
                </a:tc>
                <a:tc>
                  <a:txBody>
                    <a:bodyPr/>
                    <a:lstStyle/>
                    <a:p>
                      <a:pPr algn="ctr"/>
                      <a:r>
                        <a:rPr lang="fr-FR" sz="1400" dirty="0">
                          <a:solidFill>
                            <a:srgbClr val="FF0000"/>
                          </a:solidFill>
                        </a:rPr>
                        <a:t>74</a:t>
                      </a:r>
                    </a:p>
                  </a:txBody>
                  <a:tcPr/>
                </a:tc>
                <a:tc>
                  <a:txBody>
                    <a:bodyPr/>
                    <a:lstStyle/>
                    <a:p>
                      <a:pPr algn="ctr"/>
                      <a:r>
                        <a:rPr lang="fr-FR" sz="1400" dirty="0">
                          <a:solidFill>
                            <a:srgbClr val="FF0000"/>
                          </a:solidFill>
                        </a:rPr>
                        <a:t>69</a:t>
                      </a:r>
                    </a:p>
                  </a:txBody>
                  <a:tcPr/>
                </a:tc>
                <a:tc>
                  <a:txBody>
                    <a:bodyPr/>
                    <a:lstStyle/>
                    <a:p>
                      <a:pPr algn="ctr"/>
                      <a:r>
                        <a:rPr lang="fr-FR" sz="1400" dirty="0">
                          <a:solidFill>
                            <a:srgbClr val="FF0000"/>
                          </a:solidFill>
                        </a:rPr>
                        <a:t>77</a:t>
                      </a:r>
                    </a:p>
                  </a:txBody>
                  <a:tcPr/>
                </a:tc>
                <a:tc>
                  <a:txBody>
                    <a:bodyPr/>
                    <a:lstStyle/>
                    <a:p>
                      <a:pPr algn="ctr"/>
                      <a:r>
                        <a:rPr lang="fr-FR" sz="1400" dirty="0"/>
                        <a:t>43</a:t>
                      </a:r>
                    </a:p>
                  </a:txBody>
                  <a:tcPr/>
                </a:tc>
                <a:tc>
                  <a:txBody>
                    <a:bodyPr/>
                    <a:lstStyle/>
                    <a:p>
                      <a:pPr algn="ctr"/>
                      <a:r>
                        <a:rPr lang="fr-FR" sz="1400" dirty="0"/>
                        <a:t>67</a:t>
                      </a:r>
                    </a:p>
                  </a:txBody>
                  <a:tcPr/>
                </a:tc>
                <a:tc>
                  <a:txBody>
                    <a:bodyPr/>
                    <a:lstStyle/>
                    <a:p>
                      <a:pPr algn="ctr"/>
                      <a:r>
                        <a:rPr lang="fr-FR" sz="1400" dirty="0"/>
                        <a:t>62</a:t>
                      </a:r>
                    </a:p>
                  </a:txBody>
                  <a:tcPr/>
                </a:tc>
                <a:extLst>
                  <a:ext uri="{0D108BD9-81ED-4DB2-BD59-A6C34878D82A}">
                    <a16:rowId xmlns:a16="http://schemas.microsoft.com/office/drawing/2014/main" val="10001"/>
                  </a:ext>
                </a:extLst>
              </a:tr>
              <a:tr h="292100">
                <a:tc>
                  <a:txBody>
                    <a:bodyPr/>
                    <a:lstStyle/>
                    <a:p>
                      <a:r>
                        <a:rPr lang="fr-FR" sz="1400" dirty="0"/>
                        <a:t>Natural</a:t>
                      </a:r>
                    </a:p>
                  </a:txBody>
                  <a:tcPr/>
                </a:tc>
                <a:tc>
                  <a:txBody>
                    <a:bodyPr/>
                    <a:lstStyle/>
                    <a:p>
                      <a:pPr algn="ctr"/>
                      <a:r>
                        <a:rPr lang="fr-FR" sz="1400" dirty="0"/>
                        <a:t>73</a:t>
                      </a:r>
                    </a:p>
                  </a:txBody>
                  <a:tcPr/>
                </a:tc>
                <a:tc>
                  <a:txBody>
                    <a:bodyPr/>
                    <a:lstStyle/>
                    <a:p>
                      <a:pPr algn="ctr"/>
                      <a:r>
                        <a:rPr lang="fr-FR" sz="1400" dirty="0"/>
                        <a:t>70</a:t>
                      </a:r>
                    </a:p>
                  </a:txBody>
                  <a:tcPr/>
                </a:tc>
                <a:tc>
                  <a:txBody>
                    <a:bodyPr/>
                    <a:lstStyle/>
                    <a:p>
                      <a:pPr algn="ctr"/>
                      <a:r>
                        <a:rPr lang="fr-FR" sz="1400" dirty="0"/>
                        <a:t>80</a:t>
                      </a:r>
                    </a:p>
                  </a:txBody>
                  <a:tcPr/>
                </a:tc>
                <a:tc>
                  <a:txBody>
                    <a:bodyPr/>
                    <a:lstStyle/>
                    <a:p>
                      <a:pPr algn="ctr"/>
                      <a:r>
                        <a:rPr lang="fr-FR" sz="1400" dirty="0">
                          <a:solidFill>
                            <a:srgbClr val="FF0000"/>
                          </a:solidFill>
                        </a:rPr>
                        <a:t>88</a:t>
                      </a:r>
                    </a:p>
                  </a:txBody>
                  <a:tcPr/>
                </a:tc>
                <a:tc>
                  <a:txBody>
                    <a:bodyPr/>
                    <a:lstStyle/>
                    <a:p>
                      <a:pPr algn="ctr"/>
                      <a:r>
                        <a:rPr lang="fr-FR" sz="1400" dirty="0">
                          <a:solidFill>
                            <a:srgbClr val="FF0000"/>
                          </a:solidFill>
                        </a:rPr>
                        <a:t>57</a:t>
                      </a:r>
                    </a:p>
                  </a:txBody>
                  <a:tcPr/>
                </a:tc>
                <a:tc>
                  <a:txBody>
                    <a:bodyPr/>
                    <a:lstStyle/>
                    <a:p>
                      <a:pPr algn="ctr"/>
                      <a:r>
                        <a:rPr lang="fr-FR" sz="1400" dirty="0"/>
                        <a:t>72</a:t>
                      </a:r>
                    </a:p>
                  </a:txBody>
                  <a:tcPr/>
                </a:tc>
                <a:tc>
                  <a:txBody>
                    <a:bodyPr/>
                    <a:lstStyle/>
                    <a:p>
                      <a:pPr algn="ctr"/>
                      <a:r>
                        <a:rPr lang="fr-FR" sz="1400" dirty="0">
                          <a:solidFill>
                            <a:srgbClr val="FF0000"/>
                          </a:solidFill>
                        </a:rPr>
                        <a:t>84</a:t>
                      </a:r>
                    </a:p>
                  </a:txBody>
                  <a:tcPr/>
                </a:tc>
                <a:extLst>
                  <a:ext uri="{0D108BD9-81ED-4DB2-BD59-A6C34878D82A}">
                    <a16:rowId xmlns:a16="http://schemas.microsoft.com/office/drawing/2014/main" val="10002"/>
                  </a:ext>
                </a:extLst>
              </a:tr>
              <a:tr h="292100">
                <a:tc>
                  <a:txBody>
                    <a:bodyPr/>
                    <a:lstStyle/>
                    <a:p>
                      <a:r>
                        <a:rPr lang="fr-FR" sz="1400" dirty="0"/>
                        <a:t>Local</a:t>
                      </a:r>
                    </a:p>
                  </a:txBody>
                  <a:tcPr/>
                </a:tc>
                <a:tc>
                  <a:txBody>
                    <a:bodyPr/>
                    <a:lstStyle/>
                    <a:p>
                      <a:pPr algn="ctr"/>
                      <a:r>
                        <a:rPr lang="fr-FR" sz="1400" dirty="0"/>
                        <a:t>13</a:t>
                      </a:r>
                    </a:p>
                  </a:txBody>
                  <a:tcPr/>
                </a:tc>
                <a:tc>
                  <a:txBody>
                    <a:bodyPr/>
                    <a:lstStyle/>
                    <a:p>
                      <a:pPr algn="ctr"/>
                      <a:r>
                        <a:rPr lang="fr-FR" sz="1400" dirty="0"/>
                        <a:t>16</a:t>
                      </a:r>
                    </a:p>
                  </a:txBody>
                  <a:tcPr/>
                </a:tc>
                <a:tc>
                  <a:txBody>
                    <a:bodyPr/>
                    <a:lstStyle/>
                    <a:p>
                      <a:pPr algn="ctr"/>
                      <a:r>
                        <a:rPr lang="fr-FR" sz="1400" dirty="0"/>
                        <a:t>18</a:t>
                      </a:r>
                    </a:p>
                  </a:txBody>
                  <a:tcPr/>
                </a:tc>
                <a:tc>
                  <a:txBody>
                    <a:bodyPr/>
                    <a:lstStyle/>
                    <a:p>
                      <a:pPr algn="ctr"/>
                      <a:r>
                        <a:rPr lang="fr-FR" sz="1400" dirty="0">
                          <a:solidFill>
                            <a:srgbClr val="FF0000"/>
                          </a:solidFill>
                        </a:rPr>
                        <a:t>28</a:t>
                      </a:r>
                    </a:p>
                  </a:txBody>
                  <a:tcPr/>
                </a:tc>
                <a:tc>
                  <a:txBody>
                    <a:bodyPr/>
                    <a:lstStyle/>
                    <a:p>
                      <a:pPr algn="ctr"/>
                      <a:r>
                        <a:rPr lang="fr-FR" sz="1400" dirty="0"/>
                        <a:t>12</a:t>
                      </a:r>
                    </a:p>
                  </a:txBody>
                  <a:tcPr/>
                </a:tc>
                <a:tc>
                  <a:txBody>
                    <a:bodyPr/>
                    <a:lstStyle/>
                    <a:p>
                      <a:pPr algn="ctr"/>
                      <a:r>
                        <a:rPr lang="fr-FR" sz="1400" dirty="0"/>
                        <a:t>21</a:t>
                      </a:r>
                    </a:p>
                  </a:txBody>
                  <a:tcPr/>
                </a:tc>
                <a:tc>
                  <a:txBody>
                    <a:bodyPr/>
                    <a:lstStyle/>
                    <a:p>
                      <a:pPr algn="ctr"/>
                      <a:r>
                        <a:rPr lang="fr-FR" sz="1400" dirty="0"/>
                        <a:t>22</a:t>
                      </a:r>
                    </a:p>
                  </a:txBody>
                  <a:tcPr/>
                </a:tc>
                <a:extLst>
                  <a:ext uri="{0D108BD9-81ED-4DB2-BD59-A6C34878D82A}">
                    <a16:rowId xmlns:a16="http://schemas.microsoft.com/office/drawing/2014/main" val="10003"/>
                  </a:ext>
                </a:extLst>
              </a:tr>
              <a:tr h="292100">
                <a:tc>
                  <a:txBody>
                    <a:bodyPr/>
                    <a:lstStyle/>
                    <a:p>
                      <a:r>
                        <a:rPr lang="fr-FR" sz="1400" dirty="0" err="1"/>
                        <a:t>Fresh</a:t>
                      </a:r>
                      <a:endParaRPr lang="fr-FR" sz="1400" dirty="0"/>
                    </a:p>
                  </a:txBody>
                  <a:tcPr/>
                </a:tc>
                <a:tc>
                  <a:txBody>
                    <a:bodyPr/>
                    <a:lstStyle/>
                    <a:p>
                      <a:pPr algn="ctr"/>
                      <a:r>
                        <a:rPr lang="fr-FR" sz="1400" dirty="0"/>
                        <a:t>34</a:t>
                      </a:r>
                    </a:p>
                  </a:txBody>
                  <a:tcPr/>
                </a:tc>
                <a:tc>
                  <a:txBody>
                    <a:bodyPr/>
                    <a:lstStyle/>
                    <a:p>
                      <a:pPr algn="ctr"/>
                      <a:r>
                        <a:rPr lang="fr-FR" sz="1400" dirty="0">
                          <a:solidFill>
                            <a:srgbClr val="FF0000"/>
                          </a:solidFill>
                        </a:rPr>
                        <a:t>44</a:t>
                      </a:r>
                    </a:p>
                  </a:txBody>
                  <a:tcPr/>
                </a:tc>
                <a:tc>
                  <a:txBody>
                    <a:bodyPr/>
                    <a:lstStyle/>
                    <a:p>
                      <a:pPr algn="ctr"/>
                      <a:r>
                        <a:rPr lang="fr-FR" sz="1400" dirty="0">
                          <a:solidFill>
                            <a:srgbClr val="FF0000"/>
                          </a:solidFill>
                        </a:rPr>
                        <a:t>52</a:t>
                      </a:r>
                    </a:p>
                  </a:txBody>
                  <a:tcPr/>
                </a:tc>
                <a:tc>
                  <a:txBody>
                    <a:bodyPr/>
                    <a:lstStyle/>
                    <a:p>
                      <a:pPr algn="ctr"/>
                      <a:r>
                        <a:rPr lang="fr-FR" sz="1400" dirty="0">
                          <a:solidFill>
                            <a:srgbClr val="FF0000"/>
                          </a:solidFill>
                        </a:rPr>
                        <a:t>67</a:t>
                      </a:r>
                    </a:p>
                  </a:txBody>
                  <a:tcPr/>
                </a:tc>
                <a:tc>
                  <a:txBody>
                    <a:bodyPr/>
                    <a:lstStyle/>
                    <a:p>
                      <a:pPr algn="ctr"/>
                      <a:r>
                        <a:rPr lang="fr-FR" sz="1400" dirty="0">
                          <a:solidFill>
                            <a:srgbClr val="FF0000"/>
                          </a:solidFill>
                        </a:rPr>
                        <a:t>16</a:t>
                      </a:r>
                    </a:p>
                  </a:txBody>
                  <a:tcPr/>
                </a:tc>
                <a:tc>
                  <a:txBody>
                    <a:bodyPr/>
                    <a:lstStyle/>
                    <a:p>
                      <a:pPr algn="ctr"/>
                      <a:r>
                        <a:rPr lang="fr-FR" sz="1400" dirty="0">
                          <a:solidFill>
                            <a:srgbClr val="FF0000"/>
                          </a:solidFill>
                        </a:rPr>
                        <a:t>49</a:t>
                      </a:r>
                    </a:p>
                  </a:txBody>
                  <a:tcPr/>
                </a:tc>
                <a:tc>
                  <a:txBody>
                    <a:bodyPr/>
                    <a:lstStyle/>
                    <a:p>
                      <a:pPr algn="ctr"/>
                      <a:r>
                        <a:rPr lang="fr-FR" sz="1400" dirty="0">
                          <a:solidFill>
                            <a:srgbClr val="FF0000"/>
                          </a:solidFill>
                        </a:rPr>
                        <a:t>56</a:t>
                      </a:r>
                    </a:p>
                  </a:txBody>
                  <a:tcPr/>
                </a:tc>
                <a:extLst>
                  <a:ext uri="{0D108BD9-81ED-4DB2-BD59-A6C34878D82A}">
                    <a16:rowId xmlns:a16="http://schemas.microsoft.com/office/drawing/2014/main" val="10004"/>
                  </a:ext>
                </a:extLst>
              </a:tr>
              <a:tr h="279400">
                <a:tc>
                  <a:txBody>
                    <a:bodyPr/>
                    <a:lstStyle/>
                    <a:p>
                      <a:r>
                        <a:rPr lang="fr-FR" sz="1400" dirty="0" err="1"/>
                        <a:t>Sustainable</a:t>
                      </a:r>
                      <a:endParaRPr lang="fr-FR" sz="1400" dirty="0"/>
                    </a:p>
                  </a:txBody>
                  <a:tcPr/>
                </a:tc>
                <a:tc>
                  <a:txBody>
                    <a:bodyPr/>
                    <a:lstStyle/>
                    <a:p>
                      <a:pPr algn="ctr"/>
                      <a:r>
                        <a:rPr lang="fr-FR" sz="1400" dirty="0"/>
                        <a:t>23</a:t>
                      </a:r>
                    </a:p>
                  </a:txBody>
                  <a:tcPr/>
                </a:tc>
                <a:tc>
                  <a:txBody>
                    <a:bodyPr/>
                    <a:lstStyle/>
                    <a:p>
                      <a:pPr algn="ctr"/>
                      <a:r>
                        <a:rPr lang="fr-FR" sz="1400" dirty="0"/>
                        <a:t>25</a:t>
                      </a:r>
                    </a:p>
                  </a:txBody>
                  <a:tcPr/>
                </a:tc>
                <a:tc>
                  <a:txBody>
                    <a:bodyPr/>
                    <a:lstStyle/>
                    <a:p>
                      <a:pPr algn="ctr"/>
                      <a:r>
                        <a:rPr lang="fr-FR" sz="1400" dirty="0"/>
                        <a:t>26</a:t>
                      </a:r>
                    </a:p>
                  </a:txBody>
                  <a:tcPr/>
                </a:tc>
                <a:tc>
                  <a:txBody>
                    <a:bodyPr/>
                    <a:lstStyle/>
                    <a:p>
                      <a:pPr algn="ctr"/>
                      <a:r>
                        <a:rPr lang="fr-FR" sz="1400" dirty="0"/>
                        <a:t>17</a:t>
                      </a:r>
                    </a:p>
                  </a:txBody>
                  <a:tcPr/>
                </a:tc>
                <a:tc>
                  <a:txBody>
                    <a:bodyPr/>
                    <a:lstStyle/>
                    <a:p>
                      <a:pPr algn="ctr"/>
                      <a:r>
                        <a:rPr lang="fr-FR" sz="1400" dirty="0">
                          <a:solidFill>
                            <a:srgbClr val="FF0000"/>
                          </a:solidFill>
                        </a:rPr>
                        <a:t>5</a:t>
                      </a:r>
                    </a:p>
                  </a:txBody>
                  <a:tcPr/>
                </a:tc>
                <a:tc>
                  <a:txBody>
                    <a:bodyPr/>
                    <a:lstStyle/>
                    <a:p>
                      <a:pPr algn="ctr"/>
                      <a:r>
                        <a:rPr lang="fr-FR" sz="1400" dirty="0">
                          <a:solidFill>
                            <a:srgbClr val="FF0000"/>
                          </a:solidFill>
                        </a:rPr>
                        <a:t>9</a:t>
                      </a:r>
                    </a:p>
                  </a:txBody>
                  <a:tcPr/>
                </a:tc>
                <a:tc>
                  <a:txBody>
                    <a:bodyPr/>
                    <a:lstStyle/>
                    <a:p>
                      <a:pPr algn="ctr"/>
                      <a:r>
                        <a:rPr lang="fr-FR" sz="1400" dirty="0"/>
                        <a:t>16</a:t>
                      </a:r>
                    </a:p>
                  </a:txBody>
                  <a:tcPr/>
                </a:tc>
                <a:extLst>
                  <a:ext uri="{0D108BD9-81ED-4DB2-BD59-A6C34878D82A}">
                    <a16:rowId xmlns:a16="http://schemas.microsoft.com/office/drawing/2014/main" val="10005"/>
                  </a:ext>
                </a:extLst>
              </a:tr>
              <a:tr h="266700">
                <a:tc>
                  <a:txBody>
                    <a:bodyPr/>
                    <a:lstStyle/>
                    <a:p>
                      <a:r>
                        <a:rPr lang="fr-FR" sz="1400" dirty="0" err="1"/>
                        <a:t>Safe</a:t>
                      </a:r>
                      <a:endParaRPr lang="fr-FR" sz="1400" dirty="0"/>
                    </a:p>
                  </a:txBody>
                  <a:tcPr/>
                </a:tc>
                <a:tc>
                  <a:txBody>
                    <a:bodyPr/>
                    <a:lstStyle/>
                    <a:p>
                      <a:pPr algn="ctr"/>
                      <a:r>
                        <a:rPr lang="fr-FR" sz="1400" dirty="0"/>
                        <a:t>32</a:t>
                      </a:r>
                    </a:p>
                  </a:txBody>
                  <a:tcPr/>
                </a:tc>
                <a:tc>
                  <a:txBody>
                    <a:bodyPr/>
                    <a:lstStyle/>
                    <a:p>
                      <a:pPr algn="ctr"/>
                      <a:r>
                        <a:rPr lang="fr-FR" sz="1400" dirty="0">
                          <a:solidFill>
                            <a:srgbClr val="FF0000"/>
                          </a:solidFill>
                        </a:rPr>
                        <a:t>53</a:t>
                      </a:r>
                    </a:p>
                  </a:txBody>
                  <a:tcPr/>
                </a:tc>
                <a:tc>
                  <a:txBody>
                    <a:bodyPr/>
                    <a:lstStyle/>
                    <a:p>
                      <a:pPr algn="ctr"/>
                      <a:r>
                        <a:rPr lang="fr-FR" sz="1400" dirty="0">
                          <a:solidFill>
                            <a:srgbClr val="FF0000"/>
                          </a:solidFill>
                        </a:rPr>
                        <a:t>54</a:t>
                      </a:r>
                    </a:p>
                  </a:txBody>
                  <a:tcPr/>
                </a:tc>
                <a:tc>
                  <a:txBody>
                    <a:bodyPr/>
                    <a:lstStyle/>
                    <a:p>
                      <a:pPr algn="ctr"/>
                      <a:r>
                        <a:rPr lang="fr-FR" sz="1400" dirty="0">
                          <a:solidFill>
                            <a:srgbClr val="FF0000"/>
                          </a:solidFill>
                        </a:rPr>
                        <a:t>64</a:t>
                      </a:r>
                    </a:p>
                  </a:txBody>
                  <a:tcPr/>
                </a:tc>
                <a:tc>
                  <a:txBody>
                    <a:bodyPr/>
                    <a:lstStyle/>
                    <a:p>
                      <a:pPr algn="ctr"/>
                      <a:r>
                        <a:rPr lang="fr-FR" sz="1400" dirty="0"/>
                        <a:t>36</a:t>
                      </a:r>
                    </a:p>
                  </a:txBody>
                  <a:tcPr/>
                </a:tc>
                <a:tc>
                  <a:txBody>
                    <a:bodyPr/>
                    <a:lstStyle/>
                    <a:p>
                      <a:pPr algn="ctr"/>
                      <a:r>
                        <a:rPr lang="fr-FR" sz="1400" dirty="0">
                          <a:solidFill>
                            <a:srgbClr val="FF0000"/>
                          </a:solidFill>
                        </a:rPr>
                        <a:t>58</a:t>
                      </a:r>
                    </a:p>
                  </a:txBody>
                  <a:tcPr/>
                </a:tc>
                <a:tc>
                  <a:txBody>
                    <a:bodyPr/>
                    <a:lstStyle/>
                    <a:p>
                      <a:pPr algn="ctr"/>
                      <a:r>
                        <a:rPr lang="fr-FR" sz="1400" dirty="0">
                          <a:solidFill>
                            <a:srgbClr val="FF0000"/>
                          </a:solidFill>
                        </a:rPr>
                        <a:t>58</a:t>
                      </a:r>
                    </a:p>
                  </a:txBody>
                  <a:tcPr/>
                </a:tc>
                <a:extLst>
                  <a:ext uri="{0D108BD9-81ED-4DB2-BD59-A6C34878D82A}">
                    <a16:rowId xmlns:a16="http://schemas.microsoft.com/office/drawing/2014/main" val="10006"/>
                  </a:ext>
                </a:extLst>
              </a:tr>
              <a:tr h="317500">
                <a:tc>
                  <a:txBody>
                    <a:bodyPr/>
                    <a:lstStyle/>
                    <a:p>
                      <a:r>
                        <a:rPr lang="fr-FR" sz="1400" dirty="0" err="1"/>
                        <a:t>Better</a:t>
                      </a:r>
                      <a:r>
                        <a:rPr lang="fr-FR" sz="1400" dirty="0"/>
                        <a:t> </a:t>
                      </a:r>
                      <a:r>
                        <a:rPr lang="fr-FR" sz="1400" dirty="0" err="1"/>
                        <a:t>quality</a:t>
                      </a:r>
                      <a:endParaRPr lang="fr-FR" sz="1400" dirty="0"/>
                    </a:p>
                  </a:txBody>
                  <a:tcPr/>
                </a:tc>
                <a:tc>
                  <a:txBody>
                    <a:bodyPr/>
                    <a:lstStyle/>
                    <a:p>
                      <a:pPr algn="ctr"/>
                      <a:r>
                        <a:rPr lang="fr-FR" sz="1400" dirty="0"/>
                        <a:t>34</a:t>
                      </a:r>
                    </a:p>
                  </a:txBody>
                  <a:tcPr/>
                </a:tc>
                <a:tc>
                  <a:txBody>
                    <a:bodyPr/>
                    <a:lstStyle/>
                    <a:p>
                      <a:pPr algn="ctr"/>
                      <a:r>
                        <a:rPr lang="fr-FR" sz="1400" dirty="0"/>
                        <a:t>42</a:t>
                      </a:r>
                    </a:p>
                  </a:txBody>
                  <a:tcPr/>
                </a:tc>
                <a:tc>
                  <a:txBody>
                    <a:bodyPr/>
                    <a:lstStyle/>
                    <a:p>
                      <a:pPr algn="ctr"/>
                      <a:r>
                        <a:rPr lang="fr-FR" sz="1400" dirty="0">
                          <a:solidFill>
                            <a:srgbClr val="FF0000"/>
                          </a:solidFill>
                        </a:rPr>
                        <a:t>51</a:t>
                      </a:r>
                    </a:p>
                  </a:txBody>
                  <a:tcPr/>
                </a:tc>
                <a:tc>
                  <a:txBody>
                    <a:bodyPr/>
                    <a:lstStyle/>
                    <a:p>
                      <a:pPr algn="ctr"/>
                      <a:r>
                        <a:rPr lang="fr-FR" sz="1400" dirty="0">
                          <a:solidFill>
                            <a:srgbClr val="FF0000"/>
                          </a:solidFill>
                        </a:rPr>
                        <a:t>58</a:t>
                      </a:r>
                    </a:p>
                  </a:txBody>
                  <a:tcPr/>
                </a:tc>
                <a:tc>
                  <a:txBody>
                    <a:bodyPr/>
                    <a:lstStyle/>
                    <a:p>
                      <a:pPr algn="ctr"/>
                      <a:r>
                        <a:rPr lang="fr-FR" sz="1400" dirty="0">
                          <a:solidFill>
                            <a:srgbClr val="FF0000"/>
                          </a:solidFill>
                        </a:rPr>
                        <a:t>19</a:t>
                      </a:r>
                    </a:p>
                  </a:txBody>
                  <a:tcPr/>
                </a:tc>
                <a:tc>
                  <a:txBody>
                    <a:bodyPr/>
                    <a:lstStyle/>
                    <a:p>
                      <a:pPr algn="ctr"/>
                      <a:r>
                        <a:rPr lang="fr-FR" sz="1400" dirty="0"/>
                        <a:t>41</a:t>
                      </a:r>
                    </a:p>
                  </a:txBody>
                  <a:tcPr/>
                </a:tc>
                <a:tc>
                  <a:txBody>
                    <a:bodyPr/>
                    <a:lstStyle/>
                    <a:p>
                      <a:pPr algn="ctr"/>
                      <a:r>
                        <a:rPr lang="fr-FR" sz="1400" dirty="0">
                          <a:solidFill>
                            <a:srgbClr val="FF0000"/>
                          </a:solidFill>
                        </a:rPr>
                        <a:t>51</a:t>
                      </a:r>
                    </a:p>
                  </a:txBody>
                  <a:tcPr/>
                </a:tc>
                <a:extLst>
                  <a:ext uri="{0D108BD9-81ED-4DB2-BD59-A6C34878D82A}">
                    <a16:rowId xmlns:a16="http://schemas.microsoft.com/office/drawing/2014/main" val="10007"/>
                  </a:ext>
                </a:extLst>
              </a:tr>
              <a:tr h="279400">
                <a:tc>
                  <a:txBody>
                    <a:bodyPr/>
                    <a:lstStyle/>
                    <a:p>
                      <a:r>
                        <a:rPr lang="fr-FR" sz="1400" dirty="0" err="1"/>
                        <a:t>Less</a:t>
                      </a:r>
                      <a:r>
                        <a:rPr lang="fr-FR" sz="1400" dirty="0"/>
                        <a:t>/no additives</a:t>
                      </a:r>
                    </a:p>
                  </a:txBody>
                  <a:tcPr/>
                </a:tc>
                <a:tc>
                  <a:txBody>
                    <a:bodyPr/>
                    <a:lstStyle/>
                    <a:p>
                      <a:pPr algn="ctr"/>
                      <a:r>
                        <a:rPr lang="fr-FR" sz="1400" dirty="0"/>
                        <a:t>43</a:t>
                      </a:r>
                    </a:p>
                  </a:txBody>
                  <a:tcPr/>
                </a:tc>
                <a:tc>
                  <a:txBody>
                    <a:bodyPr/>
                    <a:lstStyle/>
                    <a:p>
                      <a:pPr algn="ctr"/>
                      <a:r>
                        <a:rPr lang="fr-FR" sz="1400" dirty="0"/>
                        <a:t>35</a:t>
                      </a:r>
                    </a:p>
                  </a:txBody>
                  <a:tcPr/>
                </a:tc>
                <a:tc>
                  <a:txBody>
                    <a:bodyPr/>
                    <a:lstStyle/>
                    <a:p>
                      <a:pPr algn="ctr"/>
                      <a:r>
                        <a:rPr lang="fr-FR" sz="1400" dirty="0"/>
                        <a:t>36</a:t>
                      </a:r>
                    </a:p>
                  </a:txBody>
                  <a:tcPr/>
                </a:tc>
                <a:tc>
                  <a:txBody>
                    <a:bodyPr/>
                    <a:lstStyle/>
                    <a:p>
                      <a:pPr algn="ctr"/>
                      <a:r>
                        <a:rPr lang="fr-FR" sz="1400" dirty="0"/>
                        <a:t>33</a:t>
                      </a:r>
                    </a:p>
                  </a:txBody>
                  <a:tcPr/>
                </a:tc>
                <a:tc>
                  <a:txBody>
                    <a:bodyPr/>
                    <a:lstStyle/>
                    <a:p>
                      <a:pPr algn="ctr"/>
                      <a:r>
                        <a:rPr lang="fr-FR" sz="1400" dirty="0"/>
                        <a:t>45</a:t>
                      </a:r>
                    </a:p>
                  </a:txBody>
                  <a:tcPr/>
                </a:tc>
                <a:tc>
                  <a:txBody>
                    <a:bodyPr/>
                    <a:lstStyle/>
                    <a:p>
                      <a:pPr algn="ctr"/>
                      <a:r>
                        <a:rPr lang="fr-FR" sz="1400" dirty="0"/>
                        <a:t>40</a:t>
                      </a:r>
                    </a:p>
                  </a:txBody>
                  <a:tcPr/>
                </a:tc>
                <a:tc>
                  <a:txBody>
                    <a:bodyPr/>
                    <a:lstStyle/>
                    <a:p>
                      <a:pPr algn="ctr"/>
                      <a:r>
                        <a:rPr lang="fr-FR" sz="1400" dirty="0"/>
                        <a:t>49</a:t>
                      </a:r>
                    </a:p>
                  </a:txBody>
                  <a:tcPr/>
                </a:tc>
                <a:extLst>
                  <a:ext uri="{0D108BD9-81ED-4DB2-BD59-A6C34878D82A}">
                    <a16:rowId xmlns:a16="http://schemas.microsoft.com/office/drawing/2014/main" val="10008"/>
                  </a:ext>
                </a:extLst>
              </a:tr>
              <a:tr h="228600">
                <a:tc>
                  <a:txBody>
                    <a:bodyPr/>
                    <a:lstStyle/>
                    <a:p>
                      <a:r>
                        <a:rPr lang="fr-FR" sz="1400" dirty="0"/>
                        <a:t>Taste </a:t>
                      </a:r>
                      <a:r>
                        <a:rPr lang="fr-FR" sz="1400" dirty="0" err="1"/>
                        <a:t>better</a:t>
                      </a:r>
                      <a:endParaRPr lang="fr-FR" sz="1400" dirty="0"/>
                    </a:p>
                  </a:txBody>
                  <a:tcPr/>
                </a:tc>
                <a:tc>
                  <a:txBody>
                    <a:bodyPr/>
                    <a:lstStyle/>
                    <a:p>
                      <a:pPr algn="ctr"/>
                      <a:r>
                        <a:rPr lang="fr-FR" sz="1400" dirty="0"/>
                        <a:t>16</a:t>
                      </a:r>
                    </a:p>
                  </a:txBody>
                  <a:tcPr/>
                </a:tc>
                <a:tc>
                  <a:txBody>
                    <a:bodyPr/>
                    <a:lstStyle/>
                    <a:p>
                      <a:pPr algn="ctr"/>
                      <a:r>
                        <a:rPr lang="fr-FR" sz="1400" dirty="0"/>
                        <a:t>17</a:t>
                      </a:r>
                    </a:p>
                  </a:txBody>
                  <a:tcPr/>
                </a:tc>
                <a:tc>
                  <a:txBody>
                    <a:bodyPr/>
                    <a:lstStyle/>
                    <a:p>
                      <a:pPr algn="ctr"/>
                      <a:r>
                        <a:rPr lang="fr-FR" sz="1400" dirty="0">
                          <a:solidFill>
                            <a:srgbClr val="FF0000"/>
                          </a:solidFill>
                        </a:rPr>
                        <a:t>27</a:t>
                      </a:r>
                    </a:p>
                  </a:txBody>
                  <a:tcPr/>
                </a:tc>
                <a:tc>
                  <a:txBody>
                    <a:bodyPr/>
                    <a:lstStyle/>
                    <a:p>
                      <a:pPr algn="ctr"/>
                      <a:r>
                        <a:rPr lang="fr-FR" sz="1400" dirty="0"/>
                        <a:t>25</a:t>
                      </a:r>
                    </a:p>
                  </a:txBody>
                  <a:tcPr/>
                </a:tc>
                <a:tc>
                  <a:txBody>
                    <a:bodyPr/>
                    <a:lstStyle/>
                    <a:p>
                      <a:pPr algn="ctr"/>
                      <a:r>
                        <a:rPr lang="fr-FR" sz="1400" dirty="0"/>
                        <a:t>7</a:t>
                      </a:r>
                    </a:p>
                  </a:txBody>
                  <a:tcPr/>
                </a:tc>
                <a:tc>
                  <a:txBody>
                    <a:bodyPr/>
                    <a:lstStyle/>
                    <a:p>
                      <a:pPr algn="ctr"/>
                      <a:r>
                        <a:rPr lang="fr-FR" sz="1400" dirty="0"/>
                        <a:t>11</a:t>
                      </a:r>
                    </a:p>
                  </a:txBody>
                  <a:tcPr/>
                </a:tc>
                <a:tc>
                  <a:txBody>
                    <a:bodyPr/>
                    <a:lstStyle/>
                    <a:p>
                      <a:pPr algn="ctr"/>
                      <a:r>
                        <a:rPr lang="fr-FR" sz="1400" dirty="0"/>
                        <a:t>17</a:t>
                      </a:r>
                    </a:p>
                  </a:txBody>
                  <a:tcPr/>
                </a:tc>
                <a:extLst>
                  <a:ext uri="{0D108BD9-81ED-4DB2-BD59-A6C34878D82A}">
                    <a16:rowId xmlns:a16="http://schemas.microsoft.com/office/drawing/2014/main" val="10009"/>
                  </a:ext>
                </a:extLst>
              </a:tr>
              <a:tr h="279400">
                <a:tc>
                  <a:txBody>
                    <a:bodyPr/>
                    <a:lstStyle/>
                    <a:p>
                      <a:r>
                        <a:rPr lang="fr-FR" sz="1400" dirty="0" err="1"/>
                        <a:t>Less</a:t>
                      </a:r>
                      <a:r>
                        <a:rPr lang="fr-FR" sz="1400" dirty="0"/>
                        <a:t>/no pesticides/</a:t>
                      </a:r>
                      <a:r>
                        <a:rPr lang="fr-FR" sz="1400" dirty="0" err="1"/>
                        <a:t>chemicals</a:t>
                      </a:r>
                      <a:endParaRPr lang="fr-FR" sz="1400" dirty="0"/>
                    </a:p>
                  </a:txBody>
                  <a:tcPr/>
                </a:tc>
                <a:tc>
                  <a:txBody>
                    <a:bodyPr/>
                    <a:lstStyle/>
                    <a:p>
                      <a:pPr algn="ctr"/>
                      <a:r>
                        <a:rPr lang="fr-FR" sz="1400" dirty="0">
                          <a:solidFill>
                            <a:srgbClr val="000000"/>
                          </a:solidFill>
                        </a:rPr>
                        <a:t>50</a:t>
                      </a:r>
                    </a:p>
                  </a:txBody>
                  <a:tcPr/>
                </a:tc>
                <a:tc>
                  <a:txBody>
                    <a:bodyPr/>
                    <a:lstStyle/>
                    <a:p>
                      <a:pPr algn="ctr"/>
                      <a:r>
                        <a:rPr lang="fr-FR" sz="1400" dirty="0">
                          <a:solidFill>
                            <a:srgbClr val="000000"/>
                          </a:solidFill>
                        </a:rPr>
                        <a:t>42</a:t>
                      </a:r>
                    </a:p>
                  </a:txBody>
                  <a:tcPr/>
                </a:tc>
                <a:tc>
                  <a:txBody>
                    <a:bodyPr/>
                    <a:lstStyle/>
                    <a:p>
                      <a:pPr algn="ctr"/>
                      <a:r>
                        <a:rPr lang="fr-FR" sz="1400" dirty="0">
                          <a:solidFill>
                            <a:srgbClr val="000000"/>
                          </a:solidFill>
                        </a:rPr>
                        <a:t>47</a:t>
                      </a:r>
                    </a:p>
                  </a:txBody>
                  <a:tcPr/>
                </a:tc>
                <a:tc>
                  <a:txBody>
                    <a:bodyPr/>
                    <a:lstStyle/>
                    <a:p>
                      <a:pPr algn="ctr"/>
                      <a:r>
                        <a:rPr lang="fr-FR" sz="1400" dirty="0">
                          <a:solidFill>
                            <a:srgbClr val="000000"/>
                          </a:solidFill>
                        </a:rPr>
                        <a:t>54</a:t>
                      </a:r>
                    </a:p>
                  </a:txBody>
                  <a:tcPr/>
                </a:tc>
                <a:tc>
                  <a:txBody>
                    <a:bodyPr/>
                    <a:lstStyle/>
                    <a:p>
                      <a:pPr algn="ctr"/>
                      <a:r>
                        <a:rPr lang="fr-FR" sz="1400" dirty="0">
                          <a:solidFill>
                            <a:srgbClr val="000000"/>
                          </a:solidFill>
                        </a:rPr>
                        <a:t>45</a:t>
                      </a:r>
                    </a:p>
                  </a:txBody>
                  <a:tcPr/>
                </a:tc>
                <a:tc>
                  <a:txBody>
                    <a:bodyPr/>
                    <a:lstStyle/>
                    <a:p>
                      <a:pPr algn="ctr"/>
                      <a:r>
                        <a:rPr lang="fr-FR" sz="1400" dirty="0">
                          <a:solidFill>
                            <a:srgbClr val="000000"/>
                          </a:solidFill>
                        </a:rPr>
                        <a:t>57</a:t>
                      </a:r>
                    </a:p>
                  </a:txBody>
                  <a:tcPr/>
                </a:tc>
                <a:tc>
                  <a:txBody>
                    <a:bodyPr/>
                    <a:lstStyle/>
                    <a:p>
                      <a:pPr algn="ctr"/>
                      <a:r>
                        <a:rPr lang="fr-FR" sz="1400" dirty="0">
                          <a:solidFill>
                            <a:srgbClr val="000000"/>
                          </a:solidFill>
                        </a:rPr>
                        <a:t>59</a:t>
                      </a:r>
                    </a:p>
                  </a:txBody>
                  <a:tcPr/>
                </a:tc>
                <a:extLst>
                  <a:ext uri="{0D108BD9-81ED-4DB2-BD59-A6C34878D82A}">
                    <a16:rowId xmlns:a16="http://schemas.microsoft.com/office/drawing/2014/main" val="10010"/>
                  </a:ext>
                </a:extLst>
              </a:tr>
              <a:tr h="304800">
                <a:tc>
                  <a:txBody>
                    <a:bodyPr/>
                    <a:lstStyle/>
                    <a:p>
                      <a:r>
                        <a:rPr lang="fr-FR" sz="1400" dirty="0" err="1"/>
                        <a:t>Better</a:t>
                      </a:r>
                      <a:r>
                        <a:rPr lang="fr-FR" sz="1400" dirty="0"/>
                        <a:t> for </a:t>
                      </a:r>
                      <a:r>
                        <a:rPr lang="fr-FR" sz="1400" dirty="0" err="1"/>
                        <a:t>environment</a:t>
                      </a:r>
                      <a:endParaRPr lang="fr-FR" sz="1400" dirty="0"/>
                    </a:p>
                  </a:txBody>
                  <a:tcPr/>
                </a:tc>
                <a:tc>
                  <a:txBody>
                    <a:bodyPr/>
                    <a:lstStyle/>
                    <a:p>
                      <a:pPr algn="ctr"/>
                      <a:r>
                        <a:rPr lang="fr-FR" sz="1400" dirty="0"/>
                        <a:t>39</a:t>
                      </a:r>
                    </a:p>
                  </a:txBody>
                  <a:tcPr/>
                </a:tc>
                <a:tc>
                  <a:txBody>
                    <a:bodyPr/>
                    <a:lstStyle/>
                    <a:p>
                      <a:pPr algn="ctr"/>
                      <a:r>
                        <a:rPr lang="fr-FR" sz="1400" dirty="0"/>
                        <a:t>34</a:t>
                      </a:r>
                    </a:p>
                  </a:txBody>
                  <a:tcPr/>
                </a:tc>
                <a:tc>
                  <a:txBody>
                    <a:bodyPr/>
                    <a:lstStyle/>
                    <a:p>
                      <a:pPr algn="ctr"/>
                      <a:r>
                        <a:rPr lang="fr-FR" sz="1400" dirty="0"/>
                        <a:t>47</a:t>
                      </a:r>
                    </a:p>
                  </a:txBody>
                  <a:tcPr/>
                </a:tc>
                <a:tc>
                  <a:txBody>
                    <a:bodyPr/>
                    <a:lstStyle/>
                    <a:p>
                      <a:pPr algn="ctr"/>
                      <a:r>
                        <a:rPr lang="fr-FR" sz="1400" dirty="0">
                          <a:solidFill>
                            <a:srgbClr val="FF0000"/>
                          </a:solidFill>
                        </a:rPr>
                        <a:t>57</a:t>
                      </a:r>
                    </a:p>
                  </a:txBody>
                  <a:tcPr/>
                </a:tc>
                <a:tc>
                  <a:txBody>
                    <a:bodyPr/>
                    <a:lstStyle/>
                    <a:p>
                      <a:pPr algn="ctr"/>
                      <a:r>
                        <a:rPr lang="fr-FR" sz="1400" dirty="0">
                          <a:solidFill>
                            <a:srgbClr val="FF0000"/>
                          </a:solidFill>
                        </a:rPr>
                        <a:t>22</a:t>
                      </a:r>
                    </a:p>
                  </a:txBody>
                  <a:tcPr/>
                </a:tc>
                <a:tc>
                  <a:txBody>
                    <a:bodyPr/>
                    <a:lstStyle/>
                    <a:p>
                      <a:pPr algn="ctr"/>
                      <a:r>
                        <a:rPr lang="fr-FR" sz="1400" dirty="0"/>
                        <a:t>44</a:t>
                      </a:r>
                    </a:p>
                  </a:txBody>
                  <a:tcPr/>
                </a:tc>
                <a:tc>
                  <a:txBody>
                    <a:bodyPr/>
                    <a:lstStyle/>
                    <a:p>
                      <a:pPr algn="ctr"/>
                      <a:r>
                        <a:rPr lang="fr-FR" sz="1400" dirty="0">
                          <a:solidFill>
                            <a:srgbClr val="FF0000"/>
                          </a:solidFill>
                        </a:rPr>
                        <a:t>49</a:t>
                      </a:r>
                    </a:p>
                  </a:txBody>
                  <a:tcPr/>
                </a:tc>
                <a:extLst>
                  <a:ext uri="{0D108BD9-81ED-4DB2-BD59-A6C34878D82A}">
                    <a16:rowId xmlns:a16="http://schemas.microsoft.com/office/drawing/2014/main" val="10011"/>
                  </a:ext>
                </a:extLst>
              </a:tr>
              <a:tr h="215900">
                <a:tc>
                  <a:txBody>
                    <a:bodyPr/>
                    <a:lstStyle/>
                    <a:p>
                      <a:r>
                        <a:rPr lang="fr-FR" sz="1400" dirty="0" err="1"/>
                        <a:t>Expensive</a:t>
                      </a:r>
                      <a:endParaRPr lang="fr-FR" sz="1400" dirty="0"/>
                    </a:p>
                  </a:txBody>
                  <a:tcPr/>
                </a:tc>
                <a:tc>
                  <a:txBody>
                    <a:bodyPr/>
                    <a:lstStyle/>
                    <a:p>
                      <a:pPr algn="ctr"/>
                      <a:r>
                        <a:rPr lang="fr-FR" sz="1400" dirty="0"/>
                        <a:t>27</a:t>
                      </a:r>
                    </a:p>
                  </a:txBody>
                  <a:tcPr/>
                </a:tc>
                <a:tc>
                  <a:txBody>
                    <a:bodyPr/>
                    <a:lstStyle/>
                    <a:p>
                      <a:pPr algn="ctr"/>
                      <a:r>
                        <a:rPr lang="fr-FR" sz="1400" dirty="0">
                          <a:solidFill>
                            <a:srgbClr val="FF0000"/>
                          </a:solidFill>
                        </a:rPr>
                        <a:t>13</a:t>
                      </a:r>
                    </a:p>
                  </a:txBody>
                  <a:tcPr/>
                </a:tc>
                <a:tc>
                  <a:txBody>
                    <a:bodyPr/>
                    <a:lstStyle/>
                    <a:p>
                      <a:pPr algn="ctr"/>
                      <a:r>
                        <a:rPr lang="fr-FR" sz="1400" dirty="0"/>
                        <a:t>19</a:t>
                      </a:r>
                    </a:p>
                  </a:txBody>
                  <a:tcPr/>
                </a:tc>
                <a:tc>
                  <a:txBody>
                    <a:bodyPr/>
                    <a:lstStyle/>
                    <a:p>
                      <a:pPr algn="ctr"/>
                      <a:r>
                        <a:rPr lang="fr-FR" sz="1400" dirty="0"/>
                        <a:t>21</a:t>
                      </a:r>
                    </a:p>
                  </a:txBody>
                  <a:tcPr/>
                </a:tc>
                <a:tc>
                  <a:txBody>
                    <a:bodyPr/>
                    <a:lstStyle/>
                    <a:p>
                      <a:pPr algn="ctr"/>
                      <a:r>
                        <a:rPr lang="fr-FR" sz="1400" dirty="0"/>
                        <a:t>25</a:t>
                      </a:r>
                    </a:p>
                  </a:txBody>
                  <a:tcPr/>
                </a:tc>
                <a:tc>
                  <a:txBody>
                    <a:bodyPr/>
                    <a:lstStyle/>
                    <a:p>
                      <a:pPr algn="ctr"/>
                      <a:r>
                        <a:rPr lang="fr-FR" sz="1400" dirty="0">
                          <a:solidFill>
                            <a:srgbClr val="FF0000"/>
                          </a:solidFill>
                        </a:rPr>
                        <a:t>51</a:t>
                      </a:r>
                    </a:p>
                  </a:txBody>
                  <a:tcPr/>
                </a:tc>
                <a:tc>
                  <a:txBody>
                    <a:bodyPr/>
                    <a:lstStyle/>
                    <a:p>
                      <a:pPr algn="ctr"/>
                      <a:r>
                        <a:rPr lang="fr-FR" sz="1400" dirty="0"/>
                        <a:t>28</a:t>
                      </a:r>
                    </a:p>
                  </a:txBody>
                  <a:tcPr/>
                </a:tc>
                <a:extLst>
                  <a:ext uri="{0D108BD9-81ED-4DB2-BD59-A6C34878D82A}">
                    <a16:rowId xmlns:a16="http://schemas.microsoft.com/office/drawing/2014/main" val="10012"/>
                  </a:ext>
                </a:extLst>
              </a:tr>
              <a:tr h="279400">
                <a:tc>
                  <a:txBody>
                    <a:bodyPr/>
                    <a:lstStyle/>
                    <a:p>
                      <a:r>
                        <a:rPr lang="fr-FR" sz="1400" dirty="0"/>
                        <a:t>None of the </a:t>
                      </a:r>
                      <a:r>
                        <a:rPr lang="fr-FR" sz="1400" dirty="0" err="1"/>
                        <a:t>above</a:t>
                      </a:r>
                      <a:endParaRPr lang="fr-FR" sz="1400" dirty="0"/>
                    </a:p>
                  </a:txBody>
                  <a:tcPr/>
                </a:tc>
                <a:tc>
                  <a:txBody>
                    <a:bodyPr/>
                    <a:lstStyle/>
                    <a:p>
                      <a:pPr algn="ctr"/>
                      <a:r>
                        <a:rPr lang="fr-FR" sz="1400" dirty="0"/>
                        <a:t>3</a:t>
                      </a:r>
                    </a:p>
                  </a:txBody>
                  <a:tcPr/>
                </a:tc>
                <a:tc>
                  <a:txBody>
                    <a:bodyPr/>
                    <a:lstStyle/>
                    <a:p>
                      <a:pPr algn="ctr"/>
                      <a:r>
                        <a:rPr lang="fr-FR" sz="1400" dirty="0"/>
                        <a:t>1</a:t>
                      </a:r>
                    </a:p>
                  </a:txBody>
                  <a:tcPr/>
                </a:tc>
                <a:tc>
                  <a:txBody>
                    <a:bodyPr/>
                    <a:lstStyle/>
                    <a:p>
                      <a:pPr algn="ctr"/>
                      <a:r>
                        <a:rPr lang="fr-FR" sz="1400" dirty="0"/>
                        <a:t>1</a:t>
                      </a:r>
                    </a:p>
                  </a:txBody>
                  <a:tcPr/>
                </a:tc>
                <a:tc>
                  <a:txBody>
                    <a:bodyPr/>
                    <a:lstStyle/>
                    <a:p>
                      <a:pPr algn="ctr"/>
                      <a:r>
                        <a:rPr lang="fr-FR" sz="1400" dirty="0"/>
                        <a:t>1</a:t>
                      </a:r>
                    </a:p>
                  </a:txBody>
                  <a:tcPr/>
                </a:tc>
                <a:tc>
                  <a:txBody>
                    <a:bodyPr/>
                    <a:lstStyle/>
                    <a:p>
                      <a:pPr algn="ctr"/>
                      <a:r>
                        <a:rPr lang="fr-FR" sz="1400" dirty="0"/>
                        <a:t>9</a:t>
                      </a:r>
                    </a:p>
                  </a:txBody>
                  <a:tcPr/>
                </a:tc>
                <a:tc>
                  <a:txBody>
                    <a:bodyPr/>
                    <a:lstStyle/>
                    <a:p>
                      <a:pPr algn="ctr"/>
                      <a:r>
                        <a:rPr lang="fr-FR" sz="1400" dirty="0"/>
                        <a:t>1</a:t>
                      </a:r>
                    </a:p>
                  </a:txBody>
                  <a:tcPr/>
                </a:tc>
                <a:tc>
                  <a:txBody>
                    <a:bodyPr/>
                    <a:lstStyle/>
                    <a:p>
                      <a:pPr algn="ctr"/>
                      <a:r>
                        <a:rPr lang="fr-FR" sz="1400" dirty="0"/>
                        <a:t>1</a:t>
                      </a:r>
                    </a:p>
                  </a:txBody>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8734057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Chine</a:t>
            </a:r>
          </a:p>
        </p:txBody>
      </p:sp>
      <p:sp>
        <p:nvSpPr>
          <p:cNvPr id="3" name="Espace réservé du contenu 2"/>
          <p:cNvSpPr>
            <a:spLocks noGrp="1"/>
          </p:cNvSpPr>
          <p:nvPr>
            <p:ph idx="1"/>
          </p:nvPr>
        </p:nvSpPr>
        <p:spPr/>
        <p:txBody>
          <a:bodyPr/>
          <a:lstStyle/>
          <a:p>
            <a:r>
              <a:rPr lang="fr-FR" dirty="0"/>
              <a:t>Une étude menée sur 416 personnes nous indique :</a:t>
            </a:r>
          </a:p>
          <a:p>
            <a:pPr lvl="1"/>
            <a:r>
              <a:rPr lang="fr-FR" dirty="0"/>
              <a:t>Plus les consommateurs sont concernés par leur santé, plus ils ont une attitude favorable envers les produits bio. Ils pensent que les produits bio sont plus naturels et donc meilleurs pour leur santé que les produits conventionnels.</a:t>
            </a:r>
          </a:p>
          <a:p>
            <a:pPr lvl="1"/>
            <a:r>
              <a:rPr lang="fr-FR" dirty="0"/>
              <a:t>L’attrait pour les produits bio est lié au niveau de connaissance des produits.</a:t>
            </a:r>
          </a:p>
          <a:p>
            <a:pPr lvl="1"/>
            <a:r>
              <a:rPr lang="fr-FR" dirty="0"/>
              <a:t>Plus les consommateurs ont une bonne opinion des produits bio, plus ils en achètent</a:t>
            </a:r>
          </a:p>
          <a:p>
            <a:pPr lvl="1"/>
            <a:r>
              <a:rPr lang="fr-FR" dirty="0"/>
              <a:t>En Chine, le bio est vu comme un des facteurs d’amélioration de l’environnement, mais pas un facteur déterminant ni une motivation d’achat.</a:t>
            </a:r>
          </a:p>
          <a:p>
            <a:pPr lvl="1"/>
            <a:r>
              <a:rPr lang="fr-FR" dirty="0"/>
              <a:t>L’environnement social n’est pas une motivation d’achat</a:t>
            </a:r>
          </a:p>
          <a:p>
            <a:pPr lvl="1"/>
            <a:endParaRPr lang="fr-FR" dirty="0"/>
          </a:p>
          <a:p>
            <a:r>
              <a:rPr lang="pl-PL" dirty="0"/>
              <a:t>http://</a:t>
            </a:r>
            <a:r>
              <a:rPr lang="pl-PL" dirty="0" err="1"/>
              <a:t>www.diva-portal.org</a:t>
            </a:r>
            <a:r>
              <a:rPr lang="pl-PL" dirty="0"/>
              <a:t>/</a:t>
            </a:r>
            <a:r>
              <a:rPr lang="pl-PL" dirty="0" err="1"/>
              <a:t>smash</a:t>
            </a:r>
            <a:r>
              <a:rPr lang="pl-PL" dirty="0"/>
              <a:t>/</a:t>
            </a:r>
            <a:r>
              <a:rPr lang="pl-PL" dirty="0" err="1"/>
              <a:t>get</a:t>
            </a:r>
            <a:r>
              <a:rPr lang="pl-PL" dirty="0"/>
              <a:t>/diva2:723474/FULLTEXT01</a:t>
            </a:r>
            <a:endParaRPr lang="fr-FR" dirty="0"/>
          </a:p>
          <a:p>
            <a:pPr lvl="1"/>
            <a:endParaRPr lang="fr-FR" dirty="0"/>
          </a:p>
        </p:txBody>
      </p:sp>
      <p:sp>
        <p:nvSpPr>
          <p:cNvPr id="4" name="Espace réservé du numéro de diapositive 3"/>
          <p:cNvSpPr>
            <a:spLocks noGrp="1"/>
          </p:cNvSpPr>
          <p:nvPr>
            <p:ph type="sldNum" sz="quarter" idx="12"/>
          </p:nvPr>
        </p:nvSpPr>
        <p:spPr/>
        <p:txBody>
          <a:bodyPr/>
          <a:lstStyle/>
          <a:p>
            <a:fld id="{C4090714-3DFA-2646-9FB8-CEDAA7E29C75}" type="slidenum">
              <a:rPr lang="en-GB" smtClean="0"/>
              <a:t>15</a:t>
            </a:fld>
            <a:endParaRPr lang="en-GB"/>
          </a:p>
        </p:txBody>
      </p:sp>
    </p:spTree>
    <p:extLst>
      <p:ext uri="{BB962C8B-B14F-4D97-AF65-F5344CB8AC3E}">
        <p14:creationId xmlns:p14="http://schemas.microsoft.com/office/powerpoint/2010/main" val="12123722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Inde</a:t>
            </a:r>
          </a:p>
        </p:txBody>
      </p:sp>
      <p:sp>
        <p:nvSpPr>
          <p:cNvPr id="3" name="Espace réservé du contenu 2"/>
          <p:cNvSpPr>
            <a:spLocks noGrp="1"/>
          </p:cNvSpPr>
          <p:nvPr>
            <p:ph idx="1"/>
          </p:nvPr>
        </p:nvSpPr>
        <p:spPr>
          <a:xfrm>
            <a:off x="238132" y="1168043"/>
            <a:ext cx="8754200" cy="2629258"/>
          </a:xfrm>
        </p:spPr>
        <p:txBody>
          <a:bodyPr/>
          <a:lstStyle/>
          <a:p>
            <a:r>
              <a:rPr lang="fr-FR" dirty="0"/>
              <a:t>Pour 42 % des consommateurs il est important de consommer des produits bio.</a:t>
            </a:r>
          </a:p>
          <a:p>
            <a:r>
              <a:rPr lang="fr-FR" dirty="0"/>
              <a:t>Le label et la certification sont importants pour 86 % des consommateurs</a:t>
            </a:r>
          </a:p>
          <a:p>
            <a:r>
              <a:rPr lang="fr-FR" dirty="0"/>
              <a:t>La santé est l’une des premières motivations pour consommer bio surtout chez les plus jeunes (18-25 ans).</a:t>
            </a:r>
          </a:p>
          <a:p>
            <a:r>
              <a:rPr lang="fr-FR" dirty="0"/>
              <a:t>50 % d’entre eux pensent que les produits bio sont frauduleux !</a:t>
            </a:r>
          </a:p>
          <a:p>
            <a:r>
              <a:rPr lang="fr-FR" dirty="0"/>
              <a:t>70 % estiment que le bio est une mode</a:t>
            </a:r>
          </a:p>
          <a:p>
            <a:r>
              <a:rPr lang="fr-FR" dirty="0"/>
              <a:t>Les 18-25 ans montrent une attitude plus positive envers les produits bio. </a:t>
            </a:r>
          </a:p>
        </p:txBody>
      </p:sp>
      <p:sp>
        <p:nvSpPr>
          <p:cNvPr id="4" name="Espace réservé du numéro de diapositive 3"/>
          <p:cNvSpPr>
            <a:spLocks noGrp="1"/>
          </p:cNvSpPr>
          <p:nvPr>
            <p:ph type="sldNum" sz="quarter" idx="12"/>
          </p:nvPr>
        </p:nvSpPr>
        <p:spPr/>
        <p:txBody>
          <a:bodyPr/>
          <a:lstStyle/>
          <a:p>
            <a:fld id="{C4090714-3DFA-2646-9FB8-CEDAA7E29C75}" type="slidenum">
              <a:rPr lang="en-GB" smtClean="0"/>
              <a:t>16</a:t>
            </a:fld>
            <a:endParaRPr lang="en-GB"/>
          </a:p>
        </p:txBody>
      </p:sp>
      <p:pic>
        <p:nvPicPr>
          <p:cNvPr id="5" name="Image 4" descr="Capture d’écran 2018-03-27 à 09.47.0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4150132"/>
            <a:ext cx="6591300" cy="2058784"/>
          </a:xfrm>
          <a:prstGeom prst="rect">
            <a:avLst/>
          </a:prstGeom>
        </p:spPr>
      </p:pic>
    </p:spTree>
    <p:extLst>
      <p:ext uri="{BB962C8B-B14F-4D97-AF65-F5344CB8AC3E}">
        <p14:creationId xmlns:p14="http://schemas.microsoft.com/office/powerpoint/2010/main" val="15391156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Asie</a:t>
            </a:r>
          </a:p>
        </p:txBody>
      </p:sp>
      <p:sp>
        <p:nvSpPr>
          <p:cNvPr id="4" name="Espace réservé du numéro de diapositive 3"/>
          <p:cNvSpPr>
            <a:spLocks noGrp="1"/>
          </p:cNvSpPr>
          <p:nvPr>
            <p:ph type="sldNum" sz="quarter" idx="12"/>
          </p:nvPr>
        </p:nvSpPr>
        <p:spPr/>
        <p:txBody>
          <a:bodyPr/>
          <a:lstStyle/>
          <a:p>
            <a:fld id="{C4090714-3DFA-2646-9FB8-CEDAA7E29C75}" type="slidenum">
              <a:rPr lang="en-GB" smtClean="0"/>
              <a:t>17</a:t>
            </a:fld>
            <a:endParaRPr lang="en-GB"/>
          </a:p>
        </p:txBody>
      </p:sp>
      <p:pic>
        <p:nvPicPr>
          <p:cNvPr id="5" name="Image 4"/>
          <p:cNvPicPr>
            <a:picLocks noChangeAspect="1"/>
          </p:cNvPicPr>
          <p:nvPr/>
        </p:nvPicPr>
        <p:blipFill>
          <a:blip r:embed="rId2"/>
          <a:stretch>
            <a:fillRect/>
          </a:stretch>
        </p:blipFill>
        <p:spPr>
          <a:xfrm>
            <a:off x="444501" y="1117600"/>
            <a:ext cx="2874030" cy="4038600"/>
          </a:xfrm>
          <a:prstGeom prst="rect">
            <a:avLst/>
          </a:prstGeom>
        </p:spPr>
      </p:pic>
      <p:sp>
        <p:nvSpPr>
          <p:cNvPr id="6" name="ZoneTexte 5"/>
          <p:cNvSpPr txBox="1"/>
          <p:nvPr/>
        </p:nvSpPr>
        <p:spPr>
          <a:xfrm>
            <a:off x="444501" y="5448300"/>
            <a:ext cx="2527299" cy="923330"/>
          </a:xfrm>
          <a:prstGeom prst="rect">
            <a:avLst/>
          </a:prstGeom>
          <a:noFill/>
        </p:spPr>
        <p:txBody>
          <a:bodyPr wrap="square" rtlCol="0">
            <a:spAutoFit/>
          </a:bodyPr>
          <a:lstStyle/>
          <a:p>
            <a:pPr algn="ctr"/>
            <a:r>
              <a:rPr lang="fr-FR" dirty="0">
                <a:latin typeface="Gill Sans Light"/>
                <a:cs typeface="Gill Sans Light"/>
              </a:rPr>
              <a:t>Lait bio (Vietnam)</a:t>
            </a:r>
          </a:p>
          <a:p>
            <a:pPr algn="ctr"/>
            <a:r>
              <a:rPr lang="fr-FR" dirty="0">
                <a:latin typeface="Gill Sans Light"/>
                <a:cs typeface="Gill Sans Light"/>
              </a:rPr>
              <a:t>Certification bio européenne</a:t>
            </a:r>
          </a:p>
        </p:txBody>
      </p:sp>
      <p:pic>
        <p:nvPicPr>
          <p:cNvPr id="7" name="Image 6"/>
          <p:cNvPicPr>
            <a:picLocks noChangeAspect="1"/>
          </p:cNvPicPr>
          <p:nvPr/>
        </p:nvPicPr>
        <p:blipFill>
          <a:blip r:embed="rId3"/>
          <a:stretch>
            <a:fillRect/>
          </a:stretch>
        </p:blipFill>
        <p:spPr>
          <a:xfrm>
            <a:off x="4460634" y="2543195"/>
            <a:ext cx="4015938" cy="2595840"/>
          </a:xfrm>
          <a:prstGeom prst="rect">
            <a:avLst/>
          </a:prstGeom>
        </p:spPr>
      </p:pic>
      <p:sp>
        <p:nvSpPr>
          <p:cNvPr id="8" name="ZoneTexte 7"/>
          <p:cNvSpPr txBox="1"/>
          <p:nvPr/>
        </p:nvSpPr>
        <p:spPr>
          <a:xfrm>
            <a:off x="5207001" y="5139035"/>
            <a:ext cx="2527299" cy="646331"/>
          </a:xfrm>
          <a:prstGeom prst="rect">
            <a:avLst/>
          </a:prstGeom>
          <a:noFill/>
        </p:spPr>
        <p:txBody>
          <a:bodyPr wrap="square" rtlCol="0">
            <a:spAutoFit/>
          </a:bodyPr>
          <a:lstStyle/>
          <a:p>
            <a:pPr algn="ctr"/>
            <a:r>
              <a:rPr lang="fr-FR" dirty="0">
                <a:latin typeface="Gill Sans Light"/>
                <a:cs typeface="Gill Sans Light"/>
              </a:rPr>
              <a:t>Steak bio (Chine)</a:t>
            </a:r>
          </a:p>
          <a:p>
            <a:pPr algn="ctr"/>
            <a:r>
              <a:rPr lang="fr-FR" dirty="0">
                <a:latin typeface="Gill Sans Light"/>
                <a:cs typeface="Gill Sans Light"/>
              </a:rPr>
              <a:t>Viande australienne</a:t>
            </a:r>
          </a:p>
        </p:txBody>
      </p:sp>
    </p:spTree>
    <p:extLst>
      <p:ext uri="{BB962C8B-B14F-4D97-AF65-F5344CB8AC3E}">
        <p14:creationId xmlns:p14="http://schemas.microsoft.com/office/powerpoint/2010/main" val="40259435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Perception du bio Autre</a:t>
            </a:r>
          </a:p>
        </p:txBody>
      </p:sp>
      <p:sp>
        <p:nvSpPr>
          <p:cNvPr id="3" name="Espace réservé du contenu 2"/>
          <p:cNvSpPr>
            <a:spLocks noGrp="1"/>
          </p:cNvSpPr>
          <p:nvPr>
            <p:ph idx="1"/>
          </p:nvPr>
        </p:nvSpPr>
        <p:spPr>
          <a:xfrm>
            <a:off x="238132" y="1009114"/>
            <a:ext cx="8754200" cy="317857"/>
          </a:xfrm>
        </p:spPr>
        <p:txBody>
          <a:bodyPr>
            <a:normAutofit lnSpcReduction="10000"/>
          </a:bodyPr>
          <a:lstStyle/>
          <a:p>
            <a:r>
              <a:rPr lang="fr-FR" sz="1600" dirty="0"/>
              <a:t>Etude </a:t>
            </a:r>
            <a:r>
              <a:rPr lang="fr-FR" sz="1600" dirty="0" err="1"/>
              <a:t>Globaldata</a:t>
            </a:r>
            <a:r>
              <a:rPr lang="fr-FR" sz="1600" dirty="0"/>
              <a:t> global consumer 2017 : Qu’est ce que le terme bio représente pour vous ?</a:t>
            </a:r>
          </a:p>
          <a:p>
            <a:pPr lvl="1"/>
            <a:endParaRPr lang="fr-FR" dirty="0"/>
          </a:p>
        </p:txBody>
      </p:sp>
      <p:sp>
        <p:nvSpPr>
          <p:cNvPr id="4" name="Espace réservé du numéro de diapositive 3"/>
          <p:cNvSpPr>
            <a:spLocks noGrp="1"/>
          </p:cNvSpPr>
          <p:nvPr>
            <p:ph type="sldNum" sz="quarter" idx="12"/>
          </p:nvPr>
        </p:nvSpPr>
        <p:spPr/>
        <p:txBody>
          <a:bodyPr/>
          <a:lstStyle/>
          <a:p>
            <a:fld id="{C4090714-3DFA-2646-9FB8-CEDAA7E29C75}" type="slidenum">
              <a:rPr lang="en-GB" smtClean="0"/>
              <a:t>18</a:t>
            </a:fld>
            <a:endParaRPr lang="en-GB"/>
          </a:p>
        </p:txBody>
      </p:sp>
      <p:graphicFrame>
        <p:nvGraphicFramePr>
          <p:cNvPr id="6" name="Tableau 5"/>
          <p:cNvGraphicFramePr>
            <a:graphicFrameLocks noGrp="1"/>
          </p:cNvGraphicFramePr>
          <p:nvPr>
            <p:extLst>
              <p:ext uri="{D42A27DB-BD31-4B8C-83A1-F6EECF244321}">
                <p14:modId xmlns:p14="http://schemas.microsoft.com/office/powerpoint/2010/main" val="2541884605"/>
              </p:ext>
            </p:extLst>
          </p:nvPr>
        </p:nvGraphicFramePr>
        <p:xfrm>
          <a:off x="622300" y="1522293"/>
          <a:ext cx="7962900" cy="4731108"/>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20000"/>
                    </a:ext>
                  </a:extLst>
                </a:gridCol>
                <a:gridCol w="749300">
                  <a:extLst>
                    <a:ext uri="{9D8B030D-6E8A-4147-A177-3AD203B41FA5}">
                      <a16:colId xmlns:a16="http://schemas.microsoft.com/office/drawing/2014/main" val="20001"/>
                    </a:ext>
                  </a:extLst>
                </a:gridCol>
                <a:gridCol w="1066800">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gridCol w="1371600">
                  <a:extLst>
                    <a:ext uri="{9D8B030D-6E8A-4147-A177-3AD203B41FA5}">
                      <a16:colId xmlns:a16="http://schemas.microsoft.com/office/drawing/2014/main" val="20004"/>
                    </a:ext>
                  </a:extLst>
                </a:gridCol>
                <a:gridCol w="863600">
                  <a:extLst>
                    <a:ext uri="{9D8B030D-6E8A-4147-A177-3AD203B41FA5}">
                      <a16:colId xmlns:a16="http://schemas.microsoft.com/office/drawing/2014/main" val="20005"/>
                    </a:ext>
                  </a:extLst>
                </a:gridCol>
                <a:gridCol w="711200">
                  <a:extLst>
                    <a:ext uri="{9D8B030D-6E8A-4147-A177-3AD203B41FA5}">
                      <a16:colId xmlns:a16="http://schemas.microsoft.com/office/drawing/2014/main" val="20006"/>
                    </a:ext>
                  </a:extLst>
                </a:gridCol>
              </a:tblGrid>
              <a:tr h="370840">
                <a:tc>
                  <a:txBody>
                    <a:bodyPr/>
                    <a:lstStyle/>
                    <a:p>
                      <a:endParaRPr lang="fr-FR" dirty="0"/>
                    </a:p>
                  </a:txBody>
                  <a:tcPr/>
                </a:tc>
                <a:tc>
                  <a:txBody>
                    <a:bodyPr/>
                    <a:lstStyle/>
                    <a:p>
                      <a:pPr algn="ctr"/>
                      <a:r>
                        <a:rPr lang="fr-FR" sz="1400" dirty="0"/>
                        <a:t>Monde</a:t>
                      </a:r>
                    </a:p>
                  </a:txBody>
                  <a:tcPr/>
                </a:tc>
                <a:tc>
                  <a:txBody>
                    <a:bodyPr/>
                    <a:lstStyle/>
                    <a:p>
                      <a:pPr algn="ctr"/>
                      <a:r>
                        <a:rPr lang="fr-FR" sz="1400" dirty="0" err="1"/>
                        <a:t>Australia</a:t>
                      </a:r>
                      <a:endParaRPr lang="fr-FR" sz="1400" dirty="0"/>
                    </a:p>
                  </a:txBody>
                  <a:tcPr/>
                </a:tc>
                <a:tc>
                  <a:txBody>
                    <a:bodyPr/>
                    <a:lstStyle/>
                    <a:p>
                      <a:pPr algn="ctr"/>
                      <a:r>
                        <a:rPr lang="fr-FR" sz="1400" dirty="0"/>
                        <a:t>Arabie Saoudite</a:t>
                      </a:r>
                    </a:p>
                  </a:txBody>
                  <a:tcPr/>
                </a:tc>
                <a:tc>
                  <a:txBody>
                    <a:bodyPr/>
                    <a:lstStyle/>
                    <a:p>
                      <a:pPr algn="ctr"/>
                      <a:r>
                        <a:rPr lang="fr-FR" sz="1400" dirty="0"/>
                        <a:t>Afrique du Sud</a:t>
                      </a:r>
                    </a:p>
                  </a:txBody>
                  <a:tcPr/>
                </a:tc>
                <a:tc>
                  <a:txBody>
                    <a:bodyPr/>
                    <a:lstStyle/>
                    <a:p>
                      <a:pPr algn="ctr"/>
                      <a:r>
                        <a:rPr lang="fr-FR" sz="1400" dirty="0"/>
                        <a:t>Turquie</a:t>
                      </a:r>
                    </a:p>
                  </a:txBody>
                  <a:tcPr/>
                </a:tc>
                <a:tc>
                  <a:txBody>
                    <a:bodyPr/>
                    <a:lstStyle/>
                    <a:p>
                      <a:pPr algn="ctr"/>
                      <a:r>
                        <a:rPr lang="fr-FR" sz="1400" dirty="0"/>
                        <a:t>EAU</a:t>
                      </a:r>
                    </a:p>
                  </a:txBody>
                  <a:tcPr/>
                </a:tc>
                <a:extLst>
                  <a:ext uri="{0D108BD9-81ED-4DB2-BD59-A6C34878D82A}">
                    <a16:rowId xmlns:a16="http://schemas.microsoft.com/office/drawing/2014/main" val="10000"/>
                  </a:ext>
                </a:extLst>
              </a:tr>
              <a:tr h="329288">
                <a:tc>
                  <a:txBody>
                    <a:bodyPr/>
                    <a:lstStyle/>
                    <a:p>
                      <a:r>
                        <a:rPr lang="fr-FR" sz="1400" dirty="0" err="1"/>
                        <a:t>Healthy</a:t>
                      </a:r>
                      <a:endParaRPr lang="fr-FR" sz="1400" dirty="0"/>
                    </a:p>
                  </a:txBody>
                  <a:tcPr/>
                </a:tc>
                <a:tc>
                  <a:txBody>
                    <a:bodyPr/>
                    <a:lstStyle/>
                    <a:p>
                      <a:pPr algn="ctr"/>
                      <a:r>
                        <a:rPr lang="fr-FR" sz="1400" dirty="0"/>
                        <a:t>54</a:t>
                      </a:r>
                    </a:p>
                  </a:txBody>
                  <a:tcPr/>
                </a:tc>
                <a:tc>
                  <a:txBody>
                    <a:bodyPr/>
                    <a:lstStyle/>
                    <a:p>
                      <a:pPr algn="ctr"/>
                      <a:r>
                        <a:rPr lang="fr-FR" sz="1400" dirty="0"/>
                        <a:t>37</a:t>
                      </a:r>
                    </a:p>
                  </a:txBody>
                  <a:tcPr/>
                </a:tc>
                <a:tc>
                  <a:txBody>
                    <a:bodyPr/>
                    <a:lstStyle/>
                    <a:p>
                      <a:pPr algn="ctr"/>
                      <a:r>
                        <a:rPr lang="fr-FR" sz="1400" dirty="0"/>
                        <a:t>61</a:t>
                      </a:r>
                    </a:p>
                  </a:txBody>
                  <a:tcPr/>
                </a:tc>
                <a:tc>
                  <a:txBody>
                    <a:bodyPr/>
                    <a:lstStyle/>
                    <a:p>
                      <a:pPr algn="ctr"/>
                      <a:r>
                        <a:rPr lang="fr-FR" sz="1400" dirty="0">
                          <a:solidFill>
                            <a:srgbClr val="FF0000"/>
                          </a:solidFill>
                        </a:rPr>
                        <a:t>70</a:t>
                      </a:r>
                    </a:p>
                  </a:txBody>
                  <a:tcPr/>
                </a:tc>
                <a:tc>
                  <a:txBody>
                    <a:bodyPr/>
                    <a:lstStyle/>
                    <a:p>
                      <a:pPr algn="ctr"/>
                      <a:r>
                        <a:rPr lang="fr-FR" sz="1400" dirty="0">
                          <a:solidFill>
                            <a:srgbClr val="FF0000"/>
                          </a:solidFill>
                        </a:rPr>
                        <a:t>71</a:t>
                      </a:r>
                    </a:p>
                  </a:txBody>
                  <a:tcPr/>
                </a:tc>
                <a:tc>
                  <a:txBody>
                    <a:bodyPr/>
                    <a:lstStyle/>
                    <a:p>
                      <a:pPr algn="ctr"/>
                      <a:r>
                        <a:rPr lang="fr-FR" sz="1400" dirty="0"/>
                        <a:t>61</a:t>
                      </a:r>
                    </a:p>
                  </a:txBody>
                  <a:tcPr/>
                </a:tc>
                <a:extLst>
                  <a:ext uri="{0D108BD9-81ED-4DB2-BD59-A6C34878D82A}">
                    <a16:rowId xmlns:a16="http://schemas.microsoft.com/office/drawing/2014/main" val="10001"/>
                  </a:ext>
                </a:extLst>
              </a:tr>
              <a:tr h="292100">
                <a:tc>
                  <a:txBody>
                    <a:bodyPr/>
                    <a:lstStyle/>
                    <a:p>
                      <a:r>
                        <a:rPr lang="fr-FR" sz="1400" dirty="0"/>
                        <a:t>Natural</a:t>
                      </a:r>
                    </a:p>
                  </a:txBody>
                  <a:tcPr/>
                </a:tc>
                <a:tc>
                  <a:txBody>
                    <a:bodyPr/>
                    <a:lstStyle/>
                    <a:p>
                      <a:pPr algn="ctr"/>
                      <a:r>
                        <a:rPr lang="fr-FR" sz="1400" dirty="0"/>
                        <a:t>73</a:t>
                      </a:r>
                    </a:p>
                  </a:txBody>
                  <a:tcPr/>
                </a:tc>
                <a:tc>
                  <a:txBody>
                    <a:bodyPr/>
                    <a:lstStyle/>
                    <a:p>
                      <a:pPr algn="ctr"/>
                      <a:r>
                        <a:rPr lang="fr-FR" sz="1400" dirty="0"/>
                        <a:t>65</a:t>
                      </a:r>
                    </a:p>
                  </a:txBody>
                  <a:tcPr/>
                </a:tc>
                <a:tc>
                  <a:txBody>
                    <a:bodyPr/>
                    <a:lstStyle/>
                    <a:p>
                      <a:pPr algn="ctr"/>
                      <a:r>
                        <a:rPr lang="fr-FR" sz="1400" dirty="0"/>
                        <a:t>72</a:t>
                      </a:r>
                    </a:p>
                  </a:txBody>
                  <a:tcPr/>
                </a:tc>
                <a:tc>
                  <a:txBody>
                    <a:bodyPr/>
                    <a:lstStyle/>
                    <a:p>
                      <a:pPr algn="ctr"/>
                      <a:r>
                        <a:rPr lang="fr-FR" sz="1400" dirty="0">
                          <a:solidFill>
                            <a:srgbClr val="FF0000"/>
                          </a:solidFill>
                        </a:rPr>
                        <a:t>84</a:t>
                      </a:r>
                    </a:p>
                  </a:txBody>
                  <a:tcPr/>
                </a:tc>
                <a:tc>
                  <a:txBody>
                    <a:bodyPr/>
                    <a:lstStyle/>
                    <a:p>
                      <a:pPr algn="ctr"/>
                      <a:r>
                        <a:rPr lang="fr-FR" sz="1400" dirty="0">
                          <a:solidFill>
                            <a:srgbClr val="FF0000"/>
                          </a:solidFill>
                        </a:rPr>
                        <a:t>88</a:t>
                      </a:r>
                    </a:p>
                  </a:txBody>
                  <a:tcPr/>
                </a:tc>
                <a:tc>
                  <a:txBody>
                    <a:bodyPr/>
                    <a:lstStyle/>
                    <a:p>
                      <a:pPr algn="ctr"/>
                      <a:r>
                        <a:rPr lang="fr-FR" sz="1400" dirty="0"/>
                        <a:t>70</a:t>
                      </a:r>
                    </a:p>
                  </a:txBody>
                  <a:tcPr/>
                </a:tc>
                <a:extLst>
                  <a:ext uri="{0D108BD9-81ED-4DB2-BD59-A6C34878D82A}">
                    <a16:rowId xmlns:a16="http://schemas.microsoft.com/office/drawing/2014/main" val="10002"/>
                  </a:ext>
                </a:extLst>
              </a:tr>
              <a:tr h="292100">
                <a:tc>
                  <a:txBody>
                    <a:bodyPr/>
                    <a:lstStyle/>
                    <a:p>
                      <a:r>
                        <a:rPr lang="fr-FR" sz="1400" dirty="0"/>
                        <a:t>Local</a:t>
                      </a:r>
                    </a:p>
                  </a:txBody>
                  <a:tcPr/>
                </a:tc>
                <a:tc>
                  <a:txBody>
                    <a:bodyPr/>
                    <a:lstStyle/>
                    <a:p>
                      <a:pPr algn="ctr"/>
                      <a:r>
                        <a:rPr lang="fr-FR" sz="1400" dirty="0"/>
                        <a:t>13</a:t>
                      </a:r>
                    </a:p>
                  </a:txBody>
                  <a:tcPr/>
                </a:tc>
                <a:tc>
                  <a:txBody>
                    <a:bodyPr/>
                    <a:lstStyle/>
                    <a:p>
                      <a:pPr algn="ctr"/>
                      <a:r>
                        <a:rPr lang="fr-FR" sz="1400" dirty="0"/>
                        <a:t>14</a:t>
                      </a:r>
                    </a:p>
                  </a:txBody>
                  <a:tcPr/>
                </a:tc>
                <a:tc>
                  <a:txBody>
                    <a:bodyPr/>
                    <a:lstStyle/>
                    <a:p>
                      <a:pPr algn="ctr"/>
                      <a:r>
                        <a:rPr lang="fr-FR" sz="1400" dirty="0"/>
                        <a:t>11</a:t>
                      </a:r>
                    </a:p>
                  </a:txBody>
                  <a:tcPr/>
                </a:tc>
                <a:tc>
                  <a:txBody>
                    <a:bodyPr/>
                    <a:lstStyle/>
                    <a:p>
                      <a:pPr algn="ctr"/>
                      <a:r>
                        <a:rPr lang="fr-FR" sz="1400" dirty="0"/>
                        <a:t>17</a:t>
                      </a:r>
                    </a:p>
                  </a:txBody>
                  <a:tcPr/>
                </a:tc>
                <a:tc>
                  <a:txBody>
                    <a:bodyPr/>
                    <a:lstStyle/>
                    <a:p>
                      <a:pPr algn="ctr"/>
                      <a:r>
                        <a:rPr lang="fr-FR" sz="1400" dirty="0">
                          <a:solidFill>
                            <a:srgbClr val="FF0000"/>
                          </a:solidFill>
                        </a:rPr>
                        <a:t>35</a:t>
                      </a:r>
                    </a:p>
                  </a:txBody>
                  <a:tcPr/>
                </a:tc>
                <a:tc>
                  <a:txBody>
                    <a:bodyPr/>
                    <a:lstStyle/>
                    <a:p>
                      <a:pPr algn="ctr"/>
                      <a:r>
                        <a:rPr lang="fr-FR" sz="1400" dirty="0"/>
                        <a:t>15</a:t>
                      </a:r>
                    </a:p>
                  </a:txBody>
                  <a:tcPr/>
                </a:tc>
                <a:extLst>
                  <a:ext uri="{0D108BD9-81ED-4DB2-BD59-A6C34878D82A}">
                    <a16:rowId xmlns:a16="http://schemas.microsoft.com/office/drawing/2014/main" val="10003"/>
                  </a:ext>
                </a:extLst>
              </a:tr>
              <a:tr h="292100">
                <a:tc>
                  <a:txBody>
                    <a:bodyPr/>
                    <a:lstStyle/>
                    <a:p>
                      <a:r>
                        <a:rPr lang="fr-FR" sz="1400" dirty="0" err="1"/>
                        <a:t>Fresh</a:t>
                      </a:r>
                      <a:endParaRPr lang="fr-FR" sz="1400" dirty="0"/>
                    </a:p>
                  </a:txBody>
                  <a:tcPr/>
                </a:tc>
                <a:tc>
                  <a:txBody>
                    <a:bodyPr/>
                    <a:lstStyle/>
                    <a:p>
                      <a:pPr algn="ctr"/>
                      <a:r>
                        <a:rPr lang="fr-FR" sz="1400" dirty="0"/>
                        <a:t>34</a:t>
                      </a:r>
                    </a:p>
                  </a:txBody>
                  <a:tcPr/>
                </a:tc>
                <a:tc>
                  <a:txBody>
                    <a:bodyPr/>
                    <a:lstStyle/>
                    <a:p>
                      <a:pPr algn="ctr"/>
                      <a:r>
                        <a:rPr lang="fr-FR" sz="1400" dirty="0"/>
                        <a:t>33</a:t>
                      </a:r>
                    </a:p>
                  </a:txBody>
                  <a:tcPr/>
                </a:tc>
                <a:tc>
                  <a:txBody>
                    <a:bodyPr/>
                    <a:lstStyle/>
                    <a:p>
                      <a:pPr algn="ctr"/>
                      <a:r>
                        <a:rPr lang="fr-FR" sz="1400" dirty="0"/>
                        <a:t>31</a:t>
                      </a:r>
                    </a:p>
                  </a:txBody>
                  <a:tcPr/>
                </a:tc>
                <a:tc>
                  <a:txBody>
                    <a:bodyPr/>
                    <a:lstStyle/>
                    <a:p>
                      <a:pPr algn="ctr"/>
                      <a:r>
                        <a:rPr lang="fr-FR" sz="1400" dirty="0">
                          <a:solidFill>
                            <a:srgbClr val="FF0000"/>
                          </a:solidFill>
                        </a:rPr>
                        <a:t>50</a:t>
                      </a:r>
                    </a:p>
                  </a:txBody>
                  <a:tcPr/>
                </a:tc>
                <a:tc>
                  <a:txBody>
                    <a:bodyPr/>
                    <a:lstStyle/>
                    <a:p>
                      <a:pPr algn="ctr"/>
                      <a:r>
                        <a:rPr lang="fr-FR" sz="1400" dirty="0">
                          <a:solidFill>
                            <a:srgbClr val="FF0000"/>
                          </a:solidFill>
                        </a:rPr>
                        <a:t>50</a:t>
                      </a:r>
                    </a:p>
                  </a:txBody>
                  <a:tcPr/>
                </a:tc>
                <a:tc>
                  <a:txBody>
                    <a:bodyPr/>
                    <a:lstStyle/>
                    <a:p>
                      <a:pPr algn="ctr"/>
                      <a:r>
                        <a:rPr lang="fr-FR" sz="1400" dirty="0"/>
                        <a:t>43</a:t>
                      </a:r>
                    </a:p>
                  </a:txBody>
                  <a:tcPr/>
                </a:tc>
                <a:extLst>
                  <a:ext uri="{0D108BD9-81ED-4DB2-BD59-A6C34878D82A}">
                    <a16:rowId xmlns:a16="http://schemas.microsoft.com/office/drawing/2014/main" val="10004"/>
                  </a:ext>
                </a:extLst>
              </a:tr>
              <a:tr h="279400">
                <a:tc>
                  <a:txBody>
                    <a:bodyPr/>
                    <a:lstStyle/>
                    <a:p>
                      <a:r>
                        <a:rPr lang="fr-FR" sz="1400" dirty="0" err="1"/>
                        <a:t>Sustainable</a:t>
                      </a:r>
                      <a:endParaRPr lang="fr-FR" sz="1400" dirty="0"/>
                    </a:p>
                  </a:txBody>
                  <a:tcPr/>
                </a:tc>
                <a:tc>
                  <a:txBody>
                    <a:bodyPr/>
                    <a:lstStyle/>
                    <a:p>
                      <a:pPr algn="ctr"/>
                      <a:r>
                        <a:rPr lang="fr-FR" sz="1400" dirty="0"/>
                        <a:t>23</a:t>
                      </a:r>
                    </a:p>
                  </a:txBody>
                  <a:tcPr/>
                </a:tc>
                <a:tc>
                  <a:txBody>
                    <a:bodyPr/>
                    <a:lstStyle/>
                    <a:p>
                      <a:pPr algn="ctr"/>
                      <a:r>
                        <a:rPr lang="fr-FR" sz="1400" dirty="0"/>
                        <a:t>24</a:t>
                      </a:r>
                    </a:p>
                  </a:txBody>
                  <a:tcPr/>
                </a:tc>
                <a:tc>
                  <a:txBody>
                    <a:bodyPr/>
                    <a:lstStyle/>
                    <a:p>
                      <a:pPr algn="ctr"/>
                      <a:r>
                        <a:rPr lang="fr-FR" sz="1400" dirty="0">
                          <a:solidFill>
                            <a:srgbClr val="FF0000"/>
                          </a:solidFill>
                        </a:rPr>
                        <a:t>9</a:t>
                      </a:r>
                    </a:p>
                  </a:txBody>
                  <a:tcPr/>
                </a:tc>
                <a:tc>
                  <a:txBody>
                    <a:bodyPr/>
                    <a:lstStyle/>
                    <a:p>
                      <a:pPr algn="ctr"/>
                      <a:r>
                        <a:rPr lang="fr-FR" sz="1400" dirty="0"/>
                        <a:t>30</a:t>
                      </a:r>
                    </a:p>
                  </a:txBody>
                  <a:tcPr/>
                </a:tc>
                <a:tc>
                  <a:txBody>
                    <a:bodyPr/>
                    <a:lstStyle/>
                    <a:p>
                      <a:pPr algn="ctr"/>
                      <a:r>
                        <a:rPr lang="fr-FR" sz="1400" dirty="0"/>
                        <a:t>24</a:t>
                      </a:r>
                    </a:p>
                  </a:txBody>
                  <a:tcPr/>
                </a:tc>
                <a:tc>
                  <a:txBody>
                    <a:bodyPr/>
                    <a:lstStyle/>
                    <a:p>
                      <a:pPr algn="ctr"/>
                      <a:r>
                        <a:rPr lang="fr-FR" sz="1400" dirty="0">
                          <a:solidFill>
                            <a:srgbClr val="FF0000"/>
                          </a:solidFill>
                        </a:rPr>
                        <a:t>17</a:t>
                      </a:r>
                    </a:p>
                  </a:txBody>
                  <a:tcPr/>
                </a:tc>
                <a:extLst>
                  <a:ext uri="{0D108BD9-81ED-4DB2-BD59-A6C34878D82A}">
                    <a16:rowId xmlns:a16="http://schemas.microsoft.com/office/drawing/2014/main" val="10005"/>
                  </a:ext>
                </a:extLst>
              </a:tr>
              <a:tr h="266700">
                <a:tc>
                  <a:txBody>
                    <a:bodyPr/>
                    <a:lstStyle/>
                    <a:p>
                      <a:r>
                        <a:rPr lang="fr-FR" sz="1400" dirty="0" err="1"/>
                        <a:t>Safe</a:t>
                      </a:r>
                      <a:endParaRPr lang="fr-FR" sz="1400" dirty="0"/>
                    </a:p>
                  </a:txBody>
                  <a:tcPr/>
                </a:tc>
                <a:tc>
                  <a:txBody>
                    <a:bodyPr/>
                    <a:lstStyle/>
                    <a:p>
                      <a:pPr algn="ctr"/>
                      <a:r>
                        <a:rPr lang="fr-FR" sz="1400" dirty="0"/>
                        <a:t>32</a:t>
                      </a:r>
                    </a:p>
                  </a:txBody>
                  <a:tcPr/>
                </a:tc>
                <a:tc>
                  <a:txBody>
                    <a:bodyPr/>
                    <a:lstStyle/>
                    <a:p>
                      <a:pPr algn="ctr"/>
                      <a:r>
                        <a:rPr lang="fr-FR" sz="1400" dirty="0"/>
                        <a:t>25</a:t>
                      </a:r>
                    </a:p>
                  </a:txBody>
                  <a:tcPr/>
                </a:tc>
                <a:tc>
                  <a:txBody>
                    <a:bodyPr/>
                    <a:lstStyle/>
                    <a:p>
                      <a:pPr algn="ctr"/>
                      <a:r>
                        <a:rPr lang="fr-FR" sz="1400" dirty="0"/>
                        <a:t>37</a:t>
                      </a:r>
                    </a:p>
                  </a:txBody>
                  <a:tcPr/>
                </a:tc>
                <a:tc>
                  <a:txBody>
                    <a:bodyPr/>
                    <a:lstStyle/>
                    <a:p>
                      <a:pPr algn="ctr"/>
                      <a:r>
                        <a:rPr lang="fr-FR" sz="1400" dirty="0"/>
                        <a:t>41</a:t>
                      </a:r>
                    </a:p>
                  </a:txBody>
                  <a:tcPr/>
                </a:tc>
                <a:tc>
                  <a:txBody>
                    <a:bodyPr/>
                    <a:lstStyle/>
                    <a:p>
                      <a:pPr algn="ctr"/>
                      <a:r>
                        <a:rPr lang="fr-FR" sz="1400" dirty="0">
                          <a:solidFill>
                            <a:srgbClr val="FF0000"/>
                          </a:solidFill>
                        </a:rPr>
                        <a:t>52</a:t>
                      </a:r>
                    </a:p>
                  </a:txBody>
                  <a:tcPr/>
                </a:tc>
                <a:tc>
                  <a:txBody>
                    <a:bodyPr/>
                    <a:lstStyle/>
                    <a:p>
                      <a:pPr algn="ctr"/>
                      <a:r>
                        <a:rPr lang="fr-FR" sz="1400" dirty="0"/>
                        <a:t>37</a:t>
                      </a:r>
                    </a:p>
                  </a:txBody>
                  <a:tcPr/>
                </a:tc>
                <a:extLst>
                  <a:ext uri="{0D108BD9-81ED-4DB2-BD59-A6C34878D82A}">
                    <a16:rowId xmlns:a16="http://schemas.microsoft.com/office/drawing/2014/main" val="10006"/>
                  </a:ext>
                </a:extLst>
              </a:tr>
              <a:tr h="317500">
                <a:tc>
                  <a:txBody>
                    <a:bodyPr/>
                    <a:lstStyle/>
                    <a:p>
                      <a:r>
                        <a:rPr lang="fr-FR" sz="1400" dirty="0" err="1"/>
                        <a:t>Better</a:t>
                      </a:r>
                      <a:r>
                        <a:rPr lang="fr-FR" sz="1400" dirty="0"/>
                        <a:t> </a:t>
                      </a:r>
                      <a:r>
                        <a:rPr lang="fr-FR" sz="1400" dirty="0" err="1"/>
                        <a:t>quality</a:t>
                      </a:r>
                      <a:endParaRPr lang="fr-FR" sz="1400" dirty="0"/>
                    </a:p>
                  </a:txBody>
                  <a:tcPr/>
                </a:tc>
                <a:tc>
                  <a:txBody>
                    <a:bodyPr/>
                    <a:lstStyle/>
                    <a:p>
                      <a:pPr algn="ctr"/>
                      <a:r>
                        <a:rPr lang="fr-FR" sz="1400" dirty="0"/>
                        <a:t>34</a:t>
                      </a:r>
                    </a:p>
                  </a:txBody>
                  <a:tcPr/>
                </a:tc>
                <a:tc>
                  <a:txBody>
                    <a:bodyPr/>
                    <a:lstStyle/>
                    <a:p>
                      <a:pPr algn="ctr"/>
                      <a:r>
                        <a:rPr lang="fr-FR" sz="1400" dirty="0"/>
                        <a:t>24</a:t>
                      </a:r>
                    </a:p>
                  </a:txBody>
                  <a:tcPr/>
                </a:tc>
                <a:tc>
                  <a:txBody>
                    <a:bodyPr/>
                    <a:lstStyle/>
                    <a:p>
                      <a:pPr algn="ctr"/>
                      <a:r>
                        <a:rPr lang="fr-FR" sz="1400" dirty="0"/>
                        <a:t>30</a:t>
                      </a:r>
                    </a:p>
                  </a:txBody>
                  <a:tcPr/>
                </a:tc>
                <a:tc>
                  <a:txBody>
                    <a:bodyPr/>
                    <a:lstStyle/>
                    <a:p>
                      <a:pPr algn="ctr"/>
                      <a:r>
                        <a:rPr lang="fr-FR" sz="1400" dirty="0"/>
                        <a:t>42</a:t>
                      </a:r>
                    </a:p>
                  </a:txBody>
                  <a:tcPr/>
                </a:tc>
                <a:tc>
                  <a:txBody>
                    <a:bodyPr/>
                    <a:lstStyle/>
                    <a:p>
                      <a:pPr algn="ctr"/>
                      <a:r>
                        <a:rPr lang="fr-FR" sz="1400" dirty="0"/>
                        <a:t>42</a:t>
                      </a:r>
                    </a:p>
                  </a:txBody>
                  <a:tcPr/>
                </a:tc>
                <a:tc>
                  <a:txBody>
                    <a:bodyPr/>
                    <a:lstStyle/>
                    <a:p>
                      <a:pPr algn="ctr"/>
                      <a:r>
                        <a:rPr lang="fr-FR" sz="1400" dirty="0"/>
                        <a:t>37</a:t>
                      </a:r>
                    </a:p>
                  </a:txBody>
                  <a:tcPr/>
                </a:tc>
                <a:extLst>
                  <a:ext uri="{0D108BD9-81ED-4DB2-BD59-A6C34878D82A}">
                    <a16:rowId xmlns:a16="http://schemas.microsoft.com/office/drawing/2014/main" val="10007"/>
                  </a:ext>
                </a:extLst>
              </a:tr>
              <a:tr h="279400">
                <a:tc>
                  <a:txBody>
                    <a:bodyPr/>
                    <a:lstStyle/>
                    <a:p>
                      <a:r>
                        <a:rPr lang="fr-FR" sz="1400" dirty="0" err="1"/>
                        <a:t>Less</a:t>
                      </a:r>
                      <a:r>
                        <a:rPr lang="fr-FR" sz="1400" dirty="0"/>
                        <a:t>/no additives</a:t>
                      </a:r>
                    </a:p>
                  </a:txBody>
                  <a:tcPr/>
                </a:tc>
                <a:tc>
                  <a:txBody>
                    <a:bodyPr/>
                    <a:lstStyle/>
                    <a:p>
                      <a:pPr algn="ctr"/>
                      <a:r>
                        <a:rPr lang="fr-FR" sz="1400" dirty="0"/>
                        <a:t>43</a:t>
                      </a:r>
                    </a:p>
                  </a:txBody>
                  <a:tcPr/>
                </a:tc>
                <a:tc>
                  <a:txBody>
                    <a:bodyPr/>
                    <a:lstStyle/>
                    <a:p>
                      <a:pPr algn="ctr"/>
                      <a:r>
                        <a:rPr lang="fr-FR" sz="1400" dirty="0"/>
                        <a:t>44</a:t>
                      </a:r>
                    </a:p>
                  </a:txBody>
                  <a:tcPr/>
                </a:tc>
                <a:tc>
                  <a:txBody>
                    <a:bodyPr/>
                    <a:lstStyle/>
                    <a:p>
                      <a:pPr algn="ctr"/>
                      <a:r>
                        <a:rPr lang="fr-FR" sz="1400" dirty="0">
                          <a:solidFill>
                            <a:srgbClr val="FF0000"/>
                          </a:solidFill>
                        </a:rPr>
                        <a:t>23</a:t>
                      </a:r>
                    </a:p>
                  </a:txBody>
                  <a:tcPr/>
                </a:tc>
                <a:tc>
                  <a:txBody>
                    <a:bodyPr/>
                    <a:lstStyle/>
                    <a:p>
                      <a:pPr algn="ctr"/>
                      <a:r>
                        <a:rPr lang="fr-FR" sz="1400" dirty="0"/>
                        <a:t>51</a:t>
                      </a:r>
                    </a:p>
                  </a:txBody>
                  <a:tcPr/>
                </a:tc>
                <a:tc>
                  <a:txBody>
                    <a:bodyPr/>
                    <a:lstStyle/>
                    <a:p>
                      <a:pPr algn="ctr"/>
                      <a:r>
                        <a:rPr lang="fr-FR" sz="1400" dirty="0"/>
                        <a:t>51</a:t>
                      </a:r>
                    </a:p>
                  </a:txBody>
                  <a:tcPr/>
                </a:tc>
                <a:tc>
                  <a:txBody>
                    <a:bodyPr/>
                    <a:lstStyle/>
                    <a:p>
                      <a:pPr algn="ctr"/>
                      <a:r>
                        <a:rPr lang="fr-FR" sz="1400" dirty="0">
                          <a:solidFill>
                            <a:srgbClr val="FF0000"/>
                          </a:solidFill>
                        </a:rPr>
                        <a:t>30</a:t>
                      </a:r>
                    </a:p>
                  </a:txBody>
                  <a:tcPr/>
                </a:tc>
                <a:extLst>
                  <a:ext uri="{0D108BD9-81ED-4DB2-BD59-A6C34878D82A}">
                    <a16:rowId xmlns:a16="http://schemas.microsoft.com/office/drawing/2014/main" val="10008"/>
                  </a:ext>
                </a:extLst>
              </a:tr>
              <a:tr h="228600">
                <a:tc>
                  <a:txBody>
                    <a:bodyPr/>
                    <a:lstStyle/>
                    <a:p>
                      <a:r>
                        <a:rPr lang="fr-FR" sz="1400" dirty="0"/>
                        <a:t>Taste </a:t>
                      </a:r>
                      <a:r>
                        <a:rPr lang="fr-FR" sz="1400" dirty="0" err="1"/>
                        <a:t>better</a:t>
                      </a:r>
                      <a:endParaRPr lang="fr-FR" sz="1400" dirty="0"/>
                    </a:p>
                  </a:txBody>
                  <a:tcPr/>
                </a:tc>
                <a:tc>
                  <a:txBody>
                    <a:bodyPr/>
                    <a:lstStyle/>
                    <a:p>
                      <a:pPr algn="ctr"/>
                      <a:r>
                        <a:rPr lang="fr-FR" sz="1400" dirty="0"/>
                        <a:t>16</a:t>
                      </a:r>
                    </a:p>
                  </a:txBody>
                  <a:tcPr/>
                </a:tc>
                <a:tc>
                  <a:txBody>
                    <a:bodyPr/>
                    <a:lstStyle/>
                    <a:p>
                      <a:pPr algn="ctr"/>
                      <a:r>
                        <a:rPr lang="fr-FR" sz="1400" dirty="0"/>
                        <a:t>16</a:t>
                      </a:r>
                    </a:p>
                  </a:txBody>
                  <a:tcPr/>
                </a:tc>
                <a:tc>
                  <a:txBody>
                    <a:bodyPr/>
                    <a:lstStyle/>
                    <a:p>
                      <a:pPr algn="ctr"/>
                      <a:r>
                        <a:rPr lang="fr-FR" sz="1400" dirty="0"/>
                        <a:t>16</a:t>
                      </a:r>
                    </a:p>
                  </a:txBody>
                  <a:tcPr/>
                </a:tc>
                <a:tc>
                  <a:txBody>
                    <a:bodyPr/>
                    <a:lstStyle/>
                    <a:p>
                      <a:pPr algn="ctr"/>
                      <a:r>
                        <a:rPr lang="fr-FR" sz="1400" dirty="0">
                          <a:solidFill>
                            <a:srgbClr val="FF0000"/>
                          </a:solidFill>
                        </a:rPr>
                        <a:t>26</a:t>
                      </a:r>
                    </a:p>
                  </a:txBody>
                  <a:tcPr/>
                </a:tc>
                <a:tc>
                  <a:txBody>
                    <a:bodyPr/>
                    <a:lstStyle/>
                    <a:p>
                      <a:pPr algn="ctr"/>
                      <a:r>
                        <a:rPr lang="fr-FR" sz="1400" dirty="0">
                          <a:solidFill>
                            <a:srgbClr val="FF0000"/>
                          </a:solidFill>
                        </a:rPr>
                        <a:t>36</a:t>
                      </a:r>
                    </a:p>
                  </a:txBody>
                  <a:tcPr/>
                </a:tc>
                <a:tc>
                  <a:txBody>
                    <a:bodyPr/>
                    <a:lstStyle/>
                    <a:p>
                      <a:pPr algn="ctr"/>
                      <a:r>
                        <a:rPr lang="fr-FR" sz="1400" dirty="0"/>
                        <a:t>18</a:t>
                      </a:r>
                    </a:p>
                  </a:txBody>
                  <a:tcPr/>
                </a:tc>
                <a:extLst>
                  <a:ext uri="{0D108BD9-81ED-4DB2-BD59-A6C34878D82A}">
                    <a16:rowId xmlns:a16="http://schemas.microsoft.com/office/drawing/2014/main" val="10009"/>
                  </a:ext>
                </a:extLst>
              </a:tr>
              <a:tr h="279400">
                <a:tc>
                  <a:txBody>
                    <a:bodyPr/>
                    <a:lstStyle/>
                    <a:p>
                      <a:r>
                        <a:rPr lang="fr-FR" sz="1400" dirty="0" err="1"/>
                        <a:t>Less</a:t>
                      </a:r>
                      <a:r>
                        <a:rPr lang="fr-FR" sz="1400" dirty="0"/>
                        <a:t>/no pesticides/</a:t>
                      </a:r>
                      <a:r>
                        <a:rPr lang="fr-FR" sz="1400" dirty="0" err="1"/>
                        <a:t>chemicals</a:t>
                      </a:r>
                      <a:endParaRPr lang="fr-FR" sz="1400" dirty="0"/>
                    </a:p>
                  </a:txBody>
                  <a:tcPr/>
                </a:tc>
                <a:tc>
                  <a:txBody>
                    <a:bodyPr/>
                    <a:lstStyle/>
                    <a:p>
                      <a:pPr algn="ctr"/>
                      <a:r>
                        <a:rPr lang="fr-FR" sz="1400" dirty="0">
                          <a:solidFill>
                            <a:schemeClr val="tx1"/>
                          </a:solidFill>
                        </a:rPr>
                        <a:t>50</a:t>
                      </a:r>
                    </a:p>
                  </a:txBody>
                  <a:tcPr/>
                </a:tc>
                <a:tc>
                  <a:txBody>
                    <a:bodyPr/>
                    <a:lstStyle/>
                    <a:p>
                      <a:pPr algn="ctr"/>
                      <a:r>
                        <a:rPr lang="fr-FR" sz="1400" dirty="0">
                          <a:solidFill>
                            <a:schemeClr val="tx1"/>
                          </a:solidFill>
                        </a:rPr>
                        <a:t>56</a:t>
                      </a:r>
                    </a:p>
                  </a:txBody>
                  <a:tcPr/>
                </a:tc>
                <a:tc>
                  <a:txBody>
                    <a:bodyPr/>
                    <a:lstStyle/>
                    <a:p>
                      <a:pPr algn="ctr"/>
                      <a:r>
                        <a:rPr lang="fr-FR" sz="1400" dirty="0">
                          <a:solidFill>
                            <a:srgbClr val="FF0000"/>
                          </a:solidFill>
                        </a:rPr>
                        <a:t>37</a:t>
                      </a:r>
                    </a:p>
                  </a:txBody>
                  <a:tcPr/>
                </a:tc>
                <a:tc>
                  <a:txBody>
                    <a:bodyPr/>
                    <a:lstStyle/>
                    <a:p>
                      <a:pPr algn="ctr"/>
                      <a:r>
                        <a:rPr lang="fr-FR" sz="1400" dirty="0">
                          <a:solidFill>
                            <a:schemeClr val="tx1"/>
                          </a:solidFill>
                        </a:rPr>
                        <a:t>58</a:t>
                      </a:r>
                    </a:p>
                  </a:txBody>
                  <a:tcPr/>
                </a:tc>
                <a:tc>
                  <a:txBody>
                    <a:bodyPr/>
                    <a:lstStyle/>
                    <a:p>
                      <a:pPr algn="ctr"/>
                      <a:r>
                        <a:rPr lang="fr-FR" sz="1400" dirty="0">
                          <a:solidFill>
                            <a:schemeClr val="tx1"/>
                          </a:solidFill>
                        </a:rPr>
                        <a:t>47</a:t>
                      </a:r>
                    </a:p>
                  </a:txBody>
                  <a:tcPr/>
                </a:tc>
                <a:tc>
                  <a:txBody>
                    <a:bodyPr/>
                    <a:lstStyle/>
                    <a:p>
                      <a:pPr algn="ctr"/>
                      <a:r>
                        <a:rPr lang="fr-FR" sz="1400" dirty="0">
                          <a:solidFill>
                            <a:srgbClr val="FF0000"/>
                          </a:solidFill>
                        </a:rPr>
                        <a:t>34</a:t>
                      </a:r>
                    </a:p>
                  </a:txBody>
                  <a:tcPr/>
                </a:tc>
                <a:extLst>
                  <a:ext uri="{0D108BD9-81ED-4DB2-BD59-A6C34878D82A}">
                    <a16:rowId xmlns:a16="http://schemas.microsoft.com/office/drawing/2014/main" val="10010"/>
                  </a:ext>
                </a:extLst>
              </a:tr>
              <a:tr h="304800">
                <a:tc>
                  <a:txBody>
                    <a:bodyPr/>
                    <a:lstStyle/>
                    <a:p>
                      <a:r>
                        <a:rPr lang="fr-FR" sz="1400" dirty="0" err="1"/>
                        <a:t>Better</a:t>
                      </a:r>
                      <a:r>
                        <a:rPr lang="fr-FR" sz="1400" dirty="0"/>
                        <a:t> for </a:t>
                      </a:r>
                      <a:r>
                        <a:rPr lang="fr-FR" sz="1400" dirty="0" err="1"/>
                        <a:t>environment</a:t>
                      </a:r>
                      <a:endParaRPr lang="fr-FR" sz="1400" dirty="0"/>
                    </a:p>
                  </a:txBody>
                  <a:tcPr/>
                </a:tc>
                <a:tc>
                  <a:txBody>
                    <a:bodyPr/>
                    <a:lstStyle/>
                    <a:p>
                      <a:pPr algn="ctr"/>
                      <a:r>
                        <a:rPr lang="fr-FR" sz="1400" dirty="0"/>
                        <a:t>39</a:t>
                      </a:r>
                    </a:p>
                  </a:txBody>
                  <a:tcPr/>
                </a:tc>
                <a:tc>
                  <a:txBody>
                    <a:bodyPr/>
                    <a:lstStyle/>
                    <a:p>
                      <a:pPr algn="ctr"/>
                      <a:r>
                        <a:rPr lang="fr-FR" sz="1400" dirty="0"/>
                        <a:t>32</a:t>
                      </a:r>
                    </a:p>
                  </a:txBody>
                  <a:tcPr/>
                </a:tc>
                <a:tc>
                  <a:txBody>
                    <a:bodyPr/>
                    <a:lstStyle/>
                    <a:p>
                      <a:pPr algn="ctr"/>
                      <a:r>
                        <a:rPr lang="fr-FR" sz="1400" dirty="0">
                          <a:solidFill>
                            <a:srgbClr val="FF0000"/>
                          </a:solidFill>
                        </a:rPr>
                        <a:t>27</a:t>
                      </a:r>
                    </a:p>
                  </a:txBody>
                  <a:tcPr/>
                </a:tc>
                <a:tc>
                  <a:txBody>
                    <a:bodyPr/>
                    <a:lstStyle/>
                    <a:p>
                      <a:pPr algn="ctr"/>
                      <a:r>
                        <a:rPr lang="fr-FR" sz="1400" dirty="0">
                          <a:solidFill>
                            <a:srgbClr val="FF0000"/>
                          </a:solidFill>
                        </a:rPr>
                        <a:t>49</a:t>
                      </a:r>
                    </a:p>
                  </a:txBody>
                  <a:tcPr/>
                </a:tc>
                <a:tc>
                  <a:txBody>
                    <a:bodyPr/>
                    <a:lstStyle/>
                    <a:p>
                      <a:pPr algn="ctr"/>
                      <a:r>
                        <a:rPr lang="fr-FR" sz="1400" dirty="0"/>
                        <a:t>41</a:t>
                      </a:r>
                    </a:p>
                  </a:txBody>
                  <a:tcPr/>
                </a:tc>
                <a:tc>
                  <a:txBody>
                    <a:bodyPr/>
                    <a:lstStyle/>
                    <a:p>
                      <a:pPr algn="ctr"/>
                      <a:r>
                        <a:rPr lang="fr-FR" sz="1400" dirty="0">
                          <a:solidFill>
                            <a:srgbClr val="FF0000"/>
                          </a:solidFill>
                        </a:rPr>
                        <a:t>26</a:t>
                      </a:r>
                    </a:p>
                  </a:txBody>
                  <a:tcPr/>
                </a:tc>
                <a:extLst>
                  <a:ext uri="{0D108BD9-81ED-4DB2-BD59-A6C34878D82A}">
                    <a16:rowId xmlns:a16="http://schemas.microsoft.com/office/drawing/2014/main" val="10011"/>
                  </a:ext>
                </a:extLst>
              </a:tr>
              <a:tr h="215900">
                <a:tc>
                  <a:txBody>
                    <a:bodyPr/>
                    <a:lstStyle/>
                    <a:p>
                      <a:r>
                        <a:rPr lang="fr-FR" sz="1400" dirty="0" err="1"/>
                        <a:t>Expensive</a:t>
                      </a:r>
                      <a:endParaRPr lang="fr-FR" sz="1400" dirty="0"/>
                    </a:p>
                  </a:txBody>
                  <a:tcPr/>
                </a:tc>
                <a:tc>
                  <a:txBody>
                    <a:bodyPr/>
                    <a:lstStyle/>
                    <a:p>
                      <a:pPr algn="ctr"/>
                      <a:r>
                        <a:rPr lang="fr-FR" sz="1400" dirty="0"/>
                        <a:t>27</a:t>
                      </a:r>
                    </a:p>
                  </a:txBody>
                  <a:tcPr/>
                </a:tc>
                <a:tc>
                  <a:txBody>
                    <a:bodyPr/>
                    <a:lstStyle/>
                    <a:p>
                      <a:pPr algn="ctr"/>
                      <a:r>
                        <a:rPr lang="fr-FR" sz="1400" dirty="0">
                          <a:solidFill>
                            <a:srgbClr val="FF0000"/>
                          </a:solidFill>
                        </a:rPr>
                        <a:t>43</a:t>
                      </a:r>
                    </a:p>
                  </a:txBody>
                  <a:tcPr/>
                </a:tc>
                <a:tc>
                  <a:txBody>
                    <a:bodyPr/>
                    <a:lstStyle/>
                    <a:p>
                      <a:pPr algn="ctr"/>
                      <a:r>
                        <a:rPr lang="fr-FR" sz="1400" dirty="0"/>
                        <a:t>19</a:t>
                      </a:r>
                    </a:p>
                  </a:txBody>
                  <a:tcPr/>
                </a:tc>
                <a:tc>
                  <a:txBody>
                    <a:bodyPr/>
                    <a:lstStyle/>
                    <a:p>
                      <a:pPr algn="ctr"/>
                      <a:r>
                        <a:rPr lang="fr-FR" sz="1400" dirty="0">
                          <a:solidFill>
                            <a:srgbClr val="FF0000"/>
                          </a:solidFill>
                        </a:rPr>
                        <a:t>37</a:t>
                      </a:r>
                    </a:p>
                  </a:txBody>
                  <a:tcPr/>
                </a:tc>
                <a:tc>
                  <a:txBody>
                    <a:bodyPr/>
                    <a:lstStyle/>
                    <a:p>
                      <a:pPr algn="ctr"/>
                      <a:r>
                        <a:rPr lang="fr-FR" sz="1400" dirty="0"/>
                        <a:t>27</a:t>
                      </a:r>
                    </a:p>
                  </a:txBody>
                  <a:tcPr/>
                </a:tc>
                <a:tc>
                  <a:txBody>
                    <a:bodyPr/>
                    <a:lstStyle/>
                    <a:p>
                      <a:pPr algn="ctr"/>
                      <a:r>
                        <a:rPr lang="fr-FR" sz="1400" dirty="0"/>
                        <a:t>24</a:t>
                      </a:r>
                    </a:p>
                  </a:txBody>
                  <a:tcPr/>
                </a:tc>
                <a:extLst>
                  <a:ext uri="{0D108BD9-81ED-4DB2-BD59-A6C34878D82A}">
                    <a16:rowId xmlns:a16="http://schemas.microsoft.com/office/drawing/2014/main" val="10012"/>
                  </a:ext>
                </a:extLst>
              </a:tr>
              <a:tr h="279400">
                <a:tc>
                  <a:txBody>
                    <a:bodyPr/>
                    <a:lstStyle/>
                    <a:p>
                      <a:r>
                        <a:rPr lang="fr-FR" sz="1400" dirty="0"/>
                        <a:t>None of the </a:t>
                      </a:r>
                      <a:r>
                        <a:rPr lang="fr-FR" sz="1400" dirty="0" err="1"/>
                        <a:t>above</a:t>
                      </a:r>
                      <a:endParaRPr lang="fr-FR" sz="1400" dirty="0"/>
                    </a:p>
                  </a:txBody>
                  <a:tcPr/>
                </a:tc>
                <a:tc>
                  <a:txBody>
                    <a:bodyPr/>
                    <a:lstStyle/>
                    <a:p>
                      <a:pPr algn="ctr"/>
                      <a:r>
                        <a:rPr lang="fr-FR" sz="1400" dirty="0"/>
                        <a:t>3</a:t>
                      </a:r>
                    </a:p>
                  </a:txBody>
                  <a:tcPr/>
                </a:tc>
                <a:tc>
                  <a:txBody>
                    <a:bodyPr/>
                    <a:lstStyle/>
                    <a:p>
                      <a:pPr algn="ctr"/>
                      <a:r>
                        <a:rPr lang="fr-FR" sz="1400" dirty="0"/>
                        <a:t>3</a:t>
                      </a:r>
                    </a:p>
                  </a:txBody>
                  <a:tcPr/>
                </a:tc>
                <a:tc>
                  <a:txBody>
                    <a:bodyPr/>
                    <a:lstStyle/>
                    <a:p>
                      <a:pPr algn="ctr"/>
                      <a:r>
                        <a:rPr lang="fr-FR" sz="1400" dirty="0"/>
                        <a:t>4</a:t>
                      </a:r>
                    </a:p>
                  </a:txBody>
                  <a:tcPr/>
                </a:tc>
                <a:tc>
                  <a:txBody>
                    <a:bodyPr/>
                    <a:lstStyle/>
                    <a:p>
                      <a:pPr algn="ctr"/>
                      <a:r>
                        <a:rPr lang="fr-FR" sz="1400" dirty="0"/>
                        <a:t>1</a:t>
                      </a:r>
                    </a:p>
                  </a:txBody>
                  <a:tcPr/>
                </a:tc>
                <a:tc>
                  <a:txBody>
                    <a:bodyPr/>
                    <a:lstStyle/>
                    <a:p>
                      <a:pPr algn="ctr"/>
                      <a:r>
                        <a:rPr lang="fr-FR" sz="1400" dirty="0"/>
                        <a:t>1</a:t>
                      </a:r>
                    </a:p>
                  </a:txBody>
                  <a:tcPr/>
                </a:tc>
                <a:tc>
                  <a:txBody>
                    <a:bodyPr/>
                    <a:lstStyle/>
                    <a:p>
                      <a:pPr algn="ctr"/>
                      <a:r>
                        <a:rPr lang="fr-FR" sz="1400" dirty="0"/>
                        <a:t>2</a:t>
                      </a:r>
                    </a:p>
                  </a:txBody>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9261959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Autres</a:t>
            </a:r>
          </a:p>
        </p:txBody>
      </p:sp>
      <p:sp>
        <p:nvSpPr>
          <p:cNvPr id="4" name="Espace réservé du numéro de diapositive 3"/>
          <p:cNvSpPr>
            <a:spLocks noGrp="1"/>
          </p:cNvSpPr>
          <p:nvPr>
            <p:ph type="sldNum" sz="quarter" idx="12"/>
          </p:nvPr>
        </p:nvSpPr>
        <p:spPr/>
        <p:txBody>
          <a:bodyPr/>
          <a:lstStyle/>
          <a:p>
            <a:fld id="{C4090714-3DFA-2646-9FB8-CEDAA7E29C75}" type="slidenum">
              <a:rPr lang="en-GB" smtClean="0"/>
              <a:t>19</a:t>
            </a:fld>
            <a:endParaRPr lang="en-GB"/>
          </a:p>
        </p:txBody>
      </p:sp>
      <p:pic>
        <p:nvPicPr>
          <p:cNvPr id="5" name="Image 4"/>
          <p:cNvPicPr>
            <a:picLocks noChangeAspect="1"/>
          </p:cNvPicPr>
          <p:nvPr/>
        </p:nvPicPr>
        <p:blipFill>
          <a:blip r:embed="rId2"/>
          <a:stretch>
            <a:fillRect/>
          </a:stretch>
        </p:blipFill>
        <p:spPr>
          <a:xfrm>
            <a:off x="533400" y="1181100"/>
            <a:ext cx="1762511" cy="3187700"/>
          </a:xfrm>
          <a:prstGeom prst="rect">
            <a:avLst/>
          </a:prstGeom>
        </p:spPr>
      </p:pic>
      <p:sp>
        <p:nvSpPr>
          <p:cNvPr id="6" name="ZoneTexte 5"/>
          <p:cNvSpPr txBox="1"/>
          <p:nvPr/>
        </p:nvSpPr>
        <p:spPr>
          <a:xfrm>
            <a:off x="238132" y="4483100"/>
            <a:ext cx="2479668" cy="646331"/>
          </a:xfrm>
          <a:prstGeom prst="rect">
            <a:avLst/>
          </a:prstGeom>
          <a:noFill/>
        </p:spPr>
        <p:txBody>
          <a:bodyPr wrap="square" rtlCol="0">
            <a:spAutoFit/>
          </a:bodyPr>
          <a:lstStyle/>
          <a:p>
            <a:pPr algn="ctr"/>
            <a:r>
              <a:rPr lang="fr-FR" dirty="0">
                <a:latin typeface="Gill Sans Light"/>
                <a:cs typeface="Gill Sans Light"/>
              </a:rPr>
              <a:t>Choucroute crue au curry (Nouvelle Zélande)</a:t>
            </a:r>
          </a:p>
        </p:txBody>
      </p:sp>
      <p:pic>
        <p:nvPicPr>
          <p:cNvPr id="7" name="Image 6"/>
          <p:cNvPicPr>
            <a:picLocks noChangeAspect="1"/>
          </p:cNvPicPr>
          <p:nvPr/>
        </p:nvPicPr>
        <p:blipFill>
          <a:blip r:embed="rId3"/>
          <a:stretch>
            <a:fillRect/>
          </a:stretch>
        </p:blipFill>
        <p:spPr>
          <a:xfrm>
            <a:off x="3898900" y="1181100"/>
            <a:ext cx="2362200" cy="3447535"/>
          </a:xfrm>
          <a:prstGeom prst="rect">
            <a:avLst/>
          </a:prstGeom>
        </p:spPr>
      </p:pic>
      <p:sp>
        <p:nvSpPr>
          <p:cNvPr id="8" name="ZoneTexte 7"/>
          <p:cNvSpPr txBox="1"/>
          <p:nvPr/>
        </p:nvSpPr>
        <p:spPr>
          <a:xfrm>
            <a:off x="4089400" y="4806265"/>
            <a:ext cx="2070100" cy="646331"/>
          </a:xfrm>
          <a:prstGeom prst="rect">
            <a:avLst/>
          </a:prstGeom>
          <a:noFill/>
        </p:spPr>
        <p:txBody>
          <a:bodyPr wrap="square" rtlCol="0">
            <a:spAutoFit/>
          </a:bodyPr>
          <a:lstStyle/>
          <a:p>
            <a:pPr algn="ctr"/>
            <a:r>
              <a:rPr lang="fr-FR" dirty="0">
                <a:latin typeface="Gill Sans Light"/>
                <a:cs typeface="Gill Sans Light"/>
              </a:rPr>
              <a:t>Amandes émincées (Australie)</a:t>
            </a:r>
          </a:p>
        </p:txBody>
      </p:sp>
      <p:pic>
        <p:nvPicPr>
          <p:cNvPr id="9" name="Image 8"/>
          <p:cNvPicPr>
            <a:picLocks noChangeAspect="1"/>
          </p:cNvPicPr>
          <p:nvPr/>
        </p:nvPicPr>
        <p:blipFill>
          <a:blip r:embed="rId4"/>
          <a:stretch>
            <a:fillRect/>
          </a:stretch>
        </p:blipFill>
        <p:spPr>
          <a:xfrm>
            <a:off x="7429808" y="1085165"/>
            <a:ext cx="1046764" cy="3721100"/>
          </a:xfrm>
          <a:prstGeom prst="rect">
            <a:avLst/>
          </a:prstGeom>
        </p:spPr>
      </p:pic>
      <p:sp>
        <p:nvSpPr>
          <p:cNvPr id="10" name="ZoneTexte 9"/>
          <p:cNvSpPr txBox="1"/>
          <p:nvPr/>
        </p:nvSpPr>
        <p:spPr>
          <a:xfrm>
            <a:off x="6922231" y="4837330"/>
            <a:ext cx="2070100" cy="646331"/>
          </a:xfrm>
          <a:prstGeom prst="rect">
            <a:avLst/>
          </a:prstGeom>
          <a:noFill/>
        </p:spPr>
        <p:txBody>
          <a:bodyPr wrap="square" rtlCol="0">
            <a:spAutoFit/>
          </a:bodyPr>
          <a:lstStyle/>
          <a:p>
            <a:pPr algn="ctr"/>
            <a:r>
              <a:rPr lang="fr-FR" dirty="0">
                <a:latin typeface="Gill Sans Light"/>
                <a:cs typeface="Gill Sans Light"/>
              </a:rPr>
              <a:t>Vin Bio (Afrique du Sud)</a:t>
            </a:r>
          </a:p>
        </p:txBody>
      </p:sp>
    </p:spTree>
    <p:extLst>
      <p:ext uri="{BB962C8B-B14F-4D97-AF65-F5344CB8AC3E}">
        <p14:creationId xmlns:p14="http://schemas.microsoft.com/office/powerpoint/2010/main" val="1257245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Contexte</a:t>
            </a:r>
          </a:p>
        </p:txBody>
      </p:sp>
      <p:sp>
        <p:nvSpPr>
          <p:cNvPr id="3" name="Espace réservé du contenu 2"/>
          <p:cNvSpPr>
            <a:spLocks noGrp="1"/>
          </p:cNvSpPr>
          <p:nvPr>
            <p:ph idx="1"/>
          </p:nvPr>
        </p:nvSpPr>
        <p:spPr/>
        <p:txBody>
          <a:bodyPr/>
          <a:lstStyle/>
          <a:p>
            <a:r>
              <a:rPr lang="fr-FR" dirty="0"/>
              <a:t>Le marché mondial des produits Bio était évalué à 77,4 Mds $ en 2015</a:t>
            </a:r>
          </a:p>
          <a:p>
            <a:r>
              <a:rPr lang="fr-FR" dirty="0"/>
              <a:t>Il est attendu à 320,5 Mds $ en 2025 (Grand </a:t>
            </a:r>
            <a:r>
              <a:rPr lang="fr-FR" dirty="0" err="1"/>
              <a:t>view</a:t>
            </a:r>
            <a:r>
              <a:rPr lang="fr-FR" dirty="0"/>
              <a:t> </a:t>
            </a:r>
            <a:r>
              <a:rPr lang="fr-FR" dirty="0" err="1"/>
              <a:t>research</a:t>
            </a:r>
            <a:r>
              <a:rPr lang="fr-FR" dirty="0"/>
              <a:t>), porté par l’engouement des jeunes générations (Y, Z, alpha) et par l’explosion de l’offre.</a:t>
            </a:r>
          </a:p>
          <a:p>
            <a:r>
              <a:rPr lang="fr-FR" dirty="0"/>
              <a:t>US, Allemagne et France sont les trois marchés les plus importants.</a:t>
            </a:r>
          </a:p>
          <a:p>
            <a:endParaRPr lang="fr-FR" dirty="0"/>
          </a:p>
          <a:p>
            <a:r>
              <a:rPr lang="fr-FR" dirty="0"/>
              <a:t>La perception des produits bio diffère d’une région à l’autre et d’une génération à l’autre.</a:t>
            </a:r>
          </a:p>
          <a:p>
            <a:pPr lvl="1"/>
            <a:r>
              <a:rPr lang="fr-FR" dirty="0"/>
              <a:t>En France, la première motivation est la santé</a:t>
            </a:r>
          </a:p>
          <a:p>
            <a:pPr lvl="1"/>
            <a:r>
              <a:rPr lang="fr-FR" dirty="0"/>
              <a:t>En Allemagne, le bien-être animal</a:t>
            </a:r>
          </a:p>
          <a:p>
            <a:pPr lvl="1"/>
            <a:r>
              <a:rPr lang="fr-FR" dirty="0"/>
              <a:t>Aux US, le GMO free</a:t>
            </a:r>
          </a:p>
          <a:p>
            <a:pPr lvl="1"/>
            <a:endParaRPr lang="fr-FR" dirty="0"/>
          </a:p>
          <a:p>
            <a:r>
              <a:rPr lang="fr-FR" dirty="0"/>
              <a:t>Plan : </a:t>
            </a:r>
          </a:p>
          <a:p>
            <a:pPr lvl="1"/>
            <a:r>
              <a:rPr lang="fr-FR" dirty="0"/>
              <a:t>Perception du bio par régions</a:t>
            </a:r>
          </a:p>
          <a:p>
            <a:pPr lvl="1"/>
            <a:r>
              <a:rPr lang="fr-FR" dirty="0"/>
              <a:t>Perception des jeunes générations</a:t>
            </a:r>
          </a:p>
        </p:txBody>
      </p:sp>
      <p:sp>
        <p:nvSpPr>
          <p:cNvPr id="4" name="Espace réservé du numéro de diapositive 3"/>
          <p:cNvSpPr>
            <a:spLocks noGrp="1"/>
          </p:cNvSpPr>
          <p:nvPr>
            <p:ph type="sldNum" sz="quarter" idx="12"/>
          </p:nvPr>
        </p:nvSpPr>
        <p:spPr/>
        <p:txBody>
          <a:bodyPr/>
          <a:lstStyle/>
          <a:p>
            <a:fld id="{C4090714-3DFA-2646-9FB8-CEDAA7E29C75}" type="slidenum">
              <a:rPr lang="en-GB" smtClean="0"/>
              <a:t>2</a:t>
            </a:fld>
            <a:endParaRPr lang="en-GB"/>
          </a:p>
        </p:txBody>
      </p:sp>
    </p:spTree>
    <p:extLst>
      <p:ext uri="{BB962C8B-B14F-4D97-AF65-F5344CB8AC3E}">
        <p14:creationId xmlns:p14="http://schemas.microsoft.com/office/powerpoint/2010/main" val="29793890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fld id="{C4090714-3DFA-2646-9FB8-CEDAA7E29C75}" type="slidenum">
              <a:rPr lang="en-GB" smtClean="0"/>
              <a:pPr/>
              <a:t>20</a:t>
            </a:fld>
            <a:endParaRPr lang="en-GB" dirty="0"/>
          </a:p>
        </p:txBody>
      </p:sp>
      <p:sp>
        <p:nvSpPr>
          <p:cNvPr id="3" name="Espace réservé du contenu 2"/>
          <p:cNvSpPr>
            <a:spLocks noGrp="1"/>
          </p:cNvSpPr>
          <p:nvPr>
            <p:ph sz="quarter" idx="11"/>
          </p:nvPr>
        </p:nvSpPr>
        <p:spPr/>
        <p:txBody>
          <a:bodyPr/>
          <a:lstStyle/>
          <a:p>
            <a:r>
              <a:rPr lang="fr-FR" dirty="0"/>
              <a:t>Les différentes générations</a:t>
            </a:r>
          </a:p>
        </p:txBody>
      </p:sp>
    </p:spTree>
    <p:extLst>
      <p:ext uri="{BB962C8B-B14F-4D97-AF65-F5344CB8AC3E}">
        <p14:creationId xmlns:p14="http://schemas.microsoft.com/office/powerpoint/2010/main" val="41675872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Définitions</a:t>
            </a:r>
          </a:p>
        </p:txBody>
      </p:sp>
      <p:sp>
        <p:nvSpPr>
          <p:cNvPr id="3" name="Espace réservé du contenu 2"/>
          <p:cNvSpPr>
            <a:spLocks noGrp="1"/>
          </p:cNvSpPr>
          <p:nvPr>
            <p:ph idx="1"/>
          </p:nvPr>
        </p:nvSpPr>
        <p:spPr/>
        <p:txBody>
          <a:bodyPr/>
          <a:lstStyle/>
          <a:p>
            <a:r>
              <a:rPr lang="fr-FR" dirty="0"/>
              <a:t>les Baby-boomers, personnes nées entre 1946 et 1964,</a:t>
            </a:r>
          </a:p>
          <a:p>
            <a:r>
              <a:rPr lang="fr-FR" dirty="0"/>
              <a:t>la génération X, personnes nés entre 1965 et 1979,</a:t>
            </a:r>
          </a:p>
          <a:p>
            <a:r>
              <a:rPr lang="fr-FR" dirty="0"/>
              <a:t>la génération Y, nés entre 1980 et 2000,</a:t>
            </a:r>
          </a:p>
          <a:p>
            <a:r>
              <a:rPr lang="fr-FR" dirty="0"/>
              <a:t>la génération Z, née à partir de l’an 2000</a:t>
            </a:r>
          </a:p>
          <a:p>
            <a:r>
              <a:rPr lang="fr-FR" dirty="0"/>
              <a:t>….</a:t>
            </a:r>
          </a:p>
          <a:p>
            <a:r>
              <a:rPr lang="fr-FR" dirty="0"/>
              <a:t>La génération Alpha, née à partir de 2010 ?</a:t>
            </a:r>
          </a:p>
          <a:p>
            <a:endParaRPr lang="fr-FR" dirty="0"/>
          </a:p>
        </p:txBody>
      </p:sp>
      <p:sp>
        <p:nvSpPr>
          <p:cNvPr id="4" name="Espace réservé du numéro de diapositive 3"/>
          <p:cNvSpPr>
            <a:spLocks noGrp="1"/>
          </p:cNvSpPr>
          <p:nvPr>
            <p:ph type="sldNum" sz="quarter" idx="12"/>
          </p:nvPr>
        </p:nvSpPr>
        <p:spPr/>
        <p:txBody>
          <a:bodyPr/>
          <a:lstStyle/>
          <a:p>
            <a:fld id="{C4090714-3DFA-2646-9FB8-CEDAA7E29C75}" type="slidenum">
              <a:rPr lang="en-GB" smtClean="0"/>
              <a:t>21</a:t>
            </a:fld>
            <a:endParaRPr lang="en-GB"/>
          </a:p>
        </p:txBody>
      </p:sp>
      <p:pic>
        <p:nvPicPr>
          <p:cNvPr id="5" name="Image 4"/>
          <p:cNvPicPr>
            <a:picLocks noChangeAspect="1"/>
          </p:cNvPicPr>
          <p:nvPr/>
        </p:nvPicPr>
        <p:blipFill>
          <a:blip r:embed="rId2"/>
          <a:stretch>
            <a:fillRect/>
          </a:stretch>
        </p:blipFill>
        <p:spPr>
          <a:xfrm>
            <a:off x="1638300" y="3517415"/>
            <a:ext cx="6045200" cy="3158617"/>
          </a:xfrm>
          <a:prstGeom prst="rect">
            <a:avLst/>
          </a:prstGeom>
        </p:spPr>
      </p:pic>
    </p:spTree>
    <p:extLst>
      <p:ext uri="{BB962C8B-B14F-4D97-AF65-F5344CB8AC3E}">
        <p14:creationId xmlns:p14="http://schemas.microsoft.com/office/powerpoint/2010/main" val="13139888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Définitions</a:t>
            </a:r>
          </a:p>
        </p:txBody>
      </p:sp>
      <p:sp>
        <p:nvSpPr>
          <p:cNvPr id="4" name="Espace réservé du numéro de diapositive 3"/>
          <p:cNvSpPr>
            <a:spLocks noGrp="1"/>
          </p:cNvSpPr>
          <p:nvPr>
            <p:ph type="sldNum" sz="quarter" idx="12"/>
          </p:nvPr>
        </p:nvSpPr>
        <p:spPr/>
        <p:txBody>
          <a:bodyPr/>
          <a:lstStyle/>
          <a:p>
            <a:fld id="{C4090714-3DFA-2646-9FB8-CEDAA7E29C75}" type="slidenum">
              <a:rPr lang="en-GB" smtClean="0"/>
              <a:t>22</a:t>
            </a:fld>
            <a:endParaRPr lang="en-GB"/>
          </a:p>
        </p:txBody>
      </p:sp>
      <p:pic>
        <p:nvPicPr>
          <p:cNvPr id="7" name="Image 6"/>
          <p:cNvPicPr>
            <a:picLocks noChangeAspect="1"/>
          </p:cNvPicPr>
          <p:nvPr/>
        </p:nvPicPr>
        <p:blipFill>
          <a:blip r:embed="rId2"/>
          <a:stretch>
            <a:fillRect/>
          </a:stretch>
        </p:blipFill>
        <p:spPr>
          <a:xfrm>
            <a:off x="503575" y="1054100"/>
            <a:ext cx="8226997" cy="5663050"/>
          </a:xfrm>
          <a:prstGeom prst="rect">
            <a:avLst/>
          </a:prstGeom>
        </p:spPr>
      </p:pic>
    </p:spTree>
    <p:extLst>
      <p:ext uri="{BB962C8B-B14F-4D97-AF65-F5344CB8AC3E}">
        <p14:creationId xmlns:p14="http://schemas.microsoft.com/office/powerpoint/2010/main" val="4789167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4090714-3DFA-2646-9FB8-CEDAA7E29C75}" type="slidenum">
              <a:rPr lang="en-GB" smtClean="0"/>
              <a:t>23</a:t>
            </a:fld>
            <a:endParaRPr lang="en-GB"/>
          </a:p>
        </p:txBody>
      </p:sp>
      <p:pic>
        <p:nvPicPr>
          <p:cNvPr id="5" name="Image 4"/>
          <p:cNvPicPr>
            <a:picLocks noChangeAspect="1"/>
          </p:cNvPicPr>
          <p:nvPr/>
        </p:nvPicPr>
        <p:blipFill>
          <a:blip r:embed="rId2"/>
          <a:stretch>
            <a:fillRect/>
          </a:stretch>
        </p:blipFill>
        <p:spPr>
          <a:xfrm>
            <a:off x="4686300" y="0"/>
            <a:ext cx="4052455" cy="6858000"/>
          </a:xfrm>
          <a:prstGeom prst="rect">
            <a:avLst/>
          </a:prstGeom>
        </p:spPr>
      </p:pic>
      <p:sp>
        <p:nvSpPr>
          <p:cNvPr id="6" name="ZoneTexte 5"/>
          <p:cNvSpPr txBox="1"/>
          <p:nvPr/>
        </p:nvSpPr>
        <p:spPr>
          <a:xfrm>
            <a:off x="292100" y="1244600"/>
            <a:ext cx="3873500" cy="5509201"/>
          </a:xfrm>
          <a:prstGeom prst="rect">
            <a:avLst/>
          </a:prstGeom>
          <a:noFill/>
        </p:spPr>
        <p:txBody>
          <a:bodyPr wrap="square" rtlCol="0">
            <a:spAutoFit/>
          </a:bodyPr>
          <a:lstStyle/>
          <a:p>
            <a:pPr marL="285750" indent="-285750">
              <a:buFont typeface="Arial"/>
              <a:buChar char="•"/>
            </a:pPr>
            <a:r>
              <a:rPr lang="fr-FR" sz="1600" b="1" dirty="0">
                <a:latin typeface="Gill Sans"/>
                <a:cs typeface="Gill Sans"/>
              </a:rPr>
              <a:t>Un clivage moins tranché entre science et nature </a:t>
            </a:r>
            <a:r>
              <a:rPr lang="fr-FR" sz="1600" dirty="0">
                <a:latin typeface="Gill Sans Light"/>
                <a:cs typeface="Gill Sans Light"/>
              </a:rPr>
              <a:t>: à l’inverse de leurs aînés, les jeunes générations n’opposent pas radicalement technologie, nature et savoirs artisanaux. Un poulet fermier authentique leur plaira autant… qu’une protéine végétale simili-carné imitant le dit poulet. L’alimentation </a:t>
            </a:r>
            <a:r>
              <a:rPr lang="fr-FR" sz="1600" dirty="0" err="1">
                <a:latin typeface="Gill Sans Light"/>
                <a:cs typeface="Gill Sans Light"/>
              </a:rPr>
              <a:t>Paleo</a:t>
            </a:r>
            <a:r>
              <a:rPr lang="fr-FR" sz="1600" dirty="0">
                <a:latin typeface="Gill Sans Light"/>
                <a:cs typeface="Gill Sans Light"/>
              </a:rPr>
              <a:t> « pure » des origines (avant le néolithique) fascine au même titre que les biotechnologies dernier cri, pourvu que ces dernières soient éthiques et responsables.</a:t>
            </a:r>
          </a:p>
          <a:p>
            <a:pPr marL="285750" indent="-285750">
              <a:buFont typeface="Arial"/>
              <a:buChar char="•"/>
            </a:pPr>
            <a:r>
              <a:rPr lang="fr-FR" sz="1600" dirty="0">
                <a:latin typeface="Gill Sans Light"/>
                <a:cs typeface="Gill Sans Light"/>
              </a:rPr>
              <a:t>L’hyper-connectivité et le virtuel appellent un fort besoin de sens et de vraies réalités, d’où le bio, le naturel, le fait-main, le travail artisanal véritable, l’éthique des entreprises, les rencontres physiques festives et le besoin de s’impliquer dans la vie réelle par le </a:t>
            </a:r>
            <a:r>
              <a:rPr lang="fr-FR" sz="1600" dirty="0" err="1">
                <a:latin typeface="Gill Sans Light"/>
                <a:cs typeface="Gill Sans Light"/>
              </a:rPr>
              <a:t>crowdsourcing</a:t>
            </a:r>
            <a:r>
              <a:rPr lang="fr-FR" sz="1600" dirty="0">
                <a:latin typeface="Gill Sans Light"/>
                <a:cs typeface="Gill Sans Light"/>
              </a:rPr>
              <a:t>, le </a:t>
            </a:r>
            <a:r>
              <a:rPr lang="fr-FR" sz="1600" dirty="0" err="1">
                <a:latin typeface="Gill Sans Light"/>
                <a:cs typeface="Gill Sans Light"/>
              </a:rPr>
              <a:t>crowdfunding</a:t>
            </a:r>
            <a:r>
              <a:rPr lang="fr-FR" sz="1600" dirty="0">
                <a:latin typeface="Gill Sans Light"/>
                <a:cs typeface="Gill Sans Light"/>
              </a:rPr>
              <a:t>, etc.</a:t>
            </a:r>
          </a:p>
          <a:p>
            <a:pPr marL="285750" indent="-285750">
              <a:buFont typeface="Arial"/>
              <a:buChar char="•"/>
            </a:pPr>
            <a:endParaRPr lang="fr-FR" sz="1600" dirty="0">
              <a:latin typeface="Gill Sans Light"/>
              <a:cs typeface="Gill Sans Light"/>
            </a:endParaRPr>
          </a:p>
          <a:p>
            <a:pPr marL="285750" indent="-285750">
              <a:buFont typeface="Arial"/>
              <a:buChar char="•"/>
            </a:pPr>
            <a:endParaRPr lang="fr-FR" sz="1600" dirty="0">
              <a:latin typeface="Gill Sans Light"/>
              <a:cs typeface="Gill Sans Light"/>
            </a:endParaRPr>
          </a:p>
        </p:txBody>
      </p:sp>
    </p:spTree>
    <p:extLst>
      <p:ext uri="{BB962C8B-B14F-4D97-AF65-F5344CB8AC3E}">
        <p14:creationId xmlns:p14="http://schemas.microsoft.com/office/powerpoint/2010/main" val="38683080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a:t>
            </a:r>
            <a:r>
              <a:rPr lang="fr-FR" dirty="0" err="1"/>
              <a:t>Millennials</a:t>
            </a:r>
            <a:endParaRPr lang="fr-FR" dirty="0"/>
          </a:p>
        </p:txBody>
      </p:sp>
      <p:sp>
        <p:nvSpPr>
          <p:cNvPr id="4" name="Espace réservé du numéro de diapositive 3"/>
          <p:cNvSpPr>
            <a:spLocks noGrp="1"/>
          </p:cNvSpPr>
          <p:nvPr>
            <p:ph type="sldNum" sz="quarter" idx="12"/>
          </p:nvPr>
        </p:nvSpPr>
        <p:spPr/>
        <p:txBody>
          <a:bodyPr/>
          <a:lstStyle/>
          <a:p>
            <a:fld id="{C4090714-3DFA-2646-9FB8-CEDAA7E29C75}" type="slidenum">
              <a:rPr lang="en-GB" smtClean="0"/>
              <a:t>24</a:t>
            </a:fld>
            <a:endParaRPr lang="en-GB"/>
          </a:p>
        </p:txBody>
      </p:sp>
      <p:pic>
        <p:nvPicPr>
          <p:cNvPr id="5" name="officeArt object"/>
          <p:cNvPicPr/>
          <p:nvPr/>
        </p:nvPicPr>
        <p:blipFill>
          <a:blip r:embed="rId2">
            <a:extLst/>
          </a:blip>
          <a:stretch>
            <a:fillRect/>
          </a:stretch>
        </p:blipFill>
        <p:spPr>
          <a:xfrm>
            <a:off x="738039" y="2057399"/>
            <a:ext cx="7738533" cy="4411133"/>
          </a:xfrm>
          <a:prstGeom prst="rect">
            <a:avLst/>
          </a:prstGeom>
          <a:ln w="12700" cap="flat">
            <a:noFill/>
            <a:miter lim="400000"/>
          </a:ln>
          <a:effectLst/>
        </p:spPr>
      </p:pic>
      <p:sp>
        <p:nvSpPr>
          <p:cNvPr id="6" name="ZoneTexte 5"/>
          <p:cNvSpPr txBox="1"/>
          <p:nvPr/>
        </p:nvSpPr>
        <p:spPr>
          <a:xfrm>
            <a:off x="495300" y="1181100"/>
            <a:ext cx="8102600" cy="646331"/>
          </a:xfrm>
          <a:prstGeom prst="rect">
            <a:avLst/>
          </a:prstGeom>
          <a:noFill/>
        </p:spPr>
        <p:txBody>
          <a:bodyPr wrap="square" rtlCol="0">
            <a:spAutoFit/>
          </a:bodyPr>
          <a:lstStyle/>
          <a:p>
            <a:pPr marL="285750" indent="-285750">
              <a:buFont typeface="Arial"/>
              <a:buChar char="•"/>
            </a:pPr>
            <a:r>
              <a:rPr lang="fr-FR" dirty="0">
                <a:latin typeface="Gill Sans Light"/>
                <a:cs typeface="Gill Sans Light"/>
              </a:rPr>
              <a:t>32 % de la population mondiale, </a:t>
            </a:r>
          </a:p>
          <a:p>
            <a:pPr marL="285750" indent="-285750">
              <a:buFont typeface="Arial"/>
              <a:buChar char="•"/>
            </a:pPr>
            <a:r>
              <a:rPr lang="fr-FR" dirty="0">
                <a:latin typeface="Gill Sans Light"/>
                <a:cs typeface="Gill Sans Light"/>
              </a:rPr>
              <a:t>19 % des foyers français soit 17 Millions de personnes</a:t>
            </a:r>
          </a:p>
        </p:txBody>
      </p:sp>
    </p:spTree>
    <p:extLst>
      <p:ext uri="{BB962C8B-B14F-4D97-AF65-F5344CB8AC3E}">
        <p14:creationId xmlns:p14="http://schemas.microsoft.com/office/powerpoint/2010/main" val="957723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Générations Y, Z &amp; Alpha</a:t>
            </a:r>
          </a:p>
        </p:txBody>
      </p:sp>
      <p:sp>
        <p:nvSpPr>
          <p:cNvPr id="3" name="Espace réservé du contenu 2"/>
          <p:cNvSpPr>
            <a:spLocks noGrp="1"/>
          </p:cNvSpPr>
          <p:nvPr>
            <p:ph idx="1"/>
          </p:nvPr>
        </p:nvSpPr>
        <p:spPr/>
        <p:txBody>
          <a:bodyPr>
            <a:normAutofit fontScale="92500" lnSpcReduction="20000"/>
          </a:bodyPr>
          <a:lstStyle/>
          <a:p>
            <a:r>
              <a:rPr lang="en-US" dirty="0" err="1"/>
              <a:t>L’étude</a:t>
            </a:r>
            <a:r>
              <a:rPr lang="en-US" dirty="0"/>
              <a:t> Nielsen Global Health &amp; Wellness Survey </a:t>
            </a:r>
            <a:r>
              <a:rPr lang="en-US" dirty="0" err="1"/>
              <a:t>indique</a:t>
            </a:r>
            <a:r>
              <a:rPr lang="en-US" dirty="0"/>
              <a:t> </a:t>
            </a:r>
            <a:r>
              <a:rPr lang="en-US" dirty="0" err="1"/>
              <a:t>que</a:t>
            </a:r>
            <a:r>
              <a:rPr lang="en-US" dirty="0"/>
              <a:t> 40 % des </a:t>
            </a:r>
            <a:r>
              <a:rPr lang="en-US" dirty="0" err="1"/>
              <a:t>générations</a:t>
            </a:r>
            <a:r>
              <a:rPr lang="en-US" dirty="0"/>
              <a:t> Y et Z </a:t>
            </a:r>
            <a:r>
              <a:rPr lang="en-US" dirty="0" err="1"/>
              <a:t>déclarent</a:t>
            </a:r>
            <a:r>
              <a:rPr lang="en-US" dirty="0"/>
              <a:t> </a:t>
            </a:r>
            <a:r>
              <a:rPr lang="en-US" dirty="0" err="1"/>
              <a:t>que</a:t>
            </a:r>
            <a:r>
              <a:rPr lang="en-US" dirty="0"/>
              <a:t> les </a:t>
            </a:r>
            <a:r>
              <a:rPr lang="en-US" dirty="0" err="1"/>
              <a:t>ingrédients</a:t>
            </a:r>
            <a:r>
              <a:rPr lang="en-US" dirty="0"/>
              <a:t> </a:t>
            </a:r>
            <a:r>
              <a:rPr lang="en-US" dirty="0" err="1"/>
              <a:t>issus</a:t>
            </a:r>
            <a:r>
              <a:rPr lang="en-US" dirty="0"/>
              <a:t> de sources durables </a:t>
            </a:r>
            <a:r>
              <a:rPr lang="en-US" dirty="0" err="1"/>
              <a:t>sont</a:t>
            </a:r>
            <a:r>
              <a:rPr lang="en-US" dirty="0"/>
              <a:t> </a:t>
            </a:r>
            <a:r>
              <a:rPr lang="en-US" dirty="0" err="1"/>
              <a:t>l’une</a:t>
            </a:r>
            <a:r>
              <a:rPr lang="en-US" dirty="0"/>
              <a:t> de </a:t>
            </a:r>
            <a:r>
              <a:rPr lang="en-US" dirty="0" err="1"/>
              <a:t>leurs</a:t>
            </a:r>
            <a:r>
              <a:rPr lang="en-US" dirty="0"/>
              <a:t> </a:t>
            </a:r>
            <a:r>
              <a:rPr lang="en-US" dirty="0" err="1"/>
              <a:t>principales</a:t>
            </a:r>
            <a:r>
              <a:rPr lang="en-US" dirty="0"/>
              <a:t> motivations </a:t>
            </a:r>
            <a:r>
              <a:rPr lang="en-US" dirty="0" err="1"/>
              <a:t>d’achat</a:t>
            </a:r>
            <a:r>
              <a:rPr lang="en-US" dirty="0"/>
              <a:t> (plus </a:t>
            </a:r>
            <a:r>
              <a:rPr lang="en-US" dirty="0" err="1"/>
              <a:t>que</a:t>
            </a:r>
            <a:r>
              <a:rPr lang="en-US" dirty="0"/>
              <a:t> les </a:t>
            </a:r>
            <a:r>
              <a:rPr lang="en-US" dirty="0" err="1"/>
              <a:t>autres</a:t>
            </a:r>
            <a:r>
              <a:rPr lang="en-US" dirty="0"/>
              <a:t> </a:t>
            </a:r>
            <a:r>
              <a:rPr lang="en-US" dirty="0" err="1"/>
              <a:t>générations</a:t>
            </a:r>
            <a:r>
              <a:rPr lang="en-US" dirty="0"/>
              <a:t>). </a:t>
            </a:r>
          </a:p>
          <a:p>
            <a:r>
              <a:rPr lang="fr-FR" dirty="0"/>
              <a:t>Entre 1997 et 2011, approximativement 27 % de la population mondiale est née. La génération Z représente à ce jour 2 milliards d’individus. </a:t>
            </a:r>
          </a:p>
          <a:p>
            <a:r>
              <a:rPr lang="fr-FR" dirty="0"/>
              <a:t>les Z poursuivent les avancées de recherche de sens, de bonheur et d’idéal communautaire des </a:t>
            </a:r>
            <a:r>
              <a:rPr lang="fr-FR" dirty="0" err="1"/>
              <a:t>Millennials</a:t>
            </a:r>
            <a:r>
              <a:rPr lang="fr-FR" dirty="0"/>
              <a:t>, prouvant ainsi que l’économie collaborative et les réseaux sociaux ont encore de beaux jours devant eux.</a:t>
            </a:r>
          </a:p>
          <a:p>
            <a:r>
              <a:rPr lang="fr-FR" dirty="0"/>
              <a:t>L’étude </a:t>
            </a:r>
            <a:r>
              <a:rPr lang="fr-FR" dirty="0" err="1"/>
              <a:t>Shopper</a:t>
            </a:r>
            <a:r>
              <a:rPr lang="fr-FR" dirty="0"/>
              <a:t> Observer de  septembre 2017 démontre que 60 % des Français de 18-24 ans ont envie de magasins où ils peuvent faire autre chose qu’acheter.</a:t>
            </a:r>
          </a:p>
          <a:p>
            <a:r>
              <a:rPr lang="fr-FR" dirty="0"/>
              <a:t>Selon une étude de Nielsen, le nombre de 15-20 ans qui seraient prêts à payer plus pour des produits de société avec des démarches sociales et durables est passé de 55 % en 2014 à 72 % en 2015. Pour les </a:t>
            </a:r>
            <a:r>
              <a:rPr lang="fr-FR" dirty="0" err="1"/>
              <a:t>Millennials</a:t>
            </a:r>
            <a:r>
              <a:rPr lang="fr-FR" dirty="0"/>
              <a:t>, les chiffres sont de 50 % à 75 % respectivement</a:t>
            </a:r>
          </a:p>
          <a:p>
            <a:r>
              <a:rPr lang="fr-FR" dirty="0"/>
              <a:t>A partir de 2011 : la génération Alpha. Contrairement aux Z, qui sont nés avec le numérique, les Alpha naissent DANS le numérique. Selon une étude américaine, plus de ¾ des enfants de 2 ans ont déjà testé des jeux vidéo ou des applis sur un </a:t>
            </a:r>
            <a:r>
              <a:rPr lang="fr-FR" dirty="0" err="1"/>
              <a:t>smartphone</a:t>
            </a:r>
            <a:r>
              <a:rPr lang="fr-FR" dirty="0"/>
              <a:t>.</a:t>
            </a:r>
          </a:p>
          <a:p>
            <a:endParaRPr lang="fr-FR" dirty="0"/>
          </a:p>
        </p:txBody>
      </p:sp>
      <p:sp>
        <p:nvSpPr>
          <p:cNvPr id="4" name="Espace réservé du numéro de diapositive 3"/>
          <p:cNvSpPr>
            <a:spLocks noGrp="1"/>
          </p:cNvSpPr>
          <p:nvPr>
            <p:ph type="sldNum" sz="quarter" idx="12"/>
          </p:nvPr>
        </p:nvSpPr>
        <p:spPr/>
        <p:txBody>
          <a:bodyPr/>
          <a:lstStyle/>
          <a:p>
            <a:fld id="{C4090714-3DFA-2646-9FB8-CEDAA7E29C75}" type="slidenum">
              <a:rPr lang="en-GB" smtClean="0"/>
              <a:t>25</a:t>
            </a:fld>
            <a:endParaRPr lang="en-GB"/>
          </a:p>
        </p:txBody>
      </p:sp>
    </p:spTree>
    <p:extLst>
      <p:ext uri="{BB962C8B-B14F-4D97-AF65-F5344CB8AC3E}">
        <p14:creationId xmlns:p14="http://schemas.microsoft.com/office/powerpoint/2010/main" val="33155326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Perception du bio par âge</a:t>
            </a:r>
          </a:p>
        </p:txBody>
      </p:sp>
      <p:sp>
        <p:nvSpPr>
          <p:cNvPr id="3" name="Espace réservé du contenu 2"/>
          <p:cNvSpPr>
            <a:spLocks noGrp="1"/>
          </p:cNvSpPr>
          <p:nvPr>
            <p:ph idx="1"/>
          </p:nvPr>
        </p:nvSpPr>
        <p:spPr>
          <a:xfrm>
            <a:off x="238132" y="1009114"/>
            <a:ext cx="8754200" cy="317857"/>
          </a:xfrm>
        </p:spPr>
        <p:txBody>
          <a:bodyPr>
            <a:normAutofit lnSpcReduction="10000"/>
          </a:bodyPr>
          <a:lstStyle/>
          <a:p>
            <a:r>
              <a:rPr lang="fr-FR" sz="1600" dirty="0"/>
              <a:t>Etude </a:t>
            </a:r>
            <a:r>
              <a:rPr lang="fr-FR" sz="1600" dirty="0" err="1"/>
              <a:t>Globaldata</a:t>
            </a:r>
            <a:r>
              <a:rPr lang="fr-FR" sz="1600" dirty="0"/>
              <a:t> global consumer 2017 : Qu’est ce que le terme bio représente pour vous ?</a:t>
            </a:r>
          </a:p>
          <a:p>
            <a:pPr lvl="1"/>
            <a:endParaRPr lang="fr-FR" dirty="0"/>
          </a:p>
        </p:txBody>
      </p:sp>
      <p:sp>
        <p:nvSpPr>
          <p:cNvPr id="4" name="Espace réservé du numéro de diapositive 3"/>
          <p:cNvSpPr>
            <a:spLocks noGrp="1"/>
          </p:cNvSpPr>
          <p:nvPr>
            <p:ph type="sldNum" sz="quarter" idx="12"/>
          </p:nvPr>
        </p:nvSpPr>
        <p:spPr/>
        <p:txBody>
          <a:bodyPr/>
          <a:lstStyle/>
          <a:p>
            <a:fld id="{C4090714-3DFA-2646-9FB8-CEDAA7E29C75}" type="slidenum">
              <a:rPr lang="en-GB" smtClean="0"/>
              <a:t>26</a:t>
            </a:fld>
            <a:endParaRPr lang="en-GB"/>
          </a:p>
        </p:txBody>
      </p:sp>
      <p:graphicFrame>
        <p:nvGraphicFramePr>
          <p:cNvPr id="6" name="Tableau 5"/>
          <p:cNvGraphicFramePr>
            <a:graphicFrameLocks noGrp="1"/>
          </p:cNvGraphicFramePr>
          <p:nvPr>
            <p:extLst>
              <p:ext uri="{D42A27DB-BD31-4B8C-83A1-F6EECF244321}">
                <p14:modId xmlns:p14="http://schemas.microsoft.com/office/powerpoint/2010/main" val="1974870739"/>
              </p:ext>
            </p:extLst>
          </p:nvPr>
        </p:nvGraphicFramePr>
        <p:xfrm>
          <a:off x="622300" y="1522293"/>
          <a:ext cx="7759700" cy="4370428"/>
        </p:xfrm>
        <a:graphic>
          <a:graphicData uri="http://schemas.openxmlformats.org/drawingml/2006/table">
            <a:tbl>
              <a:tblPr firstRow="1" bandRow="1">
                <a:tableStyleId>{5C22544A-7EE6-4342-B048-85BDC9FD1C3A}</a:tableStyleId>
              </a:tblPr>
              <a:tblGrid>
                <a:gridCol w="29972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723900">
                  <a:extLst>
                    <a:ext uri="{9D8B030D-6E8A-4147-A177-3AD203B41FA5}">
                      <a16:colId xmlns:a16="http://schemas.microsoft.com/office/drawing/2014/main" val="20002"/>
                    </a:ext>
                  </a:extLst>
                </a:gridCol>
                <a:gridCol w="800100">
                  <a:extLst>
                    <a:ext uri="{9D8B030D-6E8A-4147-A177-3AD203B41FA5}">
                      <a16:colId xmlns:a16="http://schemas.microsoft.com/office/drawing/2014/main" val="20003"/>
                    </a:ext>
                  </a:extLst>
                </a:gridCol>
                <a:gridCol w="800100">
                  <a:extLst>
                    <a:ext uri="{9D8B030D-6E8A-4147-A177-3AD203B41FA5}">
                      <a16:colId xmlns:a16="http://schemas.microsoft.com/office/drawing/2014/main" val="20004"/>
                    </a:ext>
                  </a:extLst>
                </a:gridCol>
                <a:gridCol w="774700">
                  <a:extLst>
                    <a:ext uri="{9D8B030D-6E8A-4147-A177-3AD203B41FA5}">
                      <a16:colId xmlns:a16="http://schemas.microsoft.com/office/drawing/2014/main" val="20005"/>
                    </a:ext>
                  </a:extLst>
                </a:gridCol>
                <a:gridCol w="749300">
                  <a:extLst>
                    <a:ext uri="{9D8B030D-6E8A-4147-A177-3AD203B41FA5}">
                      <a16:colId xmlns:a16="http://schemas.microsoft.com/office/drawing/2014/main" val="20006"/>
                    </a:ext>
                  </a:extLst>
                </a:gridCol>
              </a:tblGrid>
              <a:tr h="370840">
                <a:tc>
                  <a:txBody>
                    <a:bodyPr/>
                    <a:lstStyle/>
                    <a:p>
                      <a:endParaRPr lang="fr-FR" dirty="0"/>
                    </a:p>
                  </a:txBody>
                  <a:tcPr/>
                </a:tc>
                <a:tc>
                  <a:txBody>
                    <a:bodyPr/>
                    <a:lstStyle/>
                    <a:p>
                      <a:pPr algn="ctr"/>
                      <a:r>
                        <a:rPr lang="fr-FR" sz="1400" dirty="0"/>
                        <a:t>18-24</a:t>
                      </a:r>
                    </a:p>
                  </a:txBody>
                  <a:tcPr/>
                </a:tc>
                <a:tc>
                  <a:txBody>
                    <a:bodyPr/>
                    <a:lstStyle/>
                    <a:p>
                      <a:pPr algn="ctr"/>
                      <a:r>
                        <a:rPr lang="fr-FR" sz="1400" dirty="0"/>
                        <a:t>25-34</a:t>
                      </a:r>
                    </a:p>
                  </a:txBody>
                  <a:tcPr/>
                </a:tc>
                <a:tc>
                  <a:txBody>
                    <a:bodyPr/>
                    <a:lstStyle/>
                    <a:p>
                      <a:pPr algn="ctr"/>
                      <a:r>
                        <a:rPr lang="fr-FR" sz="1400" dirty="0"/>
                        <a:t>35-44</a:t>
                      </a:r>
                    </a:p>
                  </a:txBody>
                  <a:tcPr/>
                </a:tc>
                <a:tc>
                  <a:txBody>
                    <a:bodyPr/>
                    <a:lstStyle/>
                    <a:p>
                      <a:pPr algn="ctr"/>
                      <a:r>
                        <a:rPr lang="fr-FR" sz="1400" dirty="0"/>
                        <a:t>45-54</a:t>
                      </a:r>
                    </a:p>
                  </a:txBody>
                  <a:tcPr/>
                </a:tc>
                <a:tc>
                  <a:txBody>
                    <a:bodyPr/>
                    <a:lstStyle/>
                    <a:p>
                      <a:pPr algn="ctr"/>
                      <a:r>
                        <a:rPr lang="fr-FR" sz="1400" dirty="0"/>
                        <a:t>55-64</a:t>
                      </a:r>
                    </a:p>
                  </a:txBody>
                  <a:tcPr/>
                </a:tc>
                <a:tc>
                  <a:txBody>
                    <a:bodyPr/>
                    <a:lstStyle/>
                    <a:p>
                      <a:pPr algn="ctr"/>
                      <a:r>
                        <a:rPr lang="fr-FR" sz="1400" dirty="0"/>
                        <a:t>+65</a:t>
                      </a:r>
                    </a:p>
                  </a:txBody>
                  <a:tcPr/>
                </a:tc>
                <a:extLst>
                  <a:ext uri="{0D108BD9-81ED-4DB2-BD59-A6C34878D82A}">
                    <a16:rowId xmlns:a16="http://schemas.microsoft.com/office/drawing/2014/main" val="10000"/>
                  </a:ext>
                </a:extLst>
              </a:tr>
              <a:tr h="329288">
                <a:tc>
                  <a:txBody>
                    <a:bodyPr/>
                    <a:lstStyle/>
                    <a:p>
                      <a:r>
                        <a:rPr lang="fr-FR" sz="1400" dirty="0" err="1"/>
                        <a:t>Healthy</a:t>
                      </a:r>
                      <a:endParaRPr lang="fr-FR" sz="1400" dirty="0"/>
                    </a:p>
                  </a:txBody>
                  <a:tcPr/>
                </a:tc>
                <a:tc>
                  <a:txBody>
                    <a:bodyPr/>
                    <a:lstStyle/>
                    <a:p>
                      <a:pPr algn="ctr"/>
                      <a:r>
                        <a:rPr lang="fr-FR" sz="1400" dirty="0">
                          <a:solidFill>
                            <a:srgbClr val="FF0000"/>
                          </a:solidFill>
                        </a:rPr>
                        <a:t>62</a:t>
                      </a:r>
                    </a:p>
                  </a:txBody>
                  <a:tcPr/>
                </a:tc>
                <a:tc>
                  <a:txBody>
                    <a:bodyPr/>
                    <a:lstStyle/>
                    <a:p>
                      <a:pPr algn="ctr"/>
                      <a:r>
                        <a:rPr lang="fr-FR" sz="1400" dirty="0"/>
                        <a:t>59</a:t>
                      </a:r>
                    </a:p>
                  </a:txBody>
                  <a:tcPr/>
                </a:tc>
                <a:tc>
                  <a:txBody>
                    <a:bodyPr/>
                    <a:lstStyle/>
                    <a:p>
                      <a:pPr algn="ctr"/>
                      <a:r>
                        <a:rPr lang="fr-FR" sz="1400" dirty="0"/>
                        <a:t>58</a:t>
                      </a:r>
                    </a:p>
                  </a:txBody>
                  <a:tcPr/>
                </a:tc>
                <a:tc>
                  <a:txBody>
                    <a:bodyPr/>
                    <a:lstStyle/>
                    <a:p>
                      <a:pPr algn="ctr"/>
                      <a:r>
                        <a:rPr lang="fr-FR" sz="1400" dirty="0"/>
                        <a:t>52</a:t>
                      </a:r>
                    </a:p>
                  </a:txBody>
                  <a:tcPr/>
                </a:tc>
                <a:tc>
                  <a:txBody>
                    <a:bodyPr/>
                    <a:lstStyle/>
                    <a:p>
                      <a:pPr algn="ctr"/>
                      <a:r>
                        <a:rPr lang="fr-FR" sz="1400" dirty="0"/>
                        <a:t>48</a:t>
                      </a:r>
                    </a:p>
                  </a:txBody>
                  <a:tcPr/>
                </a:tc>
                <a:tc>
                  <a:txBody>
                    <a:bodyPr/>
                    <a:lstStyle/>
                    <a:p>
                      <a:pPr algn="ctr"/>
                      <a:r>
                        <a:rPr lang="fr-FR" sz="1400" dirty="0">
                          <a:solidFill>
                            <a:srgbClr val="FF0000"/>
                          </a:solidFill>
                        </a:rPr>
                        <a:t>40</a:t>
                      </a:r>
                    </a:p>
                  </a:txBody>
                  <a:tcPr/>
                </a:tc>
                <a:extLst>
                  <a:ext uri="{0D108BD9-81ED-4DB2-BD59-A6C34878D82A}">
                    <a16:rowId xmlns:a16="http://schemas.microsoft.com/office/drawing/2014/main" val="10001"/>
                  </a:ext>
                </a:extLst>
              </a:tr>
              <a:tr h="292100">
                <a:tc>
                  <a:txBody>
                    <a:bodyPr/>
                    <a:lstStyle/>
                    <a:p>
                      <a:r>
                        <a:rPr lang="fr-FR" sz="1400" dirty="0"/>
                        <a:t>Natural</a:t>
                      </a:r>
                    </a:p>
                  </a:txBody>
                  <a:tcPr/>
                </a:tc>
                <a:tc>
                  <a:txBody>
                    <a:bodyPr/>
                    <a:lstStyle/>
                    <a:p>
                      <a:pPr algn="ctr"/>
                      <a:r>
                        <a:rPr lang="fr-FR" sz="1400" dirty="0">
                          <a:solidFill>
                            <a:srgbClr val="FF0000"/>
                          </a:solidFill>
                        </a:rPr>
                        <a:t>75</a:t>
                      </a:r>
                    </a:p>
                  </a:txBody>
                  <a:tcPr/>
                </a:tc>
                <a:tc>
                  <a:txBody>
                    <a:bodyPr/>
                    <a:lstStyle/>
                    <a:p>
                      <a:pPr algn="ctr"/>
                      <a:r>
                        <a:rPr lang="fr-FR" sz="1400" dirty="0"/>
                        <a:t>75</a:t>
                      </a:r>
                    </a:p>
                  </a:txBody>
                  <a:tcPr/>
                </a:tc>
                <a:tc>
                  <a:txBody>
                    <a:bodyPr/>
                    <a:lstStyle/>
                    <a:p>
                      <a:pPr algn="ctr"/>
                      <a:r>
                        <a:rPr lang="fr-FR" sz="1400" dirty="0"/>
                        <a:t>74</a:t>
                      </a:r>
                    </a:p>
                  </a:txBody>
                  <a:tcPr/>
                </a:tc>
                <a:tc>
                  <a:txBody>
                    <a:bodyPr/>
                    <a:lstStyle/>
                    <a:p>
                      <a:pPr algn="ctr"/>
                      <a:r>
                        <a:rPr lang="fr-FR" sz="1400" dirty="0"/>
                        <a:t>73</a:t>
                      </a:r>
                    </a:p>
                  </a:txBody>
                  <a:tcPr/>
                </a:tc>
                <a:tc>
                  <a:txBody>
                    <a:bodyPr/>
                    <a:lstStyle/>
                    <a:p>
                      <a:pPr algn="ctr"/>
                      <a:r>
                        <a:rPr lang="fr-FR" sz="1400" dirty="0"/>
                        <a:t>72</a:t>
                      </a:r>
                    </a:p>
                  </a:txBody>
                  <a:tcPr/>
                </a:tc>
                <a:tc>
                  <a:txBody>
                    <a:bodyPr/>
                    <a:lstStyle/>
                    <a:p>
                      <a:pPr algn="ctr"/>
                      <a:r>
                        <a:rPr lang="fr-FR" sz="1400" dirty="0">
                          <a:solidFill>
                            <a:srgbClr val="FF0000"/>
                          </a:solidFill>
                        </a:rPr>
                        <a:t>68</a:t>
                      </a:r>
                    </a:p>
                  </a:txBody>
                  <a:tcPr/>
                </a:tc>
                <a:extLst>
                  <a:ext uri="{0D108BD9-81ED-4DB2-BD59-A6C34878D82A}">
                    <a16:rowId xmlns:a16="http://schemas.microsoft.com/office/drawing/2014/main" val="10002"/>
                  </a:ext>
                </a:extLst>
              </a:tr>
              <a:tr h="292100">
                <a:tc>
                  <a:txBody>
                    <a:bodyPr/>
                    <a:lstStyle/>
                    <a:p>
                      <a:r>
                        <a:rPr lang="fr-FR" sz="1400" dirty="0"/>
                        <a:t>Local</a:t>
                      </a:r>
                    </a:p>
                  </a:txBody>
                  <a:tcPr/>
                </a:tc>
                <a:tc>
                  <a:txBody>
                    <a:bodyPr/>
                    <a:lstStyle/>
                    <a:p>
                      <a:pPr algn="ctr"/>
                      <a:r>
                        <a:rPr lang="fr-FR" sz="1400" dirty="0"/>
                        <a:t>14</a:t>
                      </a:r>
                    </a:p>
                  </a:txBody>
                  <a:tcPr/>
                </a:tc>
                <a:tc>
                  <a:txBody>
                    <a:bodyPr/>
                    <a:lstStyle/>
                    <a:p>
                      <a:pPr algn="ctr"/>
                      <a:r>
                        <a:rPr lang="fr-FR" sz="1400" dirty="0"/>
                        <a:t>15</a:t>
                      </a:r>
                    </a:p>
                  </a:txBody>
                  <a:tcPr/>
                </a:tc>
                <a:tc>
                  <a:txBody>
                    <a:bodyPr/>
                    <a:lstStyle/>
                    <a:p>
                      <a:pPr algn="ctr"/>
                      <a:r>
                        <a:rPr lang="fr-FR" sz="1400" dirty="0"/>
                        <a:t>14</a:t>
                      </a:r>
                    </a:p>
                  </a:txBody>
                  <a:tcPr/>
                </a:tc>
                <a:tc>
                  <a:txBody>
                    <a:bodyPr/>
                    <a:lstStyle/>
                    <a:p>
                      <a:pPr algn="ctr"/>
                      <a:r>
                        <a:rPr lang="fr-FR" sz="1400" dirty="0"/>
                        <a:t>13</a:t>
                      </a:r>
                    </a:p>
                  </a:txBody>
                  <a:tcPr/>
                </a:tc>
                <a:tc>
                  <a:txBody>
                    <a:bodyPr/>
                    <a:lstStyle/>
                    <a:p>
                      <a:pPr algn="ctr"/>
                      <a:r>
                        <a:rPr lang="fr-FR" sz="1400" dirty="0"/>
                        <a:t>12</a:t>
                      </a:r>
                    </a:p>
                  </a:txBody>
                  <a:tcPr/>
                </a:tc>
                <a:tc>
                  <a:txBody>
                    <a:bodyPr/>
                    <a:lstStyle/>
                    <a:p>
                      <a:pPr algn="ctr"/>
                      <a:r>
                        <a:rPr lang="fr-FR" sz="1400" dirty="0"/>
                        <a:t>10</a:t>
                      </a:r>
                    </a:p>
                  </a:txBody>
                  <a:tcPr/>
                </a:tc>
                <a:extLst>
                  <a:ext uri="{0D108BD9-81ED-4DB2-BD59-A6C34878D82A}">
                    <a16:rowId xmlns:a16="http://schemas.microsoft.com/office/drawing/2014/main" val="10003"/>
                  </a:ext>
                </a:extLst>
              </a:tr>
              <a:tr h="292100">
                <a:tc>
                  <a:txBody>
                    <a:bodyPr/>
                    <a:lstStyle/>
                    <a:p>
                      <a:r>
                        <a:rPr lang="fr-FR" sz="1400" dirty="0" err="1"/>
                        <a:t>Fresh</a:t>
                      </a:r>
                      <a:endParaRPr lang="fr-FR" sz="1400" dirty="0"/>
                    </a:p>
                  </a:txBody>
                  <a:tcPr/>
                </a:tc>
                <a:tc>
                  <a:txBody>
                    <a:bodyPr/>
                    <a:lstStyle/>
                    <a:p>
                      <a:pPr algn="ctr"/>
                      <a:r>
                        <a:rPr lang="fr-FR" sz="1400" dirty="0">
                          <a:solidFill>
                            <a:srgbClr val="FF0000"/>
                          </a:solidFill>
                        </a:rPr>
                        <a:t>42</a:t>
                      </a:r>
                    </a:p>
                  </a:txBody>
                  <a:tcPr/>
                </a:tc>
                <a:tc>
                  <a:txBody>
                    <a:bodyPr/>
                    <a:lstStyle/>
                    <a:p>
                      <a:pPr algn="ctr"/>
                      <a:r>
                        <a:rPr lang="fr-FR" sz="1400" dirty="0"/>
                        <a:t>39</a:t>
                      </a:r>
                    </a:p>
                  </a:txBody>
                  <a:tcPr/>
                </a:tc>
                <a:tc>
                  <a:txBody>
                    <a:bodyPr/>
                    <a:lstStyle/>
                    <a:p>
                      <a:pPr algn="ctr"/>
                      <a:r>
                        <a:rPr lang="fr-FR" sz="1400" dirty="0"/>
                        <a:t>36</a:t>
                      </a:r>
                    </a:p>
                  </a:txBody>
                  <a:tcPr/>
                </a:tc>
                <a:tc>
                  <a:txBody>
                    <a:bodyPr/>
                    <a:lstStyle/>
                    <a:p>
                      <a:pPr algn="ctr"/>
                      <a:r>
                        <a:rPr lang="fr-FR" sz="1400" dirty="0"/>
                        <a:t>31</a:t>
                      </a:r>
                    </a:p>
                  </a:txBody>
                  <a:tcPr/>
                </a:tc>
                <a:tc>
                  <a:txBody>
                    <a:bodyPr/>
                    <a:lstStyle/>
                    <a:p>
                      <a:pPr algn="ctr"/>
                      <a:r>
                        <a:rPr lang="fr-FR" sz="1400" dirty="0"/>
                        <a:t>28</a:t>
                      </a:r>
                    </a:p>
                  </a:txBody>
                  <a:tcPr/>
                </a:tc>
                <a:tc>
                  <a:txBody>
                    <a:bodyPr/>
                    <a:lstStyle/>
                    <a:p>
                      <a:pPr algn="ctr"/>
                      <a:r>
                        <a:rPr lang="fr-FR" sz="1400" dirty="0">
                          <a:solidFill>
                            <a:srgbClr val="FF0000"/>
                          </a:solidFill>
                        </a:rPr>
                        <a:t>23</a:t>
                      </a:r>
                    </a:p>
                  </a:txBody>
                  <a:tcPr/>
                </a:tc>
                <a:extLst>
                  <a:ext uri="{0D108BD9-81ED-4DB2-BD59-A6C34878D82A}">
                    <a16:rowId xmlns:a16="http://schemas.microsoft.com/office/drawing/2014/main" val="10004"/>
                  </a:ext>
                </a:extLst>
              </a:tr>
              <a:tr h="279400">
                <a:tc>
                  <a:txBody>
                    <a:bodyPr/>
                    <a:lstStyle/>
                    <a:p>
                      <a:r>
                        <a:rPr lang="fr-FR" sz="1400" dirty="0" err="1"/>
                        <a:t>Sustainable</a:t>
                      </a:r>
                      <a:endParaRPr lang="fr-FR" sz="1400" dirty="0"/>
                    </a:p>
                  </a:txBody>
                  <a:tcPr/>
                </a:tc>
                <a:tc>
                  <a:txBody>
                    <a:bodyPr/>
                    <a:lstStyle/>
                    <a:p>
                      <a:pPr algn="ctr"/>
                      <a:r>
                        <a:rPr lang="fr-FR" sz="1400" dirty="0">
                          <a:solidFill>
                            <a:srgbClr val="FF0000"/>
                          </a:solidFill>
                        </a:rPr>
                        <a:t>23</a:t>
                      </a:r>
                    </a:p>
                  </a:txBody>
                  <a:tcPr/>
                </a:tc>
                <a:tc>
                  <a:txBody>
                    <a:bodyPr/>
                    <a:lstStyle/>
                    <a:p>
                      <a:pPr algn="ctr"/>
                      <a:r>
                        <a:rPr lang="fr-FR" sz="1400" dirty="0"/>
                        <a:t>23</a:t>
                      </a:r>
                    </a:p>
                  </a:txBody>
                  <a:tcPr/>
                </a:tc>
                <a:tc>
                  <a:txBody>
                    <a:bodyPr/>
                    <a:lstStyle/>
                    <a:p>
                      <a:pPr algn="ctr"/>
                      <a:r>
                        <a:rPr lang="fr-FR" sz="1400" dirty="0"/>
                        <a:t>23</a:t>
                      </a:r>
                    </a:p>
                  </a:txBody>
                  <a:tcPr/>
                </a:tc>
                <a:tc>
                  <a:txBody>
                    <a:bodyPr/>
                    <a:lstStyle/>
                    <a:p>
                      <a:pPr algn="ctr"/>
                      <a:r>
                        <a:rPr lang="fr-FR" sz="1400" dirty="0"/>
                        <a:t>23</a:t>
                      </a:r>
                    </a:p>
                  </a:txBody>
                  <a:tcPr/>
                </a:tc>
                <a:tc>
                  <a:txBody>
                    <a:bodyPr/>
                    <a:lstStyle/>
                    <a:p>
                      <a:pPr algn="ctr"/>
                      <a:r>
                        <a:rPr lang="fr-FR" sz="1400" dirty="0"/>
                        <a:t>24</a:t>
                      </a:r>
                    </a:p>
                  </a:txBody>
                  <a:tcPr/>
                </a:tc>
                <a:tc>
                  <a:txBody>
                    <a:bodyPr/>
                    <a:lstStyle/>
                    <a:p>
                      <a:pPr algn="ctr"/>
                      <a:r>
                        <a:rPr lang="fr-FR" sz="1400" dirty="0">
                          <a:solidFill>
                            <a:srgbClr val="FF0000"/>
                          </a:solidFill>
                        </a:rPr>
                        <a:t>21</a:t>
                      </a:r>
                    </a:p>
                  </a:txBody>
                  <a:tcPr/>
                </a:tc>
                <a:extLst>
                  <a:ext uri="{0D108BD9-81ED-4DB2-BD59-A6C34878D82A}">
                    <a16:rowId xmlns:a16="http://schemas.microsoft.com/office/drawing/2014/main" val="10005"/>
                  </a:ext>
                </a:extLst>
              </a:tr>
              <a:tr h="266700">
                <a:tc>
                  <a:txBody>
                    <a:bodyPr/>
                    <a:lstStyle/>
                    <a:p>
                      <a:r>
                        <a:rPr lang="fr-FR" sz="1400" dirty="0" err="1"/>
                        <a:t>Safe</a:t>
                      </a:r>
                      <a:endParaRPr lang="fr-FR" sz="1400" dirty="0"/>
                    </a:p>
                  </a:txBody>
                  <a:tcPr/>
                </a:tc>
                <a:tc>
                  <a:txBody>
                    <a:bodyPr/>
                    <a:lstStyle/>
                    <a:p>
                      <a:pPr algn="ctr"/>
                      <a:r>
                        <a:rPr lang="fr-FR" sz="1400" dirty="0"/>
                        <a:t>34</a:t>
                      </a:r>
                    </a:p>
                  </a:txBody>
                  <a:tcPr/>
                </a:tc>
                <a:tc>
                  <a:txBody>
                    <a:bodyPr/>
                    <a:lstStyle/>
                    <a:p>
                      <a:pPr algn="ctr"/>
                      <a:r>
                        <a:rPr lang="fr-FR" sz="1400" dirty="0"/>
                        <a:t>33</a:t>
                      </a:r>
                    </a:p>
                  </a:txBody>
                  <a:tcPr/>
                </a:tc>
                <a:tc>
                  <a:txBody>
                    <a:bodyPr/>
                    <a:lstStyle/>
                    <a:p>
                      <a:pPr algn="ctr"/>
                      <a:r>
                        <a:rPr lang="fr-FR" sz="1400" dirty="0"/>
                        <a:t>33</a:t>
                      </a:r>
                    </a:p>
                  </a:txBody>
                  <a:tcPr/>
                </a:tc>
                <a:tc>
                  <a:txBody>
                    <a:bodyPr/>
                    <a:lstStyle/>
                    <a:p>
                      <a:pPr algn="ctr"/>
                      <a:r>
                        <a:rPr lang="fr-FR" sz="1400" dirty="0"/>
                        <a:t>32</a:t>
                      </a:r>
                    </a:p>
                  </a:txBody>
                  <a:tcPr/>
                </a:tc>
                <a:tc>
                  <a:txBody>
                    <a:bodyPr/>
                    <a:lstStyle/>
                    <a:p>
                      <a:pPr algn="ctr"/>
                      <a:r>
                        <a:rPr lang="fr-FR" sz="1400" dirty="0"/>
                        <a:t>31</a:t>
                      </a:r>
                    </a:p>
                  </a:txBody>
                  <a:tcPr/>
                </a:tc>
                <a:tc>
                  <a:txBody>
                    <a:bodyPr/>
                    <a:lstStyle/>
                    <a:p>
                      <a:pPr algn="ctr"/>
                      <a:r>
                        <a:rPr lang="fr-FR" sz="1400" dirty="0"/>
                        <a:t>24</a:t>
                      </a:r>
                    </a:p>
                  </a:txBody>
                  <a:tcPr/>
                </a:tc>
                <a:extLst>
                  <a:ext uri="{0D108BD9-81ED-4DB2-BD59-A6C34878D82A}">
                    <a16:rowId xmlns:a16="http://schemas.microsoft.com/office/drawing/2014/main" val="10006"/>
                  </a:ext>
                </a:extLst>
              </a:tr>
              <a:tr h="317500">
                <a:tc>
                  <a:txBody>
                    <a:bodyPr/>
                    <a:lstStyle/>
                    <a:p>
                      <a:r>
                        <a:rPr lang="fr-FR" sz="1400" dirty="0" err="1"/>
                        <a:t>Better</a:t>
                      </a:r>
                      <a:r>
                        <a:rPr lang="fr-FR" sz="1400" dirty="0"/>
                        <a:t> </a:t>
                      </a:r>
                      <a:r>
                        <a:rPr lang="fr-FR" sz="1400" dirty="0" err="1"/>
                        <a:t>quality</a:t>
                      </a:r>
                      <a:endParaRPr lang="fr-FR" sz="1400" dirty="0"/>
                    </a:p>
                  </a:txBody>
                  <a:tcPr/>
                </a:tc>
                <a:tc>
                  <a:txBody>
                    <a:bodyPr/>
                    <a:lstStyle/>
                    <a:p>
                      <a:pPr algn="ctr"/>
                      <a:r>
                        <a:rPr lang="fr-FR" sz="1400" dirty="0"/>
                        <a:t>36</a:t>
                      </a:r>
                    </a:p>
                  </a:txBody>
                  <a:tcPr/>
                </a:tc>
                <a:tc>
                  <a:txBody>
                    <a:bodyPr/>
                    <a:lstStyle/>
                    <a:p>
                      <a:pPr algn="ctr"/>
                      <a:r>
                        <a:rPr lang="fr-FR" sz="1400" dirty="0"/>
                        <a:t>36</a:t>
                      </a:r>
                    </a:p>
                  </a:txBody>
                  <a:tcPr/>
                </a:tc>
                <a:tc>
                  <a:txBody>
                    <a:bodyPr/>
                    <a:lstStyle/>
                    <a:p>
                      <a:pPr algn="ctr"/>
                      <a:r>
                        <a:rPr lang="fr-FR" sz="1400" dirty="0"/>
                        <a:t>35</a:t>
                      </a:r>
                    </a:p>
                  </a:txBody>
                  <a:tcPr/>
                </a:tc>
                <a:tc>
                  <a:txBody>
                    <a:bodyPr/>
                    <a:lstStyle/>
                    <a:p>
                      <a:pPr algn="ctr"/>
                      <a:r>
                        <a:rPr lang="fr-FR" sz="1400" dirty="0"/>
                        <a:t>35</a:t>
                      </a:r>
                    </a:p>
                  </a:txBody>
                  <a:tcPr/>
                </a:tc>
                <a:tc>
                  <a:txBody>
                    <a:bodyPr/>
                    <a:lstStyle/>
                    <a:p>
                      <a:pPr algn="ctr"/>
                      <a:r>
                        <a:rPr lang="fr-FR" sz="1400" dirty="0"/>
                        <a:t>33</a:t>
                      </a:r>
                    </a:p>
                  </a:txBody>
                  <a:tcPr/>
                </a:tc>
                <a:tc>
                  <a:txBody>
                    <a:bodyPr/>
                    <a:lstStyle/>
                    <a:p>
                      <a:pPr algn="ctr"/>
                      <a:r>
                        <a:rPr lang="fr-FR" sz="1400" dirty="0"/>
                        <a:t>27</a:t>
                      </a:r>
                    </a:p>
                  </a:txBody>
                  <a:tcPr/>
                </a:tc>
                <a:extLst>
                  <a:ext uri="{0D108BD9-81ED-4DB2-BD59-A6C34878D82A}">
                    <a16:rowId xmlns:a16="http://schemas.microsoft.com/office/drawing/2014/main" val="10007"/>
                  </a:ext>
                </a:extLst>
              </a:tr>
              <a:tr h="279400">
                <a:tc>
                  <a:txBody>
                    <a:bodyPr/>
                    <a:lstStyle/>
                    <a:p>
                      <a:r>
                        <a:rPr lang="fr-FR" sz="1400" dirty="0" err="1"/>
                        <a:t>Less</a:t>
                      </a:r>
                      <a:r>
                        <a:rPr lang="fr-FR" sz="1400" dirty="0"/>
                        <a:t>/no additives</a:t>
                      </a:r>
                    </a:p>
                  </a:txBody>
                  <a:tcPr/>
                </a:tc>
                <a:tc>
                  <a:txBody>
                    <a:bodyPr/>
                    <a:lstStyle/>
                    <a:p>
                      <a:pPr algn="ctr"/>
                      <a:r>
                        <a:rPr lang="fr-FR" sz="1400" dirty="0"/>
                        <a:t>39</a:t>
                      </a:r>
                    </a:p>
                  </a:txBody>
                  <a:tcPr/>
                </a:tc>
                <a:tc>
                  <a:txBody>
                    <a:bodyPr/>
                    <a:lstStyle/>
                    <a:p>
                      <a:pPr algn="ctr"/>
                      <a:r>
                        <a:rPr lang="fr-FR" sz="1400" dirty="0"/>
                        <a:t>40</a:t>
                      </a:r>
                    </a:p>
                  </a:txBody>
                  <a:tcPr/>
                </a:tc>
                <a:tc>
                  <a:txBody>
                    <a:bodyPr/>
                    <a:lstStyle/>
                    <a:p>
                      <a:pPr algn="ctr"/>
                      <a:r>
                        <a:rPr lang="fr-FR" sz="1400" dirty="0"/>
                        <a:t>41</a:t>
                      </a:r>
                    </a:p>
                  </a:txBody>
                  <a:tcPr/>
                </a:tc>
                <a:tc>
                  <a:txBody>
                    <a:bodyPr/>
                    <a:lstStyle/>
                    <a:p>
                      <a:pPr algn="ctr"/>
                      <a:r>
                        <a:rPr lang="fr-FR" sz="1400" dirty="0"/>
                        <a:t>47</a:t>
                      </a:r>
                    </a:p>
                  </a:txBody>
                  <a:tcPr/>
                </a:tc>
                <a:tc>
                  <a:txBody>
                    <a:bodyPr/>
                    <a:lstStyle/>
                    <a:p>
                      <a:pPr algn="ctr"/>
                      <a:r>
                        <a:rPr lang="fr-FR" sz="1400" dirty="0"/>
                        <a:t>48</a:t>
                      </a:r>
                    </a:p>
                  </a:txBody>
                  <a:tcPr/>
                </a:tc>
                <a:tc>
                  <a:txBody>
                    <a:bodyPr/>
                    <a:lstStyle/>
                    <a:p>
                      <a:pPr algn="ctr"/>
                      <a:r>
                        <a:rPr lang="fr-FR" sz="1400" dirty="0"/>
                        <a:t>48</a:t>
                      </a:r>
                    </a:p>
                  </a:txBody>
                  <a:tcPr/>
                </a:tc>
                <a:extLst>
                  <a:ext uri="{0D108BD9-81ED-4DB2-BD59-A6C34878D82A}">
                    <a16:rowId xmlns:a16="http://schemas.microsoft.com/office/drawing/2014/main" val="10008"/>
                  </a:ext>
                </a:extLst>
              </a:tr>
              <a:tr h="228600">
                <a:tc>
                  <a:txBody>
                    <a:bodyPr/>
                    <a:lstStyle/>
                    <a:p>
                      <a:r>
                        <a:rPr lang="fr-FR" sz="1400" dirty="0"/>
                        <a:t>Taste </a:t>
                      </a:r>
                      <a:r>
                        <a:rPr lang="fr-FR" sz="1400" dirty="0" err="1"/>
                        <a:t>better</a:t>
                      </a:r>
                      <a:endParaRPr lang="fr-FR" sz="1400" dirty="0"/>
                    </a:p>
                  </a:txBody>
                  <a:tcPr/>
                </a:tc>
                <a:tc>
                  <a:txBody>
                    <a:bodyPr/>
                    <a:lstStyle/>
                    <a:p>
                      <a:pPr algn="ctr"/>
                      <a:r>
                        <a:rPr lang="fr-FR" sz="1400" dirty="0"/>
                        <a:t>14</a:t>
                      </a:r>
                    </a:p>
                  </a:txBody>
                  <a:tcPr/>
                </a:tc>
                <a:tc>
                  <a:txBody>
                    <a:bodyPr/>
                    <a:lstStyle/>
                    <a:p>
                      <a:pPr algn="ctr"/>
                      <a:r>
                        <a:rPr lang="fr-FR" sz="1400" dirty="0"/>
                        <a:t>16</a:t>
                      </a:r>
                    </a:p>
                  </a:txBody>
                  <a:tcPr/>
                </a:tc>
                <a:tc>
                  <a:txBody>
                    <a:bodyPr/>
                    <a:lstStyle/>
                    <a:p>
                      <a:pPr algn="ctr"/>
                      <a:r>
                        <a:rPr lang="fr-FR" sz="1400" dirty="0"/>
                        <a:t>17</a:t>
                      </a:r>
                    </a:p>
                  </a:txBody>
                  <a:tcPr/>
                </a:tc>
                <a:tc>
                  <a:txBody>
                    <a:bodyPr/>
                    <a:lstStyle/>
                    <a:p>
                      <a:pPr algn="ctr"/>
                      <a:r>
                        <a:rPr lang="fr-FR" sz="1400" dirty="0"/>
                        <a:t>17</a:t>
                      </a:r>
                    </a:p>
                  </a:txBody>
                  <a:tcPr/>
                </a:tc>
                <a:tc>
                  <a:txBody>
                    <a:bodyPr/>
                    <a:lstStyle/>
                    <a:p>
                      <a:pPr algn="ctr"/>
                      <a:r>
                        <a:rPr lang="fr-FR" sz="1400" dirty="0"/>
                        <a:t>17</a:t>
                      </a:r>
                    </a:p>
                  </a:txBody>
                  <a:tcPr/>
                </a:tc>
                <a:tc>
                  <a:txBody>
                    <a:bodyPr/>
                    <a:lstStyle/>
                    <a:p>
                      <a:pPr algn="ctr"/>
                      <a:r>
                        <a:rPr lang="fr-FR" sz="1400" dirty="0"/>
                        <a:t>15</a:t>
                      </a:r>
                    </a:p>
                  </a:txBody>
                  <a:tcPr/>
                </a:tc>
                <a:extLst>
                  <a:ext uri="{0D108BD9-81ED-4DB2-BD59-A6C34878D82A}">
                    <a16:rowId xmlns:a16="http://schemas.microsoft.com/office/drawing/2014/main" val="10009"/>
                  </a:ext>
                </a:extLst>
              </a:tr>
              <a:tr h="279400">
                <a:tc>
                  <a:txBody>
                    <a:bodyPr/>
                    <a:lstStyle/>
                    <a:p>
                      <a:r>
                        <a:rPr lang="fr-FR" sz="1400" dirty="0" err="1"/>
                        <a:t>Less</a:t>
                      </a:r>
                      <a:r>
                        <a:rPr lang="fr-FR" sz="1400" dirty="0"/>
                        <a:t>/no pesticides/</a:t>
                      </a:r>
                      <a:r>
                        <a:rPr lang="fr-FR" sz="1400" dirty="0" err="1"/>
                        <a:t>chemicals</a:t>
                      </a:r>
                      <a:endParaRPr lang="fr-FR" sz="1400" dirty="0"/>
                    </a:p>
                  </a:txBody>
                  <a:tcPr/>
                </a:tc>
                <a:tc>
                  <a:txBody>
                    <a:bodyPr/>
                    <a:lstStyle/>
                    <a:p>
                      <a:pPr algn="ctr"/>
                      <a:r>
                        <a:rPr lang="fr-FR" sz="1400" dirty="0">
                          <a:solidFill>
                            <a:srgbClr val="FF0000"/>
                          </a:solidFill>
                        </a:rPr>
                        <a:t>45</a:t>
                      </a:r>
                    </a:p>
                  </a:txBody>
                  <a:tcPr/>
                </a:tc>
                <a:tc>
                  <a:txBody>
                    <a:bodyPr/>
                    <a:lstStyle/>
                    <a:p>
                      <a:pPr algn="ctr"/>
                      <a:r>
                        <a:rPr lang="fr-FR" sz="1400" dirty="0"/>
                        <a:t>44</a:t>
                      </a:r>
                    </a:p>
                  </a:txBody>
                  <a:tcPr/>
                </a:tc>
                <a:tc>
                  <a:txBody>
                    <a:bodyPr/>
                    <a:lstStyle/>
                    <a:p>
                      <a:pPr algn="ctr"/>
                      <a:r>
                        <a:rPr lang="fr-FR" sz="1400" dirty="0"/>
                        <a:t>49</a:t>
                      </a:r>
                    </a:p>
                  </a:txBody>
                  <a:tcPr/>
                </a:tc>
                <a:tc>
                  <a:txBody>
                    <a:bodyPr/>
                    <a:lstStyle/>
                    <a:p>
                      <a:pPr algn="ctr"/>
                      <a:r>
                        <a:rPr lang="fr-FR" sz="1400" dirty="0">
                          <a:solidFill>
                            <a:srgbClr val="FF0000"/>
                          </a:solidFill>
                        </a:rPr>
                        <a:t>55</a:t>
                      </a:r>
                    </a:p>
                  </a:txBody>
                  <a:tcPr/>
                </a:tc>
                <a:tc>
                  <a:txBody>
                    <a:bodyPr/>
                    <a:lstStyle/>
                    <a:p>
                      <a:pPr algn="ctr"/>
                      <a:r>
                        <a:rPr lang="fr-FR" sz="1400" dirty="0">
                          <a:solidFill>
                            <a:srgbClr val="FF0000"/>
                          </a:solidFill>
                        </a:rPr>
                        <a:t>57</a:t>
                      </a:r>
                    </a:p>
                  </a:txBody>
                  <a:tcPr/>
                </a:tc>
                <a:tc>
                  <a:txBody>
                    <a:bodyPr/>
                    <a:lstStyle/>
                    <a:p>
                      <a:pPr algn="ctr"/>
                      <a:r>
                        <a:rPr lang="fr-FR" sz="1400" dirty="0">
                          <a:solidFill>
                            <a:srgbClr val="FF0000"/>
                          </a:solidFill>
                        </a:rPr>
                        <a:t>56</a:t>
                      </a:r>
                    </a:p>
                  </a:txBody>
                  <a:tcPr/>
                </a:tc>
                <a:extLst>
                  <a:ext uri="{0D108BD9-81ED-4DB2-BD59-A6C34878D82A}">
                    <a16:rowId xmlns:a16="http://schemas.microsoft.com/office/drawing/2014/main" val="10010"/>
                  </a:ext>
                </a:extLst>
              </a:tr>
              <a:tr h="304800">
                <a:tc>
                  <a:txBody>
                    <a:bodyPr/>
                    <a:lstStyle/>
                    <a:p>
                      <a:r>
                        <a:rPr lang="fr-FR" sz="1400" dirty="0" err="1"/>
                        <a:t>Better</a:t>
                      </a:r>
                      <a:r>
                        <a:rPr lang="fr-FR" sz="1400" dirty="0"/>
                        <a:t> for </a:t>
                      </a:r>
                      <a:r>
                        <a:rPr lang="fr-FR" sz="1400" dirty="0" err="1"/>
                        <a:t>environment</a:t>
                      </a:r>
                      <a:endParaRPr lang="fr-FR" sz="1400" dirty="0"/>
                    </a:p>
                  </a:txBody>
                  <a:tcPr/>
                </a:tc>
                <a:tc>
                  <a:txBody>
                    <a:bodyPr/>
                    <a:lstStyle/>
                    <a:p>
                      <a:pPr algn="ctr"/>
                      <a:r>
                        <a:rPr lang="fr-FR" sz="1400" dirty="0"/>
                        <a:t>39</a:t>
                      </a:r>
                    </a:p>
                  </a:txBody>
                  <a:tcPr/>
                </a:tc>
                <a:tc>
                  <a:txBody>
                    <a:bodyPr/>
                    <a:lstStyle/>
                    <a:p>
                      <a:pPr algn="ctr"/>
                      <a:r>
                        <a:rPr lang="fr-FR" sz="1400" dirty="0"/>
                        <a:t>35</a:t>
                      </a:r>
                    </a:p>
                  </a:txBody>
                  <a:tcPr/>
                </a:tc>
                <a:tc>
                  <a:txBody>
                    <a:bodyPr/>
                    <a:lstStyle/>
                    <a:p>
                      <a:pPr algn="ctr"/>
                      <a:r>
                        <a:rPr lang="fr-FR" sz="1400" dirty="0"/>
                        <a:t>38</a:t>
                      </a:r>
                    </a:p>
                  </a:txBody>
                  <a:tcPr/>
                </a:tc>
                <a:tc>
                  <a:txBody>
                    <a:bodyPr/>
                    <a:lstStyle/>
                    <a:p>
                      <a:pPr algn="ctr"/>
                      <a:r>
                        <a:rPr lang="fr-FR" sz="1400" dirty="0"/>
                        <a:t>41</a:t>
                      </a:r>
                    </a:p>
                  </a:txBody>
                  <a:tcPr/>
                </a:tc>
                <a:tc>
                  <a:txBody>
                    <a:bodyPr/>
                    <a:lstStyle/>
                    <a:p>
                      <a:pPr algn="ctr"/>
                      <a:r>
                        <a:rPr lang="fr-FR" sz="1400" dirty="0"/>
                        <a:t>43</a:t>
                      </a:r>
                    </a:p>
                  </a:txBody>
                  <a:tcPr/>
                </a:tc>
                <a:tc>
                  <a:txBody>
                    <a:bodyPr/>
                    <a:lstStyle/>
                    <a:p>
                      <a:pPr algn="ctr"/>
                      <a:r>
                        <a:rPr lang="fr-FR" sz="1400" dirty="0"/>
                        <a:t>41</a:t>
                      </a:r>
                    </a:p>
                  </a:txBody>
                  <a:tcPr/>
                </a:tc>
                <a:extLst>
                  <a:ext uri="{0D108BD9-81ED-4DB2-BD59-A6C34878D82A}">
                    <a16:rowId xmlns:a16="http://schemas.microsoft.com/office/drawing/2014/main" val="10011"/>
                  </a:ext>
                </a:extLst>
              </a:tr>
              <a:tr h="215900">
                <a:tc>
                  <a:txBody>
                    <a:bodyPr/>
                    <a:lstStyle/>
                    <a:p>
                      <a:r>
                        <a:rPr lang="fr-FR" sz="1400" dirty="0" err="1"/>
                        <a:t>Expensive</a:t>
                      </a:r>
                      <a:endParaRPr lang="fr-FR" sz="1400" dirty="0"/>
                    </a:p>
                  </a:txBody>
                  <a:tcPr/>
                </a:tc>
                <a:tc>
                  <a:txBody>
                    <a:bodyPr/>
                    <a:lstStyle/>
                    <a:p>
                      <a:pPr algn="ctr"/>
                      <a:r>
                        <a:rPr lang="fr-FR" sz="1400" dirty="0">
                          <a:solidFill>
                            <a:srgbClr val="FF0000"/>
                          </a:solidFill>
                        </a:rPr>
                        <a:t>21</a:t>
                      </a:r>
                    </a:p>
                  </a:txBody>
                  <a:tcPr/>
                </a:tc>
                <a:tc>
                  <a:txBody>
                    <a:bodyPr/>
                    <a:lstStyle/>
                    <a:p>
                      <a:pPr algn="ctr"/>
                      <a:r>
                        <a:rPr lang="fr-FR" sz="1400" dirty="0"/>
                        <a:t>21</a:t>
                      </a:r>
                    </a:p>
                  </a:txBody>
                  <a:tcPr/>
                </a:tc>
                <a:tc>
                  <a:txBody>
                    <a:bodyPr/>
                    <a:lstStyle/>
                    <a:p>
                      <a:pPr algn="ctr"/>
                      <a:r>
                        <a:rPr lang="fr-FR" sz="1400" dirty="0"/>
                        <a:t>26</a:t>
                      </a:r>
                    </a:p>
                  </a:txBody>
                  <a:tcPr/>
                </a:tc>
                <a:tc>
                  <a:txBody>
                    <a:bodyPr/>
                    <a:lstStyle/>
                    <a:p>
                      <a:pPr algn="ctr"/>
                      <a:r>
                        <a:rPr lang="fr-FR" sz="1400" dirty="0"/>
                        <a:t>31</a:t>
                      </a:r>
                    </a:p>
                  </a:txBody>
                  <a:tcPr/>
                </a:tc>
                <a:tc>
                  <a:txBody>
                    <a:bodyPr/>
                    <a:lstStyle/>
                    <a:p>
                      <a:pPr algn="ctr"/>
                      <a:r>
                        <a:rPr lang="fr-FR" sz="1400" dirty="0"/>
                        <a:t>33</a:t>
                      </a:r>
                    </a:p>
                  </a:txBody>
                  <a:tcPr/>
                </a:tc>
                <a:tc>
                  <a:txBody>
                    <a:bodyPr/>
                    <a:lstStyle/>
                    <a:p>
                      <a:pPr algn="ctr"/>
                      <a:r>
                        <a:rPr lang="fr-FR" sz="1400" dirty="0">
                          <a:solidFill>
                            <a:srgbClr val="FF0000"/>
                          </a:solidFill>
                        </a:rPr>
                        <a:t>34</a:t>
                      </a:r>
                    </a:p>
                  </a:txBody>
                  <a:tcPr/>
                </a:tc>
                <a:extLst>
                  <a:ext uri="{0D108BD9-81ED-4DB2-BD59-A6C34878D82A}">
                    <a16:rowId xmlns:a16="http://schemas.microsoft.com/office/drawing/2014/main" val="10012"/>
                  </a:ext>
                </a:extLst>
              </a:tr>
              <a:tr h="279400">
                <a:tc>
                  <a:txBody>
                    <a:bodyPr/>
                    <a:lstStyle/>
                    <a:p>
                      <a:r>
                        <a:rPr lang="fr-FR" sz="1400" dirty="0"/>
                        <a:t>None of the </a:t>
                      </a:r>
                      <a:r>
                        <a:rPr lang="fr-FR" sz="1400" dirty="0" err="1"/>
                        <a:t>above</a:t>
                      </a:r>
                      <a:endParaRPr lang="fr-FR" sz="1400" dirty="0"/>
                    </a:p>
                  </a:txBody>
                  <a:tcPr/>
                </a:tc>
                <a:tc>
                  <a:txBody>
                    <a:bodyPr/>
                    <a:lstStyle/>
                    <a:p>
                      <a:pPr algn="ctr"/>
                      <a:r>
                        <a:rPr lang="fr-FR" sz="1400" dirty="0">
                          <a:solidFill>
                            <a:srgbClr val="FF0000"/>
                          </a:solidFill>
                        </a:rPr>
                        <a:t>3</a:t>
                      </a:r>
                    </a:p>
                  </a:txBody>
                  <a:tcPr/>
                </a:tc>
                <a:tc>
                  <a:txBody>
                    <a:bodyPr/>
                    <a:lstStyle/>
                    <a:p>
                      <a:pPr algn="ctr"/>
                      <a:r>
                        <a:rPr lang="fr-FR" sz="1400" dirty="0"/>
                        <a:t>2</a:t>
                      </a:r>
                    </a:p>
                  </a:txBody>
                  <a:tcPr/>
                </a:tc>
                <a:tc>
                  <a:txBody>
                    <a:bodyPr/>
                    <a:lstStyle/>
                    <a:p>
                      <a:pPr algn="ctr"/>
                      <a:r>
                        <a:rPr lang="fr-FR" sz="1400" dirty="0"/>
                        <a:t>3</a:t>
                      </a:r>
                    </a:p>
                  </a:txBody>
                  <a:tcPr/>
                </a:tc>
                <a:tc>
                  <a:txBody>
                    <a:bodyPr/>
                    <a:lstStyle/>
                    <a:p>
                      <a:pPr algn="ctr"/>
                      <a:r>
                        <a:rPr lang="fr-FR" sz="1400" dirty="0"/>
                        <a:t>3</a:t>
                      </a:r>
                    </a:p>
                  </a:txBody>
                  <a:tcPr/>
                </a:tc>
                <a:tc>
                  <a:txBody>
                    <a:bodyPr/>
                    <a:lstStyle/>
                    <a:p>
                      <a:pPr algn="ctr"/>
                      <a:r>
                        <a:rPr lang="fr-FR" sz="1400" dirty="0"/>
                        <a:t>4</a:t>
                      </a:r>
                    </a:p>
                  </a:txBody>
                  <a:tcPr/>
                </a:tc>
                <a:tc>
                  <a:txBody>
                    <a:bodyPr/>
                    <a:lstStyle/>
                    <a:p>
                      <a:pPr algn="ctr"/>
                      <a:r>
                        <a:rPr lang="fr-FR" sz="1400" dirty="0">
                          <a:solidFill>
                            <a:srgbClr val="FF0000"/>
                          </a:solidFill>
                        </a:rPr>
                        <a:t>6</a:t>
                      </a:r>
                    </a:p>
                  </a:txBody>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27881367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USA</a:t>
            </a:r>
          </a:p>
        </p:txBody>
      </p:sp>
      <p:sp>
        <p:nvSpPr>
          <p:cNvPr id="3" name="Espace réservé du contenu 2"/>
          <p:cNvSpPr>
            <a:spLocks noGrp="1"/>
          </p:cNvSpPr>
          <p:nvPr>
            <p:ph idx="1"/>
          </p:nvPr>
        </p:nvSpPr>
        <p:spPr>
          <a:xfrm>
            <a:off x="238132" y="4114800"/>
            <a:ext cx="8397868" cy="2110983"/>
          </a:xfrm>
        </p:spPr>
        <p:txBody>
          <a:bodyPr/>
          <a:lstStyle/>
          <a:p>
            <a:r>
              <a:rPr lang="fr-FR" dirty="0"/>
              <a:t>52 % des consommateurs de produits bio aux USA sont des </a:t>
            </a:r>
            <a:r>
              <a:rPr lang="fr-FR" dirty="0" err="1"/>
              <a:t>Millennials</a:t>
            </a:r>
            <a:r>
              <a:rPr lang="fr-FR" dirty="0"/>
              <a:t> (18-34 ans), 35 % pour la génération X et 14 % pour les boomers.</a:t>
            </a:r>
          </a:p>
          <a:p>
            <a:r>
              <a:rPr lang="fr-FR" dirty="0"/>
              <a:t>40 % des </a:t>
            </a:r>
            <a:r>
              <a:rPr lang="fr-FR" dirty="0" err="1"/>
              <a:t>Millennials</a:t>
            </a:r>
            <a:r>
              <a:rPr lang="fr-FR" dirty="0"/>
              <a:t> déclarent choisir les produits bio pour des questions de développement durable (32 % </a:t>
            </a:r>
            <a:r>
              <a:rPr lang="fr-FR" dirty="0" err="1"/>
              <a:t>Gen</a:t>
            </a:r>
            <a:r>
              <a:rPr lang="fr-FR" dirty="0"/>
              <a:t>. X et 28 % boomers)</a:t>
            </a:r>
          </a:p>
          <a:p>
            <a:r>
              <a:rPr lang="fr-FR" dirty="0"/>
              <a:t>77 % des </a:t>
            </a:r>
            <a:r>
              <a:rPr lang="fr-FR" dirty="0" err="1"/>
              <a:t>Millennials</a:t>
            </a:r>
            <a:r>
              <a:rPr lang="fr-FR" dirty="0"/>
              <a:t> se déclarent très bien informés (34 % ) ou bien informés (43 %)</a:t>
            </a:r>
          </a:p>
        </p:txBody>
      </p:sp>
      <p:sp>
        <p:nvSpPr>
          <p:cNvPr id="4" name="Espace réservé du numéro de diapositive 3"/>
          <p:cNvSpPr>
            <a:spLocks noGrp="1"/>
          </p:cNvSpPr>
          <p:nvPr>
            <p:ph type="sldNum" sz="quarter" idx="12"/>
          </p:nvPr>
        </p:nvSpPr>
        <p:spPr/>
        <p:txBody>
          <a:bodyPr/>
          <a:lstStyle/>
          <a:p>
            <a:fld id="{C4090714-3DFA-2646-9FB8-CEDAA7E29C75}" type="slidenum">
              <a:rPr lang="en-GB" smtClean="0"/>
              <a:t>27</a:t>
            </a:fld>
            <a:endParaRPr lang="en-GB"/>
          </a:p>
        </p:txBody>
      </p:sp>
      <p:sp>
        <p:nvSpPr>
          <p:cNvPr id="5" name="ZoneTexte 4"/>
          <p:cNvSpPr txBox="1"/>
          <p:nvPr/>
        </p:nvSpPr>
        <p:spPr>
          <a:xfrm>
            <a:off x="1083733" y="6225783"/>
            <a:ext cx="4267200" cy="369332"/>
          </a:xfrm>
          <a:prstGeom prst="rect">
            <a:avLst/>
          </a:prstGeom>
          <a:noFill/>
        </p:spPr>
        <p:txBody>
          <a:bodyPr wrap="square" rtlCol="0">
            <a:spAutoFit/>
          </a:bodyPr>
          <a:lstStyle/>
          <a:p>
            <a:r>
              <a:rPr lang="fr-FR" dirty="0">
                <a:latin typeface="Gill Sans Light"/>
                <a:cs typeface="Gill Sans Light"/>
              </a:rPr>
              <a:t>Source : OTA 2016</a:t>
            </a:r>
          </a:p>
        </p:txBody>
      </p:sp>
      <p:sp>
        <p:nvSpPr>
          <p:cNvPr id="6" name="Espace réservé du contenu 2"/>
          <p:cNvSpPr txBox="1">
            <a:spLocks/>
          </p:cNvSpPr>
          <p:nvPr/>
        </p:nvSpPr>
        <p:spPr>
          <a:xfrm>
            <a:off x="390532" y="1308100"/>
            <a:ext cx="8754200" cy="211098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000" kern="1200">
                <a:solidFill>
                  <a:schemeClr val="tx1"/>
                </a:solidFill>
                <a:latin typeface="Gill Sans Light"/>
                <a:ea typeface="+mn-ea"/>
                <a:cs typeface="Gill Sans Light"/>
              </a:defRPr>
            </a:lvl1pPr>
            <a:lvl2pPr marL="742950" indent="-285750" algn="l" defTabSz="457200" rtl="0" eaLnBrk="1" latinLnBrk="0" hangingPunct="1">
              <a:spcBef>
                <a:spcPct val="20000"/>
              </a:spcBef>
              <a:buFont typeface="Arial"/>
              <a:buChar char="–"/>
              <a:defRPr sz="1800" kern="1200">
                <a:solidFill>
                  <a:schemeClr val="tx1"/>
                </a:solidFill>
                <a:latin typeface="Gill Sans Light"/>
                <a:ea typeface="+mn-ea"/>
                <a:cs typeface="Gill Sans Light"/>
              </a:defRPr>
            </a:lvl2pPr>
            <a:lvl3pPr marL="1143000" indent="-228600" algn="l" defTabSz="457200" rtl="0" eaLnBrk="1" latinLnBrk="0" hangingPunct="1">
              <a:spcBef>
                <a:spcPct val="20000"/>
              </a:spcBef>
              <a:buFont typeface="Arial"/>
              <a:buChar char="•"/>
              <a:defRPr sz="1600" kern="1200">
                <a:solidFill>
                  <a:schemeClr val="tx1"/>
                </a:solidFill>
                <a:latin typeface="Gill Sans Light"/>
                <a:ea typeface="+mn-ea"/>
                <a:cs typeface="Gill Sans Light"/>
              </a:defRPr>
            </a:lvl3pPr>
            <a:lvl4pPr marL="1600200" indent="-228600" algn="l" defTabSz="457200" rtl="0" eaLnBrk="1" latinLnBrk="0" hangingPunct="1">
              <a:spcBef>
                <a:spcPct val="20000"/>
              </a:spcBef>
              <a:buFont typeface="Arial"/>
              <a:buChar char="–"/>
              <a:defRPr sz="1400" kern="1200">
                <a:solidFill>
                  <a:schemeClr val="tx1"/>
                </a:solidFill>
                <a:latin typeface="Gill Sans Light"/>
                <a:ea typeface="+mn-ea"/>
                <a:cs typeface="Gill Sans Light"/>
              </a:defRPr>
            </a:lvl4pPr>
            <a:lvl5pPr marL="2057400" indent="-228600" algn="l" defTabSz="457200" rtl="0" eaLnBrk="1" latinLnBrk="0" hangingPunct="1">
              <a:spcBef>
                <a:spcPct val="20000"/>
              </a:spcBef>
              <a:buFont typeface="Arial"/>
              <a:buChar char="»"/>
              <a:defRPr sz="1400" kern="1200">
                <a:solidFill>
                  <a:schemeClr val="tx1"/>
                </a:solidFill>
                <a:latin typeface="Gill Sans Light"/>
                <a:ea typeface="+mn-ea"/>
                <a:cs typeface="Gill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a:t>Selon une étude du NPD Group (</a:t>
            </a:r>
            <a:r>
              <a:rPr lang="fr-FR" dirty="0" err="1"/>
              <a:t>Make</a:t>
            </a:r>
            <a:r>
              <a:rPr lang="fr-FR" dirty="0"/>
              <a:t> </a:t>
            </a:r>
            <a:r>
              <a:rPr lang="fr-FR" dirty="0" err="1"/>
              <a:t>it</a:t>
            </a:r>
            <a:r>
              <a:rPr lang="fr-FR" dirty="0"/>
              <a:t> </a:t>
            </a:r>
            <a:r>
              <a:rPr lang="fr-FR" dirty="0" err="1"/>
              <a:t>happen</a:t>
            </a:r>
            <a:r>
              <a:rPr lang="fr-FR" dirty="0"/>
              <a:t> for </a:t>
            </a:r>
            <a:r>
              <a:rPr lang="fr-FR" dirty="0" err="1"/>
              <a:t>Gen</a:t>
            </a:r>
            <a:r>
              <a:rPr lang="fr-FR" dirty="0"/>
              <a:t> Z) :</a:t>
            </a:r>
          </a:p>
          <a:p>
            <a:pPr lvl="1"/>
            <a:r>
              <a:rPr lang="fr-FR" dirty="0"/>
              <a:t>La génération Z représente 27 % de la population Américaine</a:t>
            </a:r>
          </a:p>
          <a:p>
            <a:pPr lvl="1"/>
            <a:r>
              <a:rPr lang="fr-FR" dirty="0"/>
              <a:t>Ce sont les plus gros consommateurs de produits bio de tous les temps</a:t>
            </a:r>
          </a:p>
          <a:p>
            <a:pPr lvl="1"/>
            <a:r>
              <a:rPr lang="fr-FR" dirty="0"/>
              <a:t>Comme les </a:t>
            </a:r>
            <a:r>
              <a:rPr lang="fr-FR" dirty="0" err="1"/>
              <a:t>Millennials</a:t>
            </a:r>
            <a:r>
              <a:rPr lang="fr-FR" dirty="0"/>
              <a:t>, ils recherchent de l’authenticité, des produits frais et clean label</a:t>
            </a:r>
          </a:p>
          <a:p>
            <a:pPr lvl="1"/>
            <a:r>
              <a:rPr lang="fr-FR" dirty="0"/>
              <a:t>Si les </a:t>
            </a:r>
            <a:r>
              <a:rPr lang="fr-FR" dirty="0" err="1"/>
              <a:t>Millennials</a:t>
            </a:r>
            <a:r>
              <a:rPr lang="fr-FR" dirty="0"/>
              <a:t> se tournaient vers les petits producteurs, la génération Z recherchent des marques qui partagent leurs valeurs</a:t>
            </a:r>
          </a:p>
        </p:txBody>
      </p:sp>
    </p:spTree>
    <p:extLst>
      <p:ext uri="{BB962C8B-B14F-4D97-AF65-F5344CB8AC3E}">
        <p14:creationId xmlns:p14="http://schemas.microsoft.com/office/powerpoint/2010/main" val="5211374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Perception Bio USA</a:t>
            </a:r>
          </a:p>
        </p:txBody>
      </p:sp>
      <p:sp>
        <p:nvSpPr>
          <p:cNvPr id="3" name="Espace réservé du contenu 2"/>
          <p:cNvSpPr>
            <a:spLocks noGrp="1"/>
          </p:cNvSpPr>
          <p:nvPr>
            <p:ph idx="1"/>
          </p:nvPr>
        </p:nvSpPr>
        <p:spPr>
          <a:xfrm>
            <a:off x="238132" y="1168042"/>
            <a:ext cx="3609968" cy="5057741"/>
          </a:xfrm>
        </p:spPr>
        <p:txBody>
          <a:bodyPr/>
          <a:lstStyle/>
          <a:p>
            <a:r>
              <a:rPr lang="fr-FR" dirty="0"/>
              <a:t>61 % des Américains de moins de 30 ans pensent que les produits bio sont meilleurs pour la santé que les produits conventionnels (57 % des 30-49 ans, 45 % des plus de 65 ans).</a:t>
            </a:r>
          </a:p>
          <a:p>
            <a:r>
              <a:rPr lang="fr-FR" dirty="0"/>
              <a:t>48 % des moins de 30 ans pensent que les produits OGM sont pires pour leur santé (29 % des Seniors)</a:t>
            </a:r>
          </a:p>
        </p:txBody>
      </p:sp>
      <p:sp>
        <p:nvSpPr>
          <p:cNvPr id="4" name="Espace réservé du numéro de diapositive 3"/>
          <p:cNvSpPr>
            <a:spLocks noGrp="1"/>
          </p:cNvSpPr>
          <p:nvPr>
            <p:ph type="sldNum" sz="quarter" idx="12"/>
          </p:nvPr>
        </p:nvSpPr>
        <p:spPr/>
        <p:txBody>
          <a:bodyPr/>
          <a:lstStyle/>
          <a:p>
            <a:fld id="{C4090714-3DFA-2646-9FB8-CEDAA7E29C75}" type="slidenum">
              <a:rPr lang="en-GB" smtClean="0"/>
              <a:t>28</a:t>
            </a:fld>
            <a:endParaRPr lang="en-GB"/>
          </a:p>
        </p:txBody>
      </p:sp>
      <p:pic>
        <p:nvPicPr>
          <p:cNvPr id="5" name="Image 4"/>
          <p:cNvPicPr>
            <a:picLocks noChangeAspect="1"/>
          </p:cNvPicPr>
          <p:nvPr/>
        </p:nvPicPr>
        <p:blipFill>
          <a:blip r:embed="rId2"/>
          <a:stretch>
            <a:fillRect/>
          </a:stretch>
        </p:blipFill>
        <p:spPr>
          <a:xfrm>
            <a:off x="4539572" y="1333500"/>
            <a:ext cx="3937000" cy="4394200"/>
          </a:xfrm>
          <a:prstGeom prst="rect">
            <a:avLst/>
          </a:prstGeom>
        </p:spPr>
      </p:pic>
    </p:spTree>
    <p:extLst>
      <p:ext uri="{BB962C8B-B14F-4D97-AF65-F5344CB8AC3E}">
        <p14:creationId xmlns:p14="http://schemas.microsoft.com/office/powerpoint/2010/main" val="1168105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USA</a:t>
            </a:r>
          </a:p>
        </p:txBody>
      </p:sp>
      <p:sp>
        <p:nvSpPr>
          <p:cNvPr id="4" name="Espace réservé du numéro de diapositive 3"/>
          <p:cNvSpPr>
            <a:spLocks noGrp="1"/>
          </p:cNvSpPr>
          <p:nvPr>
            <p:ph type="sldNum" sz="quarter" idx="12"/>
          </p:nvPr>
        </p:nvSpPr>
        <p:spPr/>
        <p:txBody>
          <a:bodyPr/>
          <a:lstStyle/>
          <a:p>
            <a:fld id="{C4090714-3DFA-2646-9FB8-CEDAA7E29C75}" type="slidenum">
              <a:rPr lang="en-GB" smtClean="0"/>
              <a:t>29</a:t>
            </a:fld>
            <a:endParaRPr lang="en-GB"/>
          </a:p>
        </p:txBody>
      </p:sp>
      <p:pic>
        <p:nvPicPr>
          <p:cNvPr id="5" name="Image 4"/>
          <p:cNvPicPr>
            <a:picLocks noChangeAspect="1"/>
          </p:cNvPicPr>
          <p:nvPr/>
        </p:nvPicPr>
        <p:blipFill>
          <a:blip r:embed="rId2"/>
          <a:stretch>
            <a:fillRect/>
          </a:stretch>
        </p:blipFill>
        <p:spPr>
          <a:xfrm>
            <a:off x="711200" y="1191784"/>
            <a:ext cx="3136900" cy="2141059"/>
          </a:xfrm>
          <a:prstGeom prst="rect">
            <a:avLst/>
          </a:prstGeom>
        </p:spPr>
      </p:pic>
      <p:sp>
        <p:nvSpPr>
          <p:cNvPr id="6" name="ZoneTexte 5"/>
          <p:cNvSpPr txBox="1"/>
          <p:nvPr/>
        </p:nvSpPr>
        <p:spPr>
          <a:xfrm>
            <a:off x="850900" y="3746500"/>
            <a:ext cx="2882900" cy="1200329"/>
          </a:xfrm>
          <a:prstGeom prst="rect">
            <a:avLst/>
          </a:prstGeom>
          <a:noFill/>
        </p:spPr>
        <p:txBody>
          <a:bodyPr wrap="square" rtlCol="0">
            <a:spAutoFit/>
          </a:bodyPr>
          <a:lstStyle/>
          <a:p>
            <a:pPr algn="ctr"/>
            <a:r>
              <a:rPr lang="fr-FR" dirty="0">
                <a:latin typeface="Gill Sans Light"/>
                <a:cs typeface="Gill Sans Light"/>
              </a:rPr>
              <a:t>Barre bio à base de </a:t>
            </a:r>
            <a:r>
              <a:rPr lang="fr-FR" dirty="0" err="1">
                <a:latin typeface="Gill Sans Light"/>
                <a:cs typeface="Gill Sans Light"/>
              </a:rPr>
              <a:t>superfoods</a:t>
            </a:r>
            <a:r>
              <a:rPr lang="fr-FR" dirty="0">
                <a:latin typeface="Gill Sans Light"/>
                <a:cs typeface="Gill Sans Light"/>
              </a:rPr>
              <a:t>. Sans gluten, 8 g de protéines. 100 % végétal. Sans produits laitiers</a:t>
            </a:r>
          </a:p>
        </p:txBody>
      </p:sp>
      <p:pic>
        <p:nvPicPr>
          <p:cNvPr id="7" name="Image 6"/>
          <p:cNvPicPr>
            <a:picLocks noChangeAspect="1"/>
          </p:cNvPicPr>
          <p:nvPr/>
        </p:nvPicPr>
        <p:blipFill>
          <a:blip r:embed="rId3"/>
          <a:stretch>
            <a:fillRect/>
          </a:stretch>
        </p:blipFill>
        <p:spPr>
          <a:xfrm>
            <a:off x="5930900" y="1054100"/>
            <a:ext cx="1552061" cy="4203700"/>
          </a:xfrm>
          <a:prstGeom prst="rect">
            <a:avLst/>
          </a:prstGeom>
        </p:spPr>
      </p:pic>
      <p:sp>
        <p:nvSpPr>
          <p:cNvPr id="8" name="ZoneTexte 7"/>
          <p:cNvSpPr txBox="1"/>
          <p:nvPr/>
        </p:nvSpPr>
        <p:spPr>
          <a:xfrm>
            <a:off x="4530047" y="5257800"/>
            <a:ext cx="4457700" cy="923330"/>
          </a:xfrm>
          <a:prstGeom prst="rect">
            <a:avLst/>
          </a:prstGeom>
          <a:noFill/>
        </p:spPr>
        <p:txBody>
          <a:bodyPr wrap="square" rtlCol="0">
            <a:spAutoFit/>
          </a:bodyPr>
          <a:lstStyle/>
          <a:p>
            <a:pPr algn="ctr"/>
            <a:r>
              <a:rPr lang="fr-FR" dirty="0">
                <a:latin typeface="Gill Sans Light"/>
                <a:cs typeface="Gill Sans Light"/>
              </a:rPr>
              <a:t>Eau de source infusée pomme cannelle. Bouteille en papier avec bouchon végétal éco-</a:t>
            </a:r>
            <a:r>
              <a:rPr lang="fr-FR" dirty="0" err="1">
                <a:latin typeface="Gill Sans Light"/>
                <a:cs typeface="Gill Sans Light"/>
              </a:rPr>
              <a:t>sourcé</a:t>
            </a:r>
            <a:r>
              <a:rPr lang="fr-FR" dirty="0">
                <a:latin typeface="Gill Sans Light"/>
                <a:cs typeface="Gill Sans Light"/>
              </a:rPr>
              <a:t>. 100 % recyclable sans additif.</a:t>
            </a:r>
          </a:p>
        </p:txBody>
      </p:sp>
    </p:spTree>
    <p:extLst>
      <p:ext uri="{BB962C8B-B14F-4D97-AF65-F5344CB8AC3E}">
        <p14:creationId xmlns:p14="http://schemas.microsoft.com/office/powerpoint/2010/main" val="20887759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Perception du bio par régions</a:t>
            </a:r>
          </a:p>
        </p:txBody>
      </p:sp>
      <p:sp>
        <p:nvSpPr>
          <p:cNvPr id="3" name="Espace réservé du contenu 2"/>
          <p:cNvSpPr>
            <a:spLocks noGrp="1"/>
          </p:cNvSpPr>
          <p:nvPr>
            <p:ph idx="1"/>
          </p:nvPr>
        </p:nvSpPr>
        <p:spPr>
          <a:xfrm>
            <a:off x="238132" y="1009114"/>
            <a:ext cx="8754200" cy="317857"/>
          </a:xfrm>
        </p:spPr>
        <p:txBody>
          <a:bodyPr>
            <a:normAutofit lnSpcReduction="10000"/>
          </a:bodyPr>
          <a:lstStyle/>
          <a:p>
            <a:r>
              <a:rPr lang="fr-FR" sz="1600" dirty="0"/>
              <a:t>Etude </a:t>
            </a:r>
            <a:r>
              <a:rPr lang="fr-FR" sz="1600" dirty="0" err="1"/>
              <a:t>Globaldata</a:t>
            </a:r>
            <a:r>
              <a:rPr lang="fr-FR" sz="1600" dirty="0"/>
              <a:t> global consumer 2017 : Qu’est ce que le terme bio représente pour vous ?</a:t>
            </a:r>
          </a:p>
          <a:p>
            <a:pPr lvl="1"/>
            <a:endParaRPr lang="fr-FR" dirty="0"/>
          </a:p>
        </p:txBody>
      </p:sp>
      <p:sp>
        <p:nvSpPr>
          <p:cNvPr id="4" name="Espace réservé du numéro de diapositive 3"/>
          <p:cNvSpPr>
            <a:spLocks noGrp="1"/>
          </p:cNvSpPr>
          <p:nvPr>
            <p:ph type="sldNum" sz="quarter" idx="12"/>
          </p:nvPr>
        </p:nvSpPr>
        <p:spPr/>
        <p:txBody>
          <a:bodyPr/>
          <a:lstStyle/>
          <a:p>
            <a:fld id="{C4090714-3DFA-2646-9FB8-CEDAA7E29C75}" type="slidenum">
              <a:rPr lang="en-GB" smtClean="0"/>
              <a:t>3</a:t>
            </a:fld>
            <a:endParaRPr lang="en-GB"/>
          </a:p>
        </p:txBody>
      </p:sp>
      <p:graphicFrame>
        <p:nvGraphicFramePr>
          <p:cNvPr id="6" name="Tableau 5"/>
          <p:cNvGraphicFramePr>
            <a:graphicFrameLocks noGrp="1"/>
          </p:cNvGraphicFramePr>
          <p:nvPr>
            <p:extLst>
              <p:ext uri="{D42A27DB-BD31-4B8C-83A1-F6EECF244321}">
                <p14:modId xmlns:p14="http://schemas.microsoft.com/office/powerpoint/2010/main" val="2915551011"/>
              </p:ext>
            </p:extLst>
          </p:nvPr>
        </p:nvGraphicFramePr>
        <p:xfrm>
          <a:off x="622300" y="1522293"/>
          <a:ext cx="7759700" cy="4517748"/>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20000"/>
                    </a:ext>
                  </a:extLst>
                </a:gridCol>
                <a:gridCol w="749300">
                  <a:extLst>
                    <a:ext uri="{9D8B030D-6E8A-4147-A177-3AD203B41FA5}">
                      <a16:colId xmlns:a16="http://schemas.microsoft.com/office/drawing/2014/main" val="20001"/>
                    </a:ext>
                  </a:extLst>
                </a:gridCol>
                <a:gridCol w="723900">
                  <a:extLst>
                    <a:ext uri="{9D8B030D-6E8A-4147-A177-3AD203B41FA5}">
                      <a16:colId xmlns:a16="http://schemas.microsoft.com/office/drawing/2014/main" val="20002"/>
                    </a:ext>
                  </a:extLst>
                </a:gridCol>
                <a:gridCol w="1130300">
                  <a:extLst>
                    <a:ext uri="{9D8B030D-6E8A-4147-A177-3AD203B41FA5}">
                      <a16:colId xmlns:a16="http://schemas.microsoft.com/office/drawing/2014/main" val="20003"/>
                    </a:ext>
                  </a:extLst>
                </a:gridCol>
                <a:gridCol w="850900">
                  <a:extLst>
                    <a:ext uri="{9D8B030D-6E8A-4147-A177-3AD203B41FA5}">
                      <a16:colId xmlns:a16="http://schemas.microsoft.com/office/drawing/2014/main" val="20004"/>
                    </a:ext>
                  </a:extLst>
                </a:gridCol>
                <a:gridCol w="914400">
                  <a:extLst>
                    <a:ext uri="{9D8B030D-6E8A-4147-A177-3AD203B41FA5}">
                      <a16:colId xmlns:a16="http://schemas.microsoft.com/office/drawing/2014/main" val="20005"/>
                    </a:ext>
                  </a:extLst>
                </a:gridCol>
                <a:gridCol w="1104900">
                  <a:extLst>
                    <a:ext uri="{9D8B030D-6E8A-4147-A177-3AD203B41FA5}">
                      <a16:colId xmlns:a16="http://schemas.microsoft.com/office/drawing/2014/main" val="20006"/>
                    </a:ext>
                  </a:extLst>
                </a:gridCol>
              </a:tblGrid>
              <a:tr h="370840">
                <a:tc>
                  <a:txBody>
                    <a:bodyPr/>
                    <a:lstStyle/>
                    <a:p>
                      <a:endParaRPr lang="fr-FR" dirty="0"/>
                    </a:p>
                  </a:txBody>
                  <a:tcPr/>
                </a:tc>
                <a:tc>
                  <a:txBody>
                    <a:bodyPr/>
                    <a:lstStyle/>
                    <a:p>
                      <a:pPr algn="ctr"/>
                      <a:r>
                        <a:rPr lang="fr-FR" sz="1400" dirty="0"/>
                        <a:t>Monde</a:t>
                      </a:r>
                    </a:p>
                  </a:txBody>
                  <a:tcPr/>
                </a:tc>
                <a:tc>
                  <a:txBody>
                    <a:bodyPr/>
                    <a:lstStyle/>
                    <a:p>
                      <a:pPr algn="ctr"/>
                      <a:r>
                        <a:rPr lang="fr-FR" sz="1400" dirty="0"/>
                        <a:t>Asie</a:t>
                      </a:r>
                    </a:p>
                  </a:txBody>
                  <a:tcPr/>
                </a:tc>
                <a:tc>
                  <a:txBody>
                    <a:bodyPr/>
                    <a:lstStyle/>
                    <a:p>
                      <a:pPr algn="ctr"/>
                      <a:r>
                        <a:rPr lang="fr-FR" sz="1400" dirty="0"/>
                        <a:t>Amérique Latine</a:t>
                      </a:r>
                    </a:p>
                  </a:txBody>
                  <a:tcPr/>
                </a:tc>
                <a:tc>
                  <a:txBody>
                    <a:bodyPr/>
                    <a:lstStyle/>
                    <a:p>
                      <a:pPr algn="ctr"/>
                      <a:r>
                        <a:rPr lang="fr-FR" sz="1400" dirty="0"/>
                        <a:t>Europe</a:t>
                      </a:r>
                    </a:p>
                  </a:txBody>
                  <a:tcPr/>
                </a:tc>
                <a:tc>
                  <a:txBody>
                    <a:bodyPr/>
                    <a:lstStyle/>
                    <a:p>
                      <a:pPr algn="ctr"/>
                      <a:r>
                        <a:rPr lang="fr-FR" sz="1400" dirty="0"/>
                        <a:t>Moyen-Orient</a:t>
                      </a:r>
                    </a:p>
                  </a:txBody>
                  <a:tcPr/>
                </a:tc>
                <a:tc>
                  <a:txBody>
                    <a:bodyPr/>
                    <a:lstStyle/>
                    <a:p>
                      <a:pPr algn="ctr"/>
                      <a:r>
                        <a:rPr lang="fr-FR" sz="1400" dirty="0"/>
                        <a:t>Amérique du Nord</a:t>
                      </a:r>
                    </a:p>
                  </a:txBody>
                  <a:tcPr/>
                </a:tc>
                <a:extLst>
                  <a:ext uri="{0D108BD9-81ED-4DB2-BD59-A6C34878D82A}">
                    <a16:rowId xmlns:a16="http://schemas.microsoft.com/office/drawing/2014/main" val="10000"/>
                  </a:ext>
                </a:extLst>
              </a:tr>
              <a:tr h="329288">
                <a:tc>
                  <a:txBody>
                    <a:bodyPr/>
                    <a:lstStyle/>
                    <a:p>
                      <a:r>
                        <a:rPr lang="fr-FR" sz="1400" dirty="0" err="1"/>
                        <a:t>Healthy</a:t>
                      </a:r>
                      <a:endParaRPr lang="fr-FR" sz="1400" dirty="0"/>
                    </a:p>
                  </a:txBody>
                  <a:tcPr/>
                </a:tc>
                <a:tc>
                  <a:txBody>
                    <a:bodyPr/>
                    <a:lstStyle/>
                    <a:p>
                      <a:pPr algn="ctr"/>
                      <a:r>
                        <a:rPr lang="fr-FR" sz="1400" dirty="0"/>
                        <a:t>54</a:t>
                      </a:r>
                    </a:p>
                  </a:txBody>
                  <a:tcPr/>
                </a:tc>
                <a:tc>
                  <a:txBody>
                    <a:bodyPr/>
                    <a:lstStyle/>
                    <a:p>
                      <a:pPr algn="ctr"/>
                      <a:r>
                        <a:rPr lang="fr-FR" sz="1400" dirty="0"/>
                        <a:t>60</a:t>
                      </a:r>
                    </a:p>
                  </a:txBody>
                  <a:tcPr/>
                </a:tc>
                <a:tc>
                  <a:txBody>
                    <a:bodyPr/>
                    <a:lstStyle/>
                    <a:p>
                      <a:pPr algn="ctr"/>
                      <a:r>
                        <a:rPr lang="fr-FR" sz="1400" dirty="0">
                          <a:solidFill>
                            <a:srgbClr val="FF0000"/>
                          </a:solidFill>
                        </a:rPr>
                        <a:t>73</a:t>
                      </a:r>
                    </a:p>
                  </a:txBody>
                  <a:tcPr/>
                </a:tc>
                <a:tc>
                  <a:txBody>
                    <a:bodyPr/>
                    <a:lstStyle/>
                    <a:p>
                      <a:pPr algn="ctr"/>
                      <a:r>
                        <a:rPr lang="fr-FR" sz="1400" dirty="0">
                          <a:solidFill>
                            <a:srgbClr val="FF0000"/>
                          </a:solidFill>
                        </a:rPr>
                        <a:t>43</a:t>
                      </a:r>
                    </a:p>
                  </a:txBody>
                  <a:tcPr/>
                </a:tc>
                <a:tc>
                  <a:txBody>
                    <a:bodyPr/>
                    <a:lstStyle/>
                    <a:p>
                      <a:pPr algn="ctr"/>
                      <a:r>
                        <a:rPr lang="fr-FR" sz="1400" dirty="0"/>
                        <a:t>64</a:t>
                      </a:r>
                    </a:p>
                  </a:txBody>
                  <a:tcPr/>
                </a:tc>
                <a:tc>
                  <a:txBody>
                    <a:bodyPr/>
                    <a:lstStyle/>
                    <a:p>
                      <a:pPr algn="ctr"/>
                      <a:r>
                        <a:rPr lang="fr-FR" sz="1400" dirty="0">
                          <a:solidFill>
                            <a:srgbClr val="FF0000"/>
                          </a:solidFill>
                        </a:rPr>
                        <a:t>43</a:t>
                      </a:r>
                    </a:p>
                  </a:txBody>
                  <a:tcPr/>
                </a:tc>
                <a:extLst>
                  <a:ext uri="{0D108BD9-81ED-4DB2-BD59-A6C34878D82A}">
                    <a16:rowId xmlns:a16="http://schemas.microsoft.com/office/drawing/2014/main" val="10001"/>
                  </a:ext>
                </a:extLst>
              </a:tr>
              <a:tr h="292100">
                <a:tc>
                  <a:txBody>
                    <a:bodyPr/>
                    <a:lstStyle/>
                    <a:p>
                      <a:r>
                        <a:rPr lang="fr-FR" sz="1400" dirty="0"/>
                        <a:t>Natural</a:t>
                      </a:r>
                    </a:p>
                  </a:txBody>
                  <a:tcPr/>
                </a:tc>
                <a:tc>
                  <a:txBody>
                    <a:bodyPr/>
                    <a:lstStyle/>
                    <a:p>
                      <a:pPr algn="ctr"/>
                      <a:r>
                        <a:rPr lang="fr-FR" sz="1400" dirty="0"/>
                        <a:t>73</a:t>
                      </a:r>
                    </a:p>
                  </a:txBody>
                  <a:tcPr/>
                </a:tc>
                <a:tc>
                  <a:txBody>
                    <a:bodyPr/>
                    <a:lstStyle/>
                    <a:p>
                      <a:pPr algn="ctr"/>
                      <a:r>
                        <a:rPr lang="fr-FR" sz="1400" dirty="0"/>
                        <a:t>73</a:t>
                      </a:r>
                    </a:p>
                  </a:txBody>
                  <a:tcPr/>
                </a:tc>
                <a:tc>
                  <a:txBody>
                    <a:bodyPr/>
                    <a:lstStyle/>
                    <a:p>
                      <a:pPr algn="ctr"/>
                      <a:r>
                        <a:rPr lang="fr-FR" sz="1400" dirty="0">
                          <a:solidFill>
                            <a:srgbClr val="FF0000"/>
                          </a:solidFill>
                        </a:rPr>
                        <a:t>84</a:t>
                      </a:r>
                    </a:p>
                  </a:txBody>
                  <a:tcPr/>
                </a:tc>
                <a:tc>
                  <a:txBody>
                    <a:bodyPr/>
                    <a:lstStyle/>
                    <a:p>
                      <a:pPr algn="ctr"/>
                      <a:r>
                        <a:rPr lang="fr-FR" sz="1400" dirty="0"/>
                        <a:t>70</a:t>
                      </a:r>
                    </a:p>
                  </a:txBody>
                  <a:tcPr/>
                </a:tc>
                <a:tc>
                  <a:txBody>
                    <a:bodyPr/>
                    <a:lstStyle/>
                    <a:p>
                      <a:pPr algn="ctr"/>
                      <a:r>
                        <a:rPr lang="fr-FR" sz="1400" dirty="0"/>
                        <a:t>75</a:t>
                      </a:r>
                    </a:p>
                  </a:txBody>
                  <a:tcPr/>
                </a:tc>
                <a:tc>
                  <a:txBody>
                    <a:bodyPr/>
                    <a:lstStyle/>
                    <a:p>
                      <a:pPr algn="ctr"/>
                      <a:r>
                        <a:rPr lang="fr-FR" sz="1400" dirty="0"/>
                        <a:t>61</a:t>
                      </a:r>
                    </a:p>
                  </a:txBody>
                  <a:tcPr/>
                </a:tc>
                <a:extLst>
                  <a:ext uri="{0D108BD9-81ED-4DB2-BD59-A6C34878D82A}">
                    <a16:rowId xmlns:a16="http://schemas.microsoft.com/office/drawing/2014/main" val="10002"/>
                  </a:ext>
                </a:extLst>
              </a:tr>
              <a:tr h="292100">
                <a:tc>
                  <a:txBody>
                    <a:bodyPr/>
                    <a:lstStyle/>
                    <a:p>
                      <a:r>
                        <a:rPr lang="fr-FR" sz="1400" dirty="0"/>
                        <a:t>Local</a:t>
                      </a:r>
                    </a:p>
                  </a:txBody>
                  <a:tcPr/>
                </a:tc>
                <a:tc>
                  <a:txBody>
                    <a:bodyPr/>
                    <a:lstStyle/>
                    <a:p>
                      <a:pPr algn="ctr"/>
                      <a:r>
                        <a:rPr lang="fr-FR" sz="1400" dirty="0"/>
                        <a:t>13</a:t>
                      </a:r>
                    </a:p>
                  </a:txBody>
                  <a:tcPr/>
                </a:tc>
                <a:tc>
                  <a:txBody>
                    <a:bodyPr/>
                    <a:lstStyle/>
                    <a:p>
                      <a:pPr algn="ctr"/>
                      <a:r>
                        <a:rPr lang="fr-FR" sz="1400" dirty="0"/>
                        <a:t>17</a:t>
                      </a:r>
                    </a:p>
                  </a:txBody>
                  <a:tcPr/>
                </a:tc>
                <a:tc>
                  <a:txBody>
                    <a:bodyPr/>
                    <a:lstStyle/>
                    <a:p>
                      <a:pPr algn="ctr"/>
                      <a:r>
                        <a:rPr lang="fr-FR" sz="1400" dirty="0"/>
                        <a:t>13</a:t>
                      </a:r>
                    </a:p>
                  </a:txBody>
                  <a:tcPr/>
                </a:tc>
                <a:tc>
                  <a:txBody>
                    <a:bodyPr/>
                    <a:lstStyle/>
                    <a:p>
                      <a:pPr algn="ctr"/>
                      <a:r>
                        <a:rPr lang="fr-FR" sz="1400" dirty="0"/>
                        <a:t>11</a:t>
                      </a:r>
                    </a:p>
                  </a:txBody>
                  <a:tcPr/>
                </a:tc>
                <a:tc>
                  <a:txBody>
                    <a:bodyPr/>
                    <a:lstStyle/>
                    <a:p>
                      <a:pPr algn="ctr"/>
                      <a:r>
                        <a:rPr lang="fr-FR" sz="1400" dirty="0"/>
                        <a:t>14</a:t>
                      </a:r>
                    </a:p>
                  </a:txBody>
                  <a:tcPr/>
                </a:tc>
                <a:tc>
                  <a:txBody>
                    <a:bodyPr/>
                    <a:lstStyle/>
                    <a:p>
                      <a:pPr algn="ctr"/>
                      <a:r>
                        <a:rPr lang="fr-FR" sz="1400" dirty="0"/>
                        <a:t>14</a:t>
                      </a:r>
                    </a:p>
                  </a:txBody>
                  <a:tcPr/>
                </a:tc>
                <a:extLst>
                  <a:ext uri="{0D108BD9-81ED-4DB2-BD59-A6C34878D82A}">
                    <a16:rowId xmlns:a16="http://schemas.microsoft.com/office/drawing/2014/main" val="10003"/>
                  </a:ext>
                </a:extLst>
              </a:tr>
              <a:tr h="292100">
                <a:tc>
                  <a:txBody>
                    <a:bodyPr/>
                    <a:lstStyle/>
                    <a:p>
                      <a:r>
                        <a:rPr lang="fr-FR" sz="1400" dirty="0" err="1"/>
                        <a:t>Fresh</a:t>
                      </a:r>
                      <a:endParaRPr lang="fr-FR" sz="1400" dirty="0"/>
                    </a:p>
                  </a:txBody>
                  <a:tcPr/>
                </a:tc>
                <a:tc>
                  <a:txBody>
                    <a:bodyPr/>
                    <a:lstStyle/>
                    <a:p>
                      <a:pPr algn="ctr"/>
                      <a:r>
                        <a:rPr lang="fr-FR" sz="1400" dirty="0"/>
                        <a:t>34</a:t>
                      </a:r>
                    </a:p>
                  </a:txBody>
                  <a:tcPr/>
                </a:tc>
                <a:tc>
                  <a:txBody>
                    <a:bodyPr/>
                    <a:lstStyle/>
                    <a:p>
                      <a:pPr algn="ctr"/>
                      <a:r>
                        <a:rPr lang="fr-FR" sz="1400" dirty="0"/>
                        <a:t>44</a:t>
                      </a:r>
                    </a:p>
                  </a:txBody>
                  <a:tcPr/>
                </a:tc>
                <a:tc>
                  <a:txBody>
                    <a:bodyPr/>
                    <a:lstStyle/>
                    <a:p>
                      <a:pPr algn="ctr"/>
                      <a:r>
                        <a:rPr lang="fr-FR" sz="1400" dirty="0">
                          <a:solidFill>
                            <a:srgbClr val="FF0000"/>
                          </a:solidFill>
                        </a:rPr>
                        <a:t>47</a:t>
                      </a:r>
                    </a:p>
                  </a:txBody>
                  <a:tcPr/>
                </a:tc>
                <a:tc>
                  <a:txBody>
                    <a:bodyPr/>
                    <a:lstStyle/>
                    <a:p>
                      <a:pPr algn="ctr"/>
                      <a:r>
                        <a:rPr lang="fr-FR" sz="1400" dirty="0">
                          <a:solidFill>
                            <a:srgbClr val="FF0000"/>
                          </a:solidFill>
                        </a:rPr>
                        <a:t>23</a:t>
                      </a:r>
                    </a:p>
                  </a:txBody>
                  <a:tcPr/>
                </a:tc>
                <a:tc>
                  <a:txBody>
                    <a:bodyPr/>
                    <a:lstStyle/>
                    <a:p>
                      <a:pPr algn="ctr"/>
                      <a:r>
                        <a:rPr lang="fr-FR" sz="1400" dirty="0"/>
                        <a:t>42</a:t>
                      </a:r>
                    </a:p>
                  </a:txBody>
                  <a:tcPr/>
                </a:tc>
                <a:tc>
                  <a:txBody>
                    <a:bodyPr/>
                    <a:lstStyle/>
                    <a:p>
                      <a:pPr algn="ctr"/>
                      <a:r>
                        <a:rPr lang="fr-FR" sz="1400" dirty="0"/>
                        <a:t>28</a:t>
                      </a:r>
                    </a:p>
                  </a:txBody>
                  <a:tcPr/>
                </a:tc>
                <a:extLst>
                  <a:ext uri="{0D108BD9-81ED-4DB2-BD59-A6C34878D82A}">
                    <a16:rowId xmlns:a16="http://schemas.microsoft.com/office/drawing/2014/main" val="10004"/>
                  </a:ext>
                </a:extLst>
              </a:tr>
              <a:tr h="279400">
                <a:tc>
                  <a:txBody>
                    <a:bodyPr/>
                    <a:lstStyle/>
                    <a:p>
                      <a:r>
                        <a:rPr lang="fr-FR" sz="1400" dirty="0" err="1"/>
                        <a:t>Sustainable</a:t>
                      </a:r>
                      <a:endParaRPr lang="fr-FR" sz="1400" dirty="0"/>
                    </a:p>
                  </a:txBody>
                  <a:tcPr/>
                </a:tc>
                <a:tc>
                  <a:txBody>
                    <a:bodyPr/>
                    <a:lstStyle/>
                    <a:p>
                      <a:pPr algn="ctr"/>
                      <a:r>
                        <a:rPr lang="fr-FR" sz="1400" dirty="0"/>
                        <a:t>23</a:t>
                      </a:r>
                    </a:p>
                  </a:txBody>
                  <a:tcPr/>
                </a:tc>
                <a:tc>
                  <a:txBody>
                    <a:bodyPr/>
                    <a:lstStyle/>
                    <a:p>
                      <a:pPr algn="ctr"/>
                      <a:r>
                        <a:rPr lang="fr-FR" sz="1400" dirty="0"/>
                        <a:t>18</a:t>
                      </a:r>
                    </a:p>
                  </a:txBody>
                  <a:tcPr/>
                </a:tc>
                <a:tc>
                  <a:txBody>
                    <a:bodyPr/>
                    <a:lstStyle/>
                    <a:p>
                      <a:pPr algn="ctr"/>
                      <a:r>
                        <a:rPr lang="fr-FR" sz="1400" dirty="0"/>
                        <a:t>30</a:t>
                      </a:r>
                    </a:p>
                  </a:txBody>
                  <a:tcPr/>
                </a:tc>
                <a:tc>
                  <a:txBody>
                    <a:bodyPr/>
                    <a:lstStyle/>
                    <a:p>
                      <a:pPr algn="ctr"/>
                      <a:r>
                        <a:rPr lang="fr-FR" sz="1400" dirty="0"/>
                        <a:t>23</a:t>
                      </a:r>
                    </a:p>
                  </a:txBody>
                  <a:tcPr/>
                </a:tc>
                <a:tc>
                  <a:txBody>
                    <a:bodyPr/>
                    <a:lstStyle/>
                    <a:p>
                      <a:pPr algn="ctr"/>
                      <a:r>
                        <a:rPr lang="fr-FR" sz="1400" dirty="0"/>
                        <a:t>19</a:t>
                      </a:r>
                    </a:p>
                  </a:txBody>
                  <a:tcPr/>
                </a:tc>
                <a:tc>
                  <a:txBody>
                    <a:bodyPr/>
                    <a:lstStyle/>
                    <a:p>
                      <a:pPr algn="ctr"/>
                      <a:r>
                        <a:rPr lang="fr-FR" sz="1400" dirty="0"/>
                        <a:t>20</a:t>
                      </a:r>
                    </a:p>
                  </a:txBody>
                  <a:tcPr/>
                </a:tc>
                <a:extLst>
                  <a:ext uri="{0D108BD9-81ED-4DB2-BD59-A6C34878D82A}">
                    <a16:rowId xmlns:a16="http://schemas.microsoft.com/office/drawing/2014/main" val="10005"/>
                  </a:ext>
                </a:extLst>
              </a:tr>
              <a:tr h="266700">
                <a:tc>
                  <a:txBody>
                    <a:bodyPr/>
                    <a:lstStyle/>
                    <a:p>
                      <a:r>
                        <a:rPr lang="fr-FR" sz="1400" dirty="0" err="1"/>
                        <a:t>Safe</a:t>
                      </a:r>
                      <a:endParaRPr lang="fr-FR" sz="1400" dirty="0"/>
                    </a:p>
                  </a:txBody>
                  <a:tcPr/>
                </a:tc>
                <a:tc>
                  <a:txBody>
                    <a:bodyPr/>
                    <a:lstStyle/>
                    <a:p>
                      <a:pPr algn="ctr"/>
                      <a:r>
                        <a:rPr lang="fr-FR" sz="1400" dirty="0"/>
                        <a:t>32</a:t>
                      </a:r>
                    </a:p>
                  </a:txBody>
                  <a:tcPr/>
                </a:tc>
                <a:tc>
                  <a:txBody>
                    <a:bodyPr/>
                    <a:lstStyle/>
                    <a:p>
                      <a:pPr algn="ctr"/>
                      <a:r>
                        <a:rPr lang="fr-FR" sz="1400" dirty="0">
                          <a:solidFill>
                            <a:srgbClr val="FF0000"/>
                          </a:solidFill>
                        </a:rPr>
                        <a:t>48</a:t>
                      </a:r>
                    </a:p>
                  </a:txBody>
                  <a:tcPr/>
                </a:tc>
                <a:tc>
                  <a:txBody>
                    <a:bodyPr/>
                    <a:lstStyle/>
                    <a:p>
                      <a:pPr algn="ctr"/>
                      <a:r>
                        <a:rPr lang="fr-FR" sz="1400" dirty="0"/>
                        <a:t>29</a:t>
                      </a:r>
                    </a:p>
                  </a:txBody>
                  <a:tcPr/>
                </a:tc>
                <a:tc>
                  <a:txBody>
                    <a:bodyPr/>
                    <a:lstStyle/>
                    <a:p>
                      <a:pPr algn="ctr"/>
                      <a:r>
                        <a:rPr lang="fr-FR" sz="1400" dirty="0"/>
                        <a:t>24</a:t>
                      </a:r>
                    </a:p>
                  </a:txBody>
                  <a:tcPr/>
                </a:tc>
                <a:tc>
                  <a:txBody>
                    <a:bodyPr/>
                    <a:lstStyle/>
                    <a:p>
                      <a:pPr algn="ctr"/>
                      <a:r>
                        <a:rPr lang="fr-FR" sz="1400" dirty="0"/>
                        <a:t>38</a:t>
                      </a:r>
                    </a:p>
                  </a:txBody>
                  <a:tcPr/>
                </a:tc>
                <a:tc>
                  <a:txBody>
                    <a:bodyPr/>
                    <a:lstStyle/>
                    <a:p>
                      <a:pPr algn="ctr"/>
                      <a:r>
                        <a:rPr lang="fr-FR" sz="1400" dirty="0"/>
                        <a:t>27</a:t>
                      </a:r>
                    </a:p>
                  </a:txBody>
                  <a:tcPr/>
                </a:tc>
                <a:extLst>
                  <a:ext uri="{0D108BD9-81ED-4DB2-BD59-A6C34878D82A}">
                    <a16:rowId xmlns:a16="http://schemas.microsoft.com/office/drawing/2014/main" val="10006"/>
                  </a:ext>
                </a:extLst>
              </a:tr>
              <a:tr h="317500">
                <a:tc>
                  <a:txBody>
                    <a:bodyPr/>
                    <a:lstStyle/>
                    <a:p>
                      <a:r>
                        <a:rPr lang="fr-FR" sz="1400" dirty="0" err="1"/>
                        <a:t>Better</a:t>
                      </a:r>
                      <a:r>
                        <a:rPr lang="fr-FR" sz="1400" dirty="0"/>
                        <a:t> </a:t>
                      </a:r>
                      <a:r>
                        <a:rPr lang="fr-FR" sz="1400" dirty="0" err="1"/>
                        <a:t>quality</a:t>
                      </a:r>
                      <a:endParaRPr lang="fr-FR" sz="1400" dirty="0"/>
                    </a:p>
                  </a:txBody>
                  <a:tcPr/>
                </a:tc>
                <a:tc>
                  <a:txBody>
                    <a:bodyPr/>
                    <a:lstStyle/>
                    <a:p>
                      <a:pPr algn="ctr"/>
                      <a:r>
                        <a:rPr lang="fr-FR" sz="1400" dirty="0"/>
                        <a:t>34</a:t>
                      </a:r>
                    </a:p>
                  </a:txBody>
                  <a:tcPr/>
                </a:tc>
                <a:tc>
                  <a:txBody>
                    <a:bodyPr/>
                    <a:lstStyle/>
                    <a:p>
                      <a:pPr algn="ctr"/>
                      <a:r>
                        <a:rPr lang="fr-FR" sz="1400" dirty="0"/>
                        <a:t>40</a:t>
                      </a:r>
                    </a:p>
                  </a:txBody>
                  <a:tcPr/>
                </a:tc>
                <a:tc>
                  <a:txBody>
                    <a:bodyPr/>
                    <a:lstStyle/>
                    <a:p>
                      <a:pPr algn="ctr"/>
                      <a:r>
                        <a:rPr lang="fr-FR" sz="1400" dirty="0"/>
                        <a:t>38</a:t>
                      </a:r>
                    </a:p>
                  </a:txBody>
                  <a:tcPr/>
                </a:tc>
                <a:tc>
                  <a:txBody>
                    <a:bodyPr/>
                    <a:lstStyle/>
                    <a:p>
                      <a:pPr algn="ctr"/>
                      <a:r>
                        <a:rPr lang="fr-FR" sz="1400" dirty="0"/>
                        <a:t>30</a:t>
                      </a:r>
                    </a:p>
                  </a:txBody>
                  <a:tcPr/>
                </a:tc>
                <a:tc>
                  <a:txBody>
                    <a:bodyPr/>
                    <a:lstStyle/>
                    <a:p>
                      <a:pPr algn="ctr"/>
                      <a:r>
                        <a:rPr lang="fr-FR" sz="1400" dirty="0"/>
                        <a:t>36</a:t>
                      </a:r>
                    </a:p>
                  </a:txBody>
                  <a:tcPr/>
                </a:tc>
                <a:tc>
                  <a:txBody>
                    <a:bodyPr/>
                    <a:lstStyle/>
                    <a:p>
                      <a:pPr algn="ctr"/>
                      <a:r>
                        <a:rPr lang="fr-FR" sz="1400" dirty="0"/>
                        <a:t>27</a:t>
                      </a:r>
                    </a:p>
                  </a:txBody>
                  <a:tcPr/>
                </a:tc>
                <a:extLst>
                  <a:ext uri="{0D108BD9-81ED-4DB2-BD59-A6C34878D82A}">
                    <a16:rowId xmlns:a16="http://schemas.microsoft.com/office/drawing/2014/main" val="10007"/>
                  </a:ext>
                </a:extLst>
              </a:tr>
              <a:tr h="279400">
                <a:tc>
                  <a:txBody>
                    <a:bodyPr/>
                    <a:lstStyle/>
                    <a:p>
                      <a:r>
                        <a:rPr lang="fr-FR" sz="1400" dirty="0" err="1"/>
                        <a:t>Less</a:t>
                      </a:r>
                      <a:r>
                        <a:rPr lang="fr-FR" sz="1400" dirty="0"/>
                        <a:t>/no additives</a:t>
                      </a:r>
                    </a:p>
                  </a:txBody>
                  <a:tcPr/>
                </a:tc>
                <a:tc>
                  <a:txBody>
                    <a:bodyPr/>
                    <a:lstStyle/>
                    <a:p>
                      <a:pPr algn="ctr"/>
                      <a:r>
                        <a:rPr lang="fr-FR" sz="1400" dirty="0"/>
                        <a:t>43</a:t>
                      </a:r>
                    </a:p>
                  </a:txBody>
                  <a:tcPr/>
                </a:tc>
                <a:tc>
                  <a:txBody>
                    <a:bodyPr/>
                    <a:lstStyle/>
                    <a:p>
                      <a:pPr algn="ctr"/>
                      <a:r>
                        <a:rPr lang="fr-FR" sz="1400" dirty="0"/>
                        <a:t>41</a:t>
                      </a:r>
                    </a:p>
                  </a:txBody>
                  <a:tcPr/>
                </a:tc>
                <a:tc>
                  <a:txBody>
                    <a:bodyPr/>
                    <a:lstStyle/>
                    <a:p>
                      <a:pPr algn="ctr"/>
                      <a:r>
                        <a:rPr lang="fr-FR" sz="1400" dirty="0">
                          <a:solidFill>
                            <a:srgbClr val="FF0000"/>
                          </a:solidFill>
                        </a:rPr>
                        <a:t>53</a:t>
                      </a:r>
                    </a:p>
                  </a:txBody>
                  <a:tcPr/>
                </a:tc>
                <a:tc>
                  <a:txBody>
                    <a:bodyPr/>
                    <a:lstStyle/>
                    <a:p>
                      <a:pPr algn="ctr"/>
                      <a:r>
                        <a:rPr lang="fr-FR" sz="1400" dirty="0"/>
                        <a:t>42</a:t>
                      </a:r>
                    </a:p>
                  </a:txBody>
                  <a:tcPr/>
                </a:tc>
                <a:tc>
                  <a:txBody>
                    <a:bodyPr/>
                    <a:lstStyle/>
                    <a:p>
                      <a:pPr algn="ctr"/>
                      <a:r>
                        <a:rPr lang="fr-FR" sz="1400" dirty="0"/>
                        <a:t>35</a:t>
                      </a:r>
                    </a:p>
                  </a:txBody>
                  <a:tcPr/>
                </a:tc>
                <a:tc>
                  <a:txBody>
                    <a:bodyPr/>
                    <a:lstStyle/>
                    <a:p>
                      <a:pPr algn="ctr"/>
                      <a:r>
                        <a:rPr lang="fr-FR" sz="1400" dirty="0"/>
                        <a:t>44</a:t>
                      </a:r>
                    </a:p>
                  </a:txBody>
                  <a:tcPr/>
                </a:tc>
                <a:extLst>
                  <a:ext uri="{0D108BD9-81ED-4DB2-BD59-A6C34878D82A}">
                    <a16:rowId xmlns:a16="http://schemas.microsoft.com/office/drawing/2014/main" val="10008"/>
                  </a:ext>
                </a:extLst>
              </a:tr>
              <a:tr h="228600">
                <a:tc>
                  <a:txBody>
                    <a:bodyPr/>
                    <a:lstStyle/>
                    <a:p>
                      <a:r>
                        <a:rPr lang="fr-FR" sz="1400" dirty="0"/>
                        <a:t>Taste </a:t>
                      </a:r>
                      <a:r>
                        <a:rPr lang="fr-FR" sz="1400" dirty="0" err="1"/>
                        <a:t>better</a:t>
                      </a:r>
                      <a:endParaRPr lang="fr-FR" sz="1400" dirty="0"/>
                    </a:p>
                  </a:txBody>
                  <a:tcPr/>
                </a:tc>
                <a:tc>
                  <a:txBody>
                    <a:bodyPr/>
                    <a:lstStyle/>
                    <a:p>
                      <a:pPr algn="ctr"/>
                      <a:r>
                        <a:rPr lang="fr-FR" sz="1400" dirty="0"/>
                        <a:t>16</a:t>
                      </a:r>
                    </a:p>
                  </a:txBody>
                  <a:tcPr/>
                </a:tc>
                <a:tc>
                  <a:txBody>
                    <a:bodyPr/>
                    <a:lstStyle/>
                    <a:p>
                      <a:pPr algn="ctr"/>
                      <a:r>
                        <a:rPr lang="fr-FR" sz="1400" dirty="0"/>
                        <a:t>17</a:t>
                      </a:r>
                    </a:p>
                  </a:txBody>
                  <a:tcPr/>
                </a:tc>
                <a:tc>
                  <a:txBody>
                    <a:bodyPr/>
                    <a:lstStyle/>
                    <a:p>
                      <a:pPr algn="ctr"/>
                      <a:r>
                        <a:rPr lang="fr-FR" sz="1400" dirty="0"/>
                        <a:t>15</a:t>
                      </a:r>
                    </a:p>
                  </a:txBody>
                  <a:tcPr/>
                </a:tc>
                <a:tc>
                  <a:txBody>
                    <a:bodyPr/>
                    <a:lstStyle/>
                    <a:p>
                      <a:pPr algn="ctr"/>
                      <a:r>
                        <a:rPr lang="fr-FR" sz="1400" dirty="0"/>
                        <a:t>16</a:t>
                      </a:r>
                    </a:p>
                  </a:txBody>
                  <a:tcPr/>
                </a:tc>
                <a:tc>
                  <a:txBody>
                    <a:bodyPr/>
                    <a:lstStyle/>
                    <a:p>
                      <a:pPr algn="ctr"/>
                      <a:r>
                        <a:rPr lang="fr-FR" sz="1400" dirty="0"/>
                        <a:t>20</a:t>
                      </a:r>
                    </a:p>
                  </a:txBody>
                  <a:tcPr/>
                </a:tc>
                <a:tc>
                  <a:txBody>
                    <a:bodyPr/>
                    <a:lstStyle/>
                    <a:p>
                      <a:pPr algn="ctr"/>
                      <a:r>
                        <a:rPr lang="fr-FR" sz="1400" dirty="0"/>
                        <a:t>13</a:t>
                      </a:r>
                    </a:p>
                  </a:txBody>
                  <a:tcPr/>
                </a:tc>
                <a:extLst>
                  <a:ext uri="{0D108BD9-81ED-4DB2-BD59-A6C34878D82A}">
                    <a16:rowId xmlns:a16="http://schemas.microsoft.com/office/drawing/2014/main" val="10009"/>
                  </a:ext>
                </a:extLst>
              </a:tr>
              <a:tr h="279400">
                <a:tc>
                  <a:txBody>
                    <a:bodyPr/>
                    <a:lstStyle/>
                    <a:p>
                      <a:r>
                        <a:rPr lang="fr-FR" sz="1400" dirty="0" err="1"/>
                        <a:t>Less</a:t>
                      </a:r>
                      <a:r>
                        <a:rPr lang="fr-FR" sz="1400" dirty="0"/>
                        <a:t>/no pesticides/</a:t>
                      </a:r>
                      <a:r>
                        <a:rPr lang="fr-FR" sz="1400" dirty="0" err="1"/>
                        <a:t>chemicals</a:t>
                      </a:r>
                      <a:endParaRPr lang="fr-FR" sz="1400" dirty="0"/>
                    </a:p>
                  </a:txBody>
                  <a:tcPr/>
                </a:tc>
                <a:tc>
                  <a:txBody>
                    <a:bodyPr/>
                    <a:lstStyle/>
                    <a:p>
                      <a:pPr algn="ctr"/>
                      <a:r>
                        <a:rPr lang="fr-FR" sz="1400" dirty="0">
                          <a:solidFill>
                            <a:srgbClr val="000000"/>
                          </a:solidFill>
                        </a:rPr>
                        <a:t>50</a:t>
                      </a:r>
                    </a:p>
                  </a:txBody>
                  <a:tcPr/>
                </a:tc>
                <a:tc>
                  <a:txBody>
                    <a:bodyPr/>
                    <a:lstStyle/>
                    <a:p>
                      <a:pPr algn="ctr"/>
                      <a:r>
                        <a:rPr lang="fr-FR" sz="1400" dirty="0">
                          <a:solidFill>
                            <a:srgbClr val="000000"/>
                          </a:solidFill>
                        </a:rPr>
                        <a:t>52</a:t>
                      </a:r>
                    </a:p>
                  </a:txBody>
                  <a:tcPr/>
                </a:tc>
                <a:tc>
                  <a:txBody>
                    <a:bodyPr/>
                    <a:lstStyle/>
                    <a:p>
                      <a:pPr algn="ctr"/>
                      <a:r>
                        <a:rPr lang="fr-FR" sz="1400" dirty="0">
                          <a:solidFill>
                            <a:srgbClr val="000000"/>
                          </a:solidFill>
                        </a:rPr>
                        <a:t>57</a:t>
                      </a:r>
                    </a:p>
                  </a:txBody>
                  <a:tcPr/>
                </a:tc>
                <a:tc>
                  <a:txBody>
                    <a:bodyPr/>
                    <a:lstStyle/>
                    <a:p>
                      <a:pPr algn="ctr"/>
                      <a:r>
                        <a:rPr lang="fr-FR" sz="1400" dirty="0">
                          <a:solidFill>
                            <a:srgbClr val="000000"/>
                          </a:solidFill>
                        </a:rPr>
                        <a:t>47</a:t>
                      </a:r>
                    </a:p>
                  </a:txBody>
                  <a:tcPr/>
                </a:tc>
                <a:tc>
                  <a:txBody>
                    <a:bodyPr/>
                    <a:lstStyle/>
                    <a:p>
                      <a:pPr algn="ctr"/>
                      <a:r>
                        <a:rPr lang="fr-FR" sz="1400" dirty="0">
                          <a:solidFill>
                            <a:srgbClr val="000000"/>
                          </a:solidFill>
                        </a:rPr>
                        <a:t>43</a:t>
                      </a:r>
                    </a:p>
                  </a:txBody>
                  <a:tcPr/>
                </a:tc>
                <a:tc>
                  <a:txBody>
                    <a:bodyPr/>
                    <a:lstStyle/>
                    <a:p>
                      <a:pPr algn="ctr"/>
                      <a:r>
                        <a:rPr lang="fr-FR" sz="1400" dirty="0">
                          <a:solidFill>
                            <a:srgbClr val="000000"/>
                          </a:solidFill>
                        </a:rPr>
                        <a:t>52</a:t>
                      </a:r>
                    </a:p>
                  </a:txBody>
                  <a:tcPr/>
                </a:tc>
                <a:extLst>
                  <a:ext uri="{0D108BD9-81ED-4DB2-BD59-A6C34878D82A}">
                    <a16:rowId xmlns:a16="http://schemas.microsoft.com/office/drawing/2014/main" val="10010"/>
                  </a:ext>
                </a:extLst>
              </a:tr>
              <a:tr h="304800">
                <a:tc>
                  <a:txBody>
                    <a:bodyPr/>
                    <a:lstStyle/>
                    <a:p>
                      <a:r>
                        <a:rPr lang="fr-FR" sz="1400" dirty="0" err="1"/>
                        <a:t>Better</a:t>
                      </a:r>
                      <a:r>
                        <a:rPr lang="fr-FR" sz="1400" dirty="0"/>
                        <a:t> for </a:t>
                      </a:r>
                      <a:r>
                        <a:rPr lang="fr-FR" sz="1400" dirty="0" err="1"/>
                        <a:t>environment</a:t>
                      </a:r>
                      <a:endParaRPr lang="fr-FR" sz="1400" dirty="0"/>
                    </a:p>
                  </a:txBody>
                  <a:tcPr/>
                </a:tc>
                <a:tc>
                  <a:txBody>
                    <a:bodyPr/>
                    <a:lstStyle/>
                    <a:p>
                      <a:pPr algn="ctr"/>
                      <a:r>
                        <a:rPr lang="fr-FR" sz="1400" dirty="0"/>
                        <a:t>39</a:t>
                      </a:r>
                    </a:p>
                  </a:txBody>
                  <a:tcPr/>
                </a:tc>
                <a:tc>
                  <a:txBody>
                    <a:bodyPr/>
                    <a:lstStyle/>
                    <a:p>
                      <a:pPr algn="ctr"/>
                      <a:r>
                        <a:rPr lang="fr-FR" sz="1400" dirty="0"/>
                        <a:t>40</a:t>
                      </a:r>
                    </a:p>
                  </a:txBody>
                  <a:tcPr/>
                </a:tc>
                <a:tc>
                  <a:txBody>
                    <a:bodyPr/>
                    <a:lstStyle/>
                    <a:p>
                      <a:pPr algn="ctr"/>
                      <a:r>
                        <a:rPr lang="fr-FR" sz="1400" dirty="0">
                          <a:solidFill>
                            <a:srgbClr val="FF0000"/>
                          </a:solidFill>
                        </a:rPr>
                        <a:t>48</a:t>
                      </a:r>
                    </a:p>
                  </a:txBody>
                  <a:tcPr/>
                </a:tc>
                <a:tc>
                  <a:txBody>
                    <a:bodyPr/>
                    <a:lstStyle/>
                    <a:p>
                      <a:pPr algn="ctr"/>
                      <a:r>
                        <a:rPr lang="fr-FR" sz="1400" dirty="0"/>
                        <a:t>38</a:t>
                      </a:r>
                    </a:p>
                  </a:txBody>
                  <a:tcPr/>
                </a:tc>
                <a:tc>
                  <a:txBody>
                    <a:bodyPr/>
                    <a:lstStyle/>
                    <a:p>
                      <a:pPr algn="ctr"/>
                      <a:r>
                        <a:rPr lang="fr-FR" sz="1400" dirty="0"/>
                        <a:t>34</a:t>
                      </a:r>
                    </a:p>
                  </a:txBody>
                  <a:tcPr/>
                </a:tc>
                <a:tc>
                  <a:txBody>
                    <a:bodyPr/>
                    <a:lstStyle/>
                    <a:p>
                      <a:pPr algn="ctr"/>
                      <a:r>
                        <a:rPr lang="fr-FR" sz="1400" dirty="0">
                          <a:solidFill>
                            <a:srgbClr val="FF0000"/>
                          </a:solidFill>
                        </a:rPr>
                        <a:t>29</a:t>
                      </a:r>
                    </a:p>
                  </a:txBody>
                  <a:tcPr/>
                </a:tc>
                <a:extLst>
                  <a:ext uri="{0D108BD9-81ED-4DB2-BD59-A6C34878D82A}">
                    <a16:rowId xmlns:a16="http://schemas.microsoft.com/office/drawing/2014/main" val="10011"/>
                  </a:ext>
                </a:extLst>
              </a:tr>
              <a:tr h="215900">
                <a:tc>
                  <a:txBody>
                    <a:bodyPr/>
                    <a:lstStyle/>
                    <a:p>
                      <a:r>
                        <a:rPr lang="fr-FR" sz="1400" dirty="0" err="1"/>
                        <a:t>Expensive</a:t>
                      </a:r>
                      <a:endParaRPr lang="fr-FR" sz="1400" dirty="0"/>
                    </a:p>
                  </a:txBody>
                  <a:tcPr/>
                </a:tc>
                <a:tc>
                  <a:txBody>
                    <a:bodyPr/>
                    <a:lstStyle/>
                    <a:p>
                      <a:pPr algn="ctr"/>
                      <a:r>
                        <a:rPr lang="fr-FR" sz="1400" dirty="0"/>
                        <a:t>27</a:t>
                      </a:r>
                    </a:p>
                  </a:txBody>
                  <a:tcPr/>
                </a:tc>
                <a:tc>
                  <a:txBody>
                    <a:bodyPr/>
                    <a:lstStyle/>
                    <a:p>
                      <a:pPr algn="ctr"/>
                      <a:r>
                        <a:rPr lang="fr-FR" sz="1400" dirty="0"/>
                        <a:t>30</a:t>
                      </a:r>
                    </a:p>
                  </a:txBody>
                  <a:tcPr/>
                </a:tc>
                <a:tc>
                  <a:txBody>
                    <a:bodyPr/>
                    <a:lstStyle/>
                    <a:p>
                      <a:pPr algn="ctr"/>
                      <a:r>
                        <a:rPr lang="fr-FR" sz="1400" dirty="0">
                          <a:solidFill>
                            <a:srgbClr val="FF0000"/>
                          </a:solidFill>
                        </a:rPr>
                        <a:t>19</a:t>
                      </a:r>
                    </a:p>
                  </a:txBody>
                  <a:tcPr/>
                </a:tc>
                <a:tc>
                  <a:txBody>
                    <a:bodyPr/>
                    <a:lstStyle/>
                    <a:p>
                      <a:pPr algn="ctr"/>
                      <a:r>
                        <a:rPr lang="fr-FR" sz="1400" dirty="0"/>
                        <a:t>27</a:t>
                      </a:r>
                    </a:p>
                  </a:txBody>
                  <a:tcPr/>
                </a:tc>
                <a:tc>
                  <a:txBody>
                    <a:bodyPr/>
                    <a:lstStyle/>
                    <a:p>
                      <a:pPr algn="ctr"/>
                      <a:r>
                        <a:rPr lang="fr-FR" sz="1400" dirty="0"/>
                        <a:t>27</a:t>
                      </a:r>
                    </a:p>
                  </a:txBody>
                  <a:tcPr/>
                </a:tc>
                <a:tc>
                  <a:txBody>
                    <a:bodyPr/>
                    <a:lstStyle/>
                    <a:p>
                      <a:pPr algn="ctr"/>
                      <a:r>
                        <a:rPr lang="fr-FR" sz="1400" dirty="0"/>
                        <a:t>42</a:t>
                      </a:r>
                    </a:p>
                  </a:txBody>
                  <a:tcPr/>
                </a:tc>
                <a:extLst>
                  <a:ext uri="{0D108BD9-81ED-4DB2-BD59-A6C34878D82A}">
                    <a16:rowId xmlns:a16="http://schemas.microsoft.com/office/drawing/2014/main" val="10012"/>
                  </a:ext>
                </a:extLst>
              </a:tr>
              <a:tr h="279400">
                <a:tc>
                  <a:txBody>
                    <a:bodyPr/>
                    <a:lstStyle/>
                    <a:p>
                      <a:r>
                        <a:rPr lang="fr-FR" sz="1400" dirty="0"/>
                        <a:t>None of the </a:t>
                      </a:r>
                      <a:r>
                        <a:rPr lang="fr-FR" sz="1400" dirty="0" err="1"/>
                        <a:t>above</a:t>
                      </a:r>
                      <a:endParaRPr lang="fr-FR" sz="1400" dirty="0"/>
                    </a:p>
                  </a:txBody>
                  <a:tcPr/>
                </a:tc>
                <a:tc>
                  <a:txBody>
                    <a:bodyPr/>
                    <a:lstStyle/>
                    <a:p>
                      <a:pPr algn="ctr"/>
                      <a:r>
                        <a:rPr lang="fr-FR" sz="1400" dirty="0"/>
                        <a:t>3</a:t>
                      </a:r>
                    </a:p>
                  </a:txBody>
                  <a:tcPr/>
                </a:tc>
                <a:tc>
                  <a:txBody>
                    <a:bodyPr/>
                    <a:lstStyle/>
                    <a:p>
                      <a:pPr algn="ctr"/>
                      <a:r>
                        <a:rPr lang="fr-FR" sz="1400" dirty="0"/>
                        <a:t>2</a:t>
                      </a:r>
                    </a:p>
                  </a:txBody>
                  <a:tcPr/>
                </a:tc>
                <a:tc>
                  <a:txBody>
                    <a:bodyPr/>
                    <a:lstStyle/>
                    <a:p>
                      <a:pPr algn="ctr"/>
                      <a:r>
                        <a:rPr lang="fr-FR" sz="1400" dirty="0"/>
                        <a:t>1</a:t>
                      </a:r>
                    </a:p>
                  </a:txBody>
                  <a:tcPr/>
                </a:tc>
                <a:tc>
                  <a:txBody>
                    <a:bodyPr/>
                    <a:lstStyle/>
                    <a:p>
                      <a:pPr algn="ctr"/>
                      <a:r>
                        <a:rPr lang="fr-FR" sz="1400" dirty="0"/>
                        <a:t>5</a:t>
                      </a:r>
                    </a:p>
                  </a:txBody>
                  <a:tcPr/>
                </a:tc>
                <a:tc>
                  <a:txBody>
                    <a:bodyPr/>
                    <a:lstStyle/>
                    <a:p>
                      <a:pPr algn="ctr"/>
                      <a:r>
                        <a:rPr lang="fr-FR" sz="1400" dirty="0"/>
                        <a:t>2</a:t>
                      </a:r>
                    </a:p>
                  </a:txBody>
                  <a:tcPr/>
                </a:tc>
                <a:tc>
                  <a:txBody>
                    <a:bodyPr/>
                    <a:lstStyle/>
                    <a:p>
                      <a:pPr algn="ctr"/>
                      <a:r>
                        <a:rPr lang="fr-FR" sz="1400" dirty="0"/>
                        <a:t>3</a:t>
                      </a:r>
                    </a:p>
                  </a:txBody>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35721996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Australie</a:t>
            </a:r>
          </a:p>
        </p:txBody>
      </p:sp>
      <p:sp>
        <p:nvSpPr>
          <p:cNvPr id="3" name="Espace réservé du contenu 2"/>
          <p:cNvSpPr>
            <a:spLocks noGrp="1"/>
          </p:cNvSpPr>
          <p:nvPr>
            <p:ph idx="1"/>
          </p:nvPr>
        </p:nvSpPr>
        <p:spPr>
          <a:xfrm>
            <a:off x="238132" y="1168042"/>
            <a:ext cx="4829168" cy="5057741"/>
          </a:xfrm>
        </p:spPr>
        <p:txBody>
          <a:bodyPr/>
          <a:lstStyle/>
          <a:p>
            <a:r>
              <a:rPr lang="fr-FR" dirty="0"/>
              <a:t>En 2016, les </a:t>
            </a:r>
            <a:r>
              <a:rPr lang="fr-FR" dirty="0" err="1"/>
              <a:t>Millennials</a:t>
            </a:r>
            <a:r>
              <a:rPr lang="fr-FR" dirty="0"/>
              <a:t> représentaient 7 % du marché alimentaire en Australie, ils devraient en représenter 17 % en 2021.</a:t>
            </a:r>
          </a:p>
          <a:p>
            <a:r>
              <a:rPr lang="fr-FR" dirty="0"/>
              <a:t>Plus éduqués que leurs parents, ils font néanmoins passer leur famille avant leur carrière.</a:t>
            </a:r>
          </a:p>
          <a:p>
            <a:r>
              <a:rPr lang="fr-FR" dirty="0"/>
              <a:t>Ils recherchent plus de produits bio (62 %), issus de sources durables (60 %) et bon pour l’environnement (50 %) que les autres générations.</a:t>
            </a:r>
          </a:p>
          <a:p>
            <a:r>
              <a:rPr lang="fr-FR" dirty="0"/>
              <a:t>60 % des </a:t>
            </a:r>
            <a:r>
              <a:rPr lang="fr-FR" dirty="0" err="1"/>
              <a:t>Millennials</a:t>
            </a:r>
            <a:r>
              <a:rPr lang="fr-FR" dirty="0"/>
              <a:t> Australiens sont près à payer plus cher pour une meilleure qualité de produit. Source : Nielsen </a:t>
            </a:r>
            <a:r>
              <a:rPr lang="fr-FR" dirty="0" err="1"/>
              <a:t>Australian</a:t>
            </a:r>
            <a:r>
              <a:rPr lang="fr-FR" dirty="0"/>
              <a:t> </a:t>
            </a:r>
            <a:r>
              <a:rPr lang="fr-FR" dirty="0" err="1"/>
              <a:t>millennial</a:t>
            </a:r>
            <a:r>
              <a:rPr lang="fr-FR" dirty="0"/>
              <a:t> report</a:t>
            </a:r>
          </a:p>
        </p:txBody>
      </p:sp>
      <p:sp>
        <p:nvSpPr>
          <p:cNvPr id="4" name="Espace réservé du numéro de diapositive 3"/>
          <p:cNvSpPr>
            <a:spLocks noGrp="1"/>
          </p:cNvSpPr>
          <p:nvPr>
            <p:ph type="sldNum" sz="quarter" idx="12"/>
          </p:nvPr>
        </p:nvSpPr>
        <p:spPr/>
        <p:txBody>
          <a:bodyPr/>
          <a:lstStyle/>
          <a:p>
            <a:fld id="{C4090714-3DFA-2646-9FB8-CEDAA7E29C75}" type="slidenum">
              <a:rPr lang="en-GB" smtClean="0"/>
              <a:t>30</a:t>
            </a:fld>
            <a:endParaRPr lang="en-GB"/>
          </a:p>
        </p:txBody>
      </p:sp>
      <p:pic>
        <p:nvPicPr>
          <p:cNvPr id="5" name="Image 4"/>
          <p:cNvPicPr>
            <a:picLocks noChangeAspect="1"/>
          </p:cNvPicPr>
          <p:nvPr/>
        </p:nvPicPr>
        <p:blipFill>
          <a:blip r:embed="rId2"/>
          <a:stretch>
            <a:fillRect/>
          </a:stretch>
        </p:blipFill>
        <p:spPr>
          <a:xfrm>
            <a:off x="5626100" y="1168042"/>
            <a:ext cx="3009900" cy="4106576"/>
          </a:xfrm>
          <a:prstGeom prst="rect">
            <a:avLst/>
          </a:prstGeom>
        </p:spPr>
      </p:pic>
      <p:sp>
        <p:nvSpPr>
          <p:cNvPr id="6" name="ZoneTexte 5"/>
          <p:cNvSpPr txBox="1"/>
          <p:nvPr/>
        </p:nvSpPr>
        <p:spPr>
          <a:xfrm>
            <a:off x="5930900" y="5554133"/>
            <a:ext cx="2425700" cy="646331"/>
          </a:xfrm>
          <a:prstGeom prst="rect">
            <a:avLst/>
          </a:prstGeom>
          <a:noFill/>
        </p:spPr>
        <p:txBody>
          <a:bodyPr wrap="square" rtlCol="0">
            <a:spAutoFit/>
          </a:bodyPr>
          <a:lstStyle/>
          <a:p>
            <a:pPr algn="ctr"/>
            <a:r>
              <a:rPr lang="fr-FR" dirty="0">
                <a:latin typeface="Gill Sans Light"/>
                <a:cs typeface="Gill Sans Light"/>
              </a:rPr>
              <a:t>Farine de sarrasin germé et fermenté</a:t>
            </a:r>
          </a:p>
        </p:txBody>
      </p:sp>
    </p:spTree>
    <p:extLst>
      <p:ext uri="{BB962C8B-B14F-4D97-AF65-F5344CB8AC3E}">
        <p14:creationId xmlns:p14="http://schemas.microsoft.com/office/powerpoint/2010/main" val="11801497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Malaisie</a:t>
            </a:r>
          </a:p>
        </p:txBody>
      </p:sp>
      <p:sp>
        <p:nvSpPr>
          <p:cNvPr id="3" name="Espace réservé du contenu 2"/>
          <p:cNvSpPr>
            <a:spLocks noGrp="1"/>
          </p:cNvSpPr>
          <p:nvPr>
            <p:ph idx="1"/>
          </p:nvPr>
        </p:nvSpPr>
        <p:spPr/>
        <p:txBody>
          <a:bodyPr/>
          <a:lstStyle/>
          <a:p>
            <a:r>
              <a:rPr lang="fr-FR" dirty="0"/>
              <a:t>Une étude a été menée sur 235 étudiants afin de mesurer leur intention de consommer des produits bio.</a:t>
            </a:r>
          </a:p>
          <a:p>
            <a:r>
              <a:rPr lang="fr-FR" dirty="0"/>
              <a:t>Trois motivations ont été détectées :</a:t>
            </a:r>
          </a:p>
          <a:p>
            <a:pPr lvl="1"/>
            <a:r>
              <a:rPr lang="fr-FR" dirty="0"/>
              <a:t>La qualité des produits : si les produits bio sont perçus de meilleure qualité alors on penchera vers le bio</a:t>
            </a:r>
          </a:p>
          <a:p>
            <a:pPr lvl="1"/>
            <a:r>
              <a:rPr lang="fr-FR" dirty="0"/>
              <a:t>Des motivations d’ordre environnemental</a:t>
            </a:r>
          </a:p>
          <a:p>
            <a:pPr lvl="1"/>
            <a:r>
              <a:rPr lang="fr-FR" dirty="0"/>
              <a:t>La confiance dans les labels des industriels et des distributeurs. Les </a:t>
            </a:r>
            <a:r>
              <a:rPr lang="fr-FR" dirty="0" err="1"/>
              <a:t>Millennials</a:t>
            </a:r>
            <a:r>
              <a:rPr lang="fr-FR" dirty="0"/>
              <a:t> en Malaisie seront plus enclins à faire confiance aux grandes marques.</a:t>
            </a:r>
          </a:p>
          <a:p>
            <a:pPr lvl="1"/>
            <a:endParaRPr lang="fr-FR" dirty="0"/>
          </a:p>
          <a:p>
            <a:r>
              <a:rPr lang="fr-FR" dirty="0"/>
              <a:t>En revanche le facteur santé n’est pas une motivation pour les jeunes Malais</a:t>
            </a:r>
          </a:p>
          <a:p>
            <a:pPr marL="0" indent="0">
              <a:buNone/>
            </a:pPr>
            <a:endParaRPr lang="pl-PL" sz="1200" dirty="0"/>
          </a:p>
          <a:p>
            <a:pPr marL="0" indent="0">
              <a:buNone/>
            </a:pPr>
            <a:endParaRPr lang="pl-PL" sz="1200" dirty="0"/>
          </a:p>
          <a:p>
            <a:pPr marL="0" indent="0">
              <a:buNone/>
            </a:pPr>
            <a:r>
              <a:rPr lang="pl-PL" sz="1200" dirty="0"/>
              <a:t>Source : http://</a:t>
            </a:r>
            <a:r>
              <a:rPr lang="pl-PL" sz="1200" dirty="0" err="1"/>
              <a:t>www.kmice.cms.net.my</a:t>
            </a:r>
            <a:r>
              <a:rPr lang="pl-PL" sz="1200" dirty="0"/>
              <a:t>/</a:t>
            </a:r>
            <a:r>
              <a:rPr lang="pl-PL" sz="1200" dirty="0" err="1"/>
              <a:t>ProcKMICe</a:t>
            </a:r>
            <a:r>
              <a:rPr lang="pl-PL" sz="1200" dirty="0"/>
              <a:t>/KMICe2014/PDF/PID342.pdf</a:t>
            </a:r>
            <a:endParaRPr lang="fr-FR" sz="1200" dirty="0"/>
          </a:p>
        </p:txBody>
      </p:sp>
      <p:sp>
        <p:nvSpPr>
          <p:cNvPr id="4" name="Espace réservé du numéro de diapositive 3"/>
          <p:cNvSpPr>
            <a:spLocks noGrp="1"/>
          </p:cNvSpPr>
          <p:nvPr>
            <p:ph type="sldNum" sz="quarter" idx="12"/>
          </p:nvPr>
        </p:nvSpPr>
        <p:spPr/>
        <p:txBody>
          <a:bodyPr/>
          <a:lstStyle/>
          <a:p>
            <a:fld id="{C4090714-3DFA-2646-9FB8-CEDAA7E29C75}" type="slidenum">
              <a:rPr lang="en-GB" smtClean="0"/>
              <a:t>31</a:t>
            </a:fld>
            <a:endParaRPr lang="en-GB"/>
          </a:p>
        </p:txBody>
      </p:sp>
    </p:spTree>
    <p:extLst>
      <p:ext uri="{BB962C8B-B14F-4D97-AF65-F5344CB8AC3E}">
        <p14:creationId xmlns:p14="http://schemas.microsoft.com/office/powerpoint/2010/main" val="28985954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Perception du Bio en Indonésie</a:t>
            </a:r>
          </a:p>
        </p:txBody>
      </p:sp>
      <p:sp>
        <p:nvSpPr>
          <p:cNvPr id="3" name="Espace réservé du contenu 2"/>
          <p:cNvSpPr>
            <a:spLocks noGrp="1"/>
          </p:cNvSpPr>
          <p:nvPr>
            <p:ph idx="1"/>
          </p:nvPr>
        </p:nvSpPr>
        <p:spPr>
          <a:xfrm>
            <a:off x="238132" y="1168042"/>
            <a:ext cx="6467468" cy="5057741"/>
          </a:xfrm>
        </p:spPr>
        <p:txBody>
          <a:bodyPr>
            <a:normAutofit lnSpcReduction="10000"/>
          </a:bodyPr>
          <a:lstStyle/>
          <a:p>
            <a:r>
              <a:rPr lang="en-US" dirty="0" err="1"/>
              <a:t>Une</a:t>
            </a:r>
            <a:r>
              <a:rPr lang="en-US" dirty="0"/>
              <a:t> </a:t>
            </a:r>
            <a:r>
              <a:rPr lang="en-US" dirty="0" err="1"/>
              <a:t>étude</a:t>
            </a:r>
            <a:r>
              <a:rPr lang="en-US" dirty="0"/>
              <a:t> </a:t>
            </a:r>
            <a:r>
              <a:rPr lang="en-US" dirty="0" err="1"/>
              <a:t>sur</a:t>
            </a:r>
            <a:r>
              <a:rPr lang="en-US" dirty="0"/>
              <a:t> 253 </a:t>
            </a:r>
            <a:r>
              <a:rPr lang="en-US" dirty="0" err="1"/>
              <a:t>jeunes</a:t>
            </a:r>
            <a:r>
              <a:rPr lang="en-US" dirty="0"/>
              <a:t> </a:t>
            </a:r>
            <a:r>
              <a:rPr lang="en-US" dirty="0" err="1"/>
              <a:t>Indonésiens</a:t>
            </a:r>
            <a:r>
              <a:rPr lang="en-US" dirty="0"/>
              <a:t> (17 </a:t>
            </a:r>
            <a:r>
              <a:rPr lang="fr-FR" dirty="0"/>
              <a:t>–</a:t>
            </a:r>
            <a:r>
              <a:rPr lang="en-US" dirty="0"/>
              <a:t> 23 </a:t>
            </a:r>
            <a:r>
              <a:rPr lang="en-US" dirty="0" err="1"/>
              <a:t>ans</a:t>
            </a:r>
            <a:r>
              <a:rPr lang="en-US" dirty="0"/>
              <a:t>) </a:t>
            </a:r>
            <a:r>
              <a:rPr lang="en-US" dirty="0" err="1"/>
              <a:t>avait</a:t>
            </a:r>
            <a:r>
              <a:rPr lang="en-US" dirty="0"/>
              <a:t> pour but de </a:t>
            </a:r>
            <a:r>
              <a:rPr lang="en-US" dirty="0" err="1"/>
              <a:t>comprendre</a:t>
            </a:r>
            <a:r>
              <a:rPr lang="en-US" dirty="0"/>
              <a:t> </a:t>
            </a:r>
            <a:r>
              <a:rPr lang="en-US" dirty="0" err="1"/>
              <a:t>leur</a:t>
            </a:r>
            <a:r>
              <a:rPr lang="en-US" dirty="0"/>
              <a:t> perception des </a:t>
            </a:r>
            <a:r>
              <a:rPr lang="en-US" dirty="0" err="1"/>
              <a:t>produits</a:t>
            </a:r>
            <a:r>
              <a:rPr lang="en-US" dirty="0"/>
              <a:t> bio.</a:t>
            </a:r>
          </a:p>
          <a:p>
            <a:r>
              <a:rPr lang="en-US" dirty="0"/>
              <a:t>Les </a:t>
            </a:r>
            <a:r>
              <a:rPr lang="en-US" dirty="0" err="1"/>
              <a:t>résultats</a:t>
            </a:r>
            <a:r>
              <a:rPr lang="en-US" dirty="0"/>
              <a:t> </a:t>
            </a:r>
            <a:r>
              <a:rPr lang="en-US" dirty="0" err="1"/>
              <a:t>indiquent</a:t>
            </a:r>
            <a:r>
              <a:rPr lang="en-US" dirty="0"/>
              <a:t> </a:t>
            </a:r>
            <a:r>
              <a:rPr lang="en-US" dirty="0" err="1"/>
              <a:t>que</a:t>
            </a:r>
            <a:r>
              <a:rPr lang="en-US" dirty="0"/>
              <a:t> les participants </a:t>
            </a:r>
            <a:r>
              <a:rPr lang="en-US" dirty="0" err="1"/>
              <a:t>pensent</a:t>
            </a:r>
            <a:r>
              <a:rPr lang="en-US" dirty="0"/>
              <a:t> </a:t>
            </a:r>
            <a:r>
              <a:rPr lang="en-US" dirty="0" err="1"/>
              <a:t>que</a:t>
            </a:r>
            <a:r>
              <a:rPr lang="en-US" dirty="0"/>
              <a:t> les </a:t>
            </a:r>
            <a:r>
              <a:rPr lang="en-US" dirty="0" err="1"/>
              <a:t>produits</a:t>
            </a:r>
            <a:r>
              <a:rPr lang="en-US" dirty="0"/>
              <a:t> bio </a:t>
            </a:r>
            <a:r>
              <a:rPr lang="en-US" dirty="0" err="1"/>
              <a:t>sont</a:t>
            </a:r>
            <a:r>
              <a:rPr lang="en-US" dirty="0"/>
              <a:t> plus </a:t>
            </a:r>
            <a:r>
              <a:rPr lang="en-US" dirty="0" err="1"/>
              <a:t>sains</a:t>
            </a:r>
            <a:r>
              <a:rPr lang="en-US" dirty="0"/>
              <a:t>, </a:t>
            </a:r>
            <a:r>
              <a:rPr lang="en-US" dirty="0" err="1"/>
              <a:t>meilleurs</a:t>
            </a:r>
            <a:r>
              <a:rPr lang="en-US" dirty="0"/>
              <a:t> au </a:t>
            </a:r>
            <a:r>
              <a:rPr lang="en-US" dirty="0" err="1"/>
              <a:t>goût</a:t>
            </a:r>
            <a:r>
              <a:rPr lang="en-US" dirty="0"/>
              <a:t>, de </a:t>
            </a:r>
            <a:r>
              <a:rPr lang="en-US" dirty="0" err="1"/>
              <a:t>meilleur</a:t>
            </a:r>
            <a:r>
              <a:rPr lang="en-US" dirty="0"/>
              <a:t> </a:t>
            </a:r>
            <a:r>
              <a:rPr lang="en-US" dirty="0" err="1"/>
              <a:t>qualité</a:t>
            </a:r>
            <a:r>
              <a:rPr lang="en-US" dirty="0"/>
              <a:t> et plus </a:t>
            </a:r>
            <a:r>
              <a:rPr lang="en-US" dirty="0" err="1"/>
              <a:t>sûrs</a:t>
            </a:r>
            <a:r>
              <a:rPr lang="en-US" dirty="0"/>
              <a:t> </a:t>
            </a:r>
            <a:r>
              <a:rPr lang="en-US" dirty="0" err="1"/>
              <a:t>que</a:t>
            </a:r>
            <a:r>
              <a:rPr lang="en-US" dirty="0"/>
              <a:t> les </a:t>
            </a:r>
            <a:r>
              <a:rPr lang="en-US" dirty="0" err="1"/>
              <a:t>produits</a:t>
            </a:r>
            <a:r>
              <a:rPr lang="en-US" dirty="0"/>
              <a:t> </a:t>
            </a:r>
            <a:r>
              <a:rPr lang="en-US" dirty="0" err="1"/>
              <a:t>conventionnels</a:t>
            </a:r>
            <a:r>
              <a:rPr lang="en-US" dirty="0"/>
              <a:t>.</a:t>
            </a:r>
          </a:p>
          <a:p>
            <a:r>
              <a:rPr lang="en-US" dirty="0" err="1"/>
              <a:t>Ils</a:t>
            </a:r>
            <a:r>
              <a:rPr lang="en-US" dirty="0"/>
              <a:t> </a:t>
            </a:r>
            <a:r>
              <a:rPr lang="en-US" dirty="0" err="1"/>
              <a:t>achètent</a:t>
            </a:r>
            <a:r>
              <a:rPr lang="en-US" dirty="0"/>
              <a:t> les </a:t>
            </a:r>
            <a:r>
              <a:rPr lang="en-US" dirty="0" err="1"/>
              <a:t>produits</a:t>
            </a:r>
            <a:r>
              <a:rPr lang="en-US" dirty="0"/>
              <a:t> bio </a:t>
            </a:r>
            <a:r>
              <a:rPr lang="en-US" dirty="0" err="1"/>
              <a:t>à</a:t>
            </a:r>
            <a:r>
              <a:rPr lang="en-US" dirty="0"/>
              <a:t> 70 % en </a:t>
            </a:r>
            <a:r>
              <a:rPr lang="en-US" dirty="0" err="1"/>
              <a:t>supermarchés</a:t>
            </a:r>
            <a:r>
              <a:rPr lang="en-US" dirty="0"/>
              <a:t>.</a:t>
            </a:r>
          </a:p>
          <a:p>
            <a:r>
              <a:rPr lang="en-US" dirty="0"/>
              <a:t>Les </a:t>
            </a:r>
            <a:r>
              <a:rPr lang="en-US" dirty="0" err="1"/>
              <a:t>légumes</a:t>
            </a:r>
            <a:r>
              <a:rPr lang="en-US" dirty="0"/>
              <a:t> (23 %) et le </a:t>
            </a:r>
            <a:r>
              <a:rPr lang="en-US" dirty="0" err="1"/>
              <a:t>riz</a:t>
            </a:r>
            <a:r>
              <a:rPr lang="en-US" dirty="0"/>
              <a:t> (21 %), </a:t>
            </a:r>
            <a:r>
              <a:rPr lang="en-US" dirty="0" err="1"/>
              <a:t>sont</a:t>
            </a:r>
            <a:r>
              <a:rPr lang="en-US" dirty="0"/>
              <a:t> les </a:t>
            </a:r>
            <a:r>
              <a:rPr lang="en-US" dirty="0" err="1"/>
              <a:t>produits</a:t>
            </a:r>
            <a:r>
              <a:rPr lang="en-US" dirty="0"/>
              <a:t> les plus </a:t>
            </a:r>
            <a:r>
              <a:rPr lang="en-US" dirty="0" err="1"/>
              <a:t>achetés</a:t>
            </a:r>
            <a:r>
              <a:rPr lang="en-US" dirty="0"/>
              <a:t>.</a:t>
            </a:r>
          </a:p>
          <a:p>
            <a:r>
              <a:rPr lang="en-US" dirty="0"/>
              <a:t>La </a:t>
            </a:r>
            <a:r>
              <a:rPr lang="en-US" dirty="0" err="1"/>
              <a:t>principale</a:t>
            </a:r>
            <a:r>
              <a:rPr lang="en-US" dirty="0"/>
              <a:t> motivation pour </a:t>
            </a:r>
            <a:r>
              <a:rPr lang="en-US" dirty="0" err="1"/>
              <a:t>acheter</a:t>
            </a:r>
            <a:r>
              <a:rPr lang="en-US" dirty="0"/>
              <a:t> bio </a:t>
            </a:r>
            <a:r>
              <a:rPr lang="en-US" dirty="0" err="1"/>
              <a:t>est</a:t>
            </a:r>
            <a:r>
              <a:rPr lang="en-US" dirty="0"/>
              <a:t> </a:t>
            </a:r>
            <a:r>
              <a:rPr lang="en-US" dirty="0" err="1"/>
              <a:t>l’absence</a:t>
            </a:r>
            <a:r>
              <a:rPr lang="en-US" dirty="0"/>
              <a:t> de pesticides.</a:t>
            </a:r>
          </a:p>
          <a:p>
            <a:r>
              <a:rPr lang="en-US" dirty="0"/>
              <a:t>78,8 % ne </a:t>
            </a:r>
            <a:r>
              <a:rPr lang="en-US" dirty="0" err="1"/>
              <a:t>connaissent</a:t>
            </a:r>
            <a:r>
              <a:rPr lang="en-US" dirty="0"/>
              <a:t> pas le logo bio </a:t>
            </a:r>
            <a:r>
              <a:rPr lang="en-US" dirty="0" err="1"/>
              <a:t>indonésien</a:t>
            </a:r>
            <a:r>
              <a:rPr lang="en-US" dirty="0"/>
              <a:t>.</a:t>
            </a:r>
          </a:p>
          <a:p>
            <a:r>
              <a:rPr lang="en-US" dirty="0"/>
              <a:t>52 % </a:t>
            </a:r>
            <a:r>
              <a:rPr lang="en-US" dirty="0" err="1"/>
              <a:t>déclarent</a:t>
            </a:r>
            <a:r>
              <a:rPr lang="en-US" dirty="0"/>
              <a:t> </a:t>
            </a:r>
            <a:r>
              <a:rPr lang="en-US" dirty="0" err="1"/>
              <a:t>qu’ils</a:t>
            </a:r>
            <a:r>
              <a:rPr lang="en-US" dirty="0"/>
              <a:t> </a:t>
            </a:r>
            <a:r>
              <a:rPr lang="en-US" dirty="0" err="1"/>
              <a:t>envisagent</a:t>
            </a:r>
            <a:r>
              <a:rPr lang="en-US" dirty="0"/>
              <a:t> </a:t>
            </a:r>
            <a:r>
              <a:rPr lang="en-US" dirty="0" err="1"/>
              <a:t>d’acheter</a:t>
            </a:r>
            <a:r>
              <a:rPr lang="en-US" dirty="0"/>
              <a:t> plus de </a:t>
            </a:r>
            <a:r>
              <a:rPr lang="en-US" dirty="0" err="1"/>
              <a:t>produits</a:t>
            </a:r>
            <a:r>
              <a:rPr lang="en-US" dirty="0"/>
              <a:t> bio </a:t>
            </a:r>
            <a:r>
              <a:rPr lang="en-US" dirty="0" err="1"/>
              <a:t>dans</a:t>
            </a:r>
            <a:r>
              <a:rPr lang="en-US" dirty="0"/>
              <a:t> le </a:t>
            </a:r>
            <a:r>
              <a:rPr lang="en-US" dirty="0" err="1"/>
              <a:t>futur</a:t>
            </a:r>
            <a:r>
              <a:rPr lang="en-US" dirty="0"/>
              <a:t>. </a:t>
            </a:r>
          </a:p>
          <a:p>
            <a:pPr marL="0" indent="0">
              <a:buNone/>
            </a:pPr>
            <a:r>
              <a:rPr lang="en-US" sz="1200" dirty="0"/>
              <a:t>Source : Perceptions of young consumers toward organic food in Indonesia | Request PDF. Available from: https://</a:t>
            </a:r>
            <a:r>
              <a:rPr lang="en-US" sz="1200" dirty="0" err="1"/>
              <a:t>www.researchgate.net</a:t>
            </a:r>
            <a:r>
              <a:rPr lang="en-US" sz="1200" dirty="0"/>
              <a:t>/publication/321354495_Perceptions_of_young_consumers_toward_organic_food_in_Indonesia [accessed Mar 12 2018].</a:t>
            </a:r>
            <a:endParaRPr lang="fr-FR" sz="1200" dirty="0"/>
          </a:p>
        </p:txBody>
      </p:sp>
      <p:sp>
        <p:nvSpPr>
          <p:cNvPr id="4" name="Espace réservé du numéro de diapositive 3"/>
          <p:cNvSpPr>
            <a:spLocks noGrp="1"/>
          </p:cNvSpPr>
          <p:nvPr>
            <p:ph type="sldNum" sz="quarter" idx="12"/>
          </p:nvPr>
        </p:nvSpPr>
        <p:spPr/>
        <p:txBody>
          <a:bodyPr/>
          <a:lstStyle/>
          <a:p>
            <a:fld id="{C4090714-3DFA-2646-9FB8-CEDAA7E29C75}" type="slidenum">
              <a:rPr lang="en-GB" smtClean="0"/>
              <a:t>32</a:t>
            </a:fld>
            <a:endParaRPr lang="en-GB"/>
          </a:p>
        </p:txBody>
      </p:sp>
      <p:pic>
        <p:nvPicPr>
          <p:cNvPr id="5" name="Image 4"/>
          <p:cNvPicPr>
            <a:picLocks noChangeAspect="1"/>
          </p:cNvPicPr>
          <p:nvPr/>
        </p:nvPicPr>
        <p:blipFill>
          <a:blip r:embed="rId2"/>
          <a:stretch>
            <a:fillRect/>
          </a:stretch>
        </p:blipFill>
        <p:spPr>
          <a:xfrm>
            <a:off x="6883400" y="2336800"/>
            <a:ext cx="1968500" cy="1968500"/>
          </a:xfrm>
          <a:prstGeom prst="rect">
            <a:avLst/>
          </a:prstGeom>
        </p:spPr>
      </p:pic>
    </p:spTree>
    <p:extLst>
      <p:ext uri="{BB962C8B-B14F-4D97-AF65-F5344CB8AC3E}">
        <p14:creationId xmlns:p14="http://schemas.microsoft.com/office/powerpoint/2010/main" val="42377451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Conclusion</a:t>
            </a:r>
          </a:p>
        </p:txBody>
      </p:sp>
      <p:sp>
        <p:nvSpPr>
          <p:cNvPr id="3" name="Espace réservé du contenu 2"/>
          <p:cNvSpPr>
            <a:spLocks noGrp="1"/>
          </p:cNvSpPr>
          <p:nvPr>
            <p:ph idx="1"/>
          </p:nvPr>
        </p:nvSpPr>
        <p:spPr/>
        <p:txBody>
          <a:bodyPr>
            <a:normAutofit lnSpcReduction="10000"/>
          </a:bodyPr>
          <a:lstStyle/>
          <a:p>
            <a:r>
              <a:rPr lang="fr-FR" dirty="0"/>
              <a:t>Si les feux semblent au vert pour les produits bio dans toutes les régions du monde, les motivations d’achat varient d’un pays à l’autre et également d’une génération l’autre.</a:t>
            </a:r>
          </a:p>
          <a:p>
            <a:endParaRPr lang="fr-FR" dirty="0"/>
          </a:p>
          <a:p>
            <a:r>
              <a:rPr lang="fr-FR" dirty="0"/>
              <a:t>Les jeunes générations sont plus concernées par la santé et l’environnement.</a:t>
            </a:r>
          </a:p>
          <a:p>
            <a:endParaRPr lang="fr-FR" dirty="0"/>
          </a:p>
          <a:p>
            <a:r>
              <a:rPr lang="fr-FR" dirty="0"/>
              <a:t>Partout dans le monde les jeunes générations se tournent vers les produits bio</a:t>
            </a:r>
          </a:p>
          <a:p>
            <a:endParaRPr lang="fr-FR" dirty="0"/>
          </a:p>
          <a:p>
            <a:r>
              <a:rPr lang="fr-FR" dirty="0"/>
              <a:t>Le prix semble être moins un frein pour eux que pour les générations précédentes</a:t>
            </a:r>
          </a:p>
          <a:p>
            <a:endParaRPr lang="fr-FR" dirty="0"/>
          </a:p>
          <a:p>
            <a:r>
              <a:rPr lang="fr-FR" dirty="0"/>
              <a:t>Pour répondre aux attentes des jeunes générations il faut :</a:t>
            </a:r>
          </a:p>
          <a:p>
            <a:pPr lvl="1"/>
            <a:r>
              <a:rPr lang="fr-FR" dirty="0"/>
              <a:t>Une démarche bio poussée jusqu’au bout : packaging, bien-être animal, défense des producteurs, économie collaborative.</a:t>
            </a:r>
          </a:p>
          <a:p>
            <a:pPr lvl="1"/>
            <a:r>
              <a:rPr lang="fr-FR" dirty="0"/>
              <a:t>Des produit bio ET… </a:t>
            </a:r>
            <a:r>
              <a:rPr lang="fr-FR" dirty="0" err="1"/>
              <a:t>vegan</a:t>
            </a:r>
            <a:r>
              <a:rPr lang="fr-FR" dirty="0"/>
              <a:t>, sans gluten, nutritionnellement corrects, moins transformés, pratiques, bons, clean label, …</a:t>
            </a:r>
          </a:p>
        </p:txBody>
      </p:sp>
      <p:sp>
        <p:nvSpPr>
          <p:cNvPr id="4" name="Espace réservé du numéro de diapositive 3"/>
          <p:cNvSpPr>
            <a:spLocks noGrp="1"/>
          </p:cNvSpPr>
          <p:nvPr>
            <p:ph type="sldNum" sz="quarter" idx="12"/>
          </p:nvPr>
        </p:nvSpPr>
        <p:spPr/>
        <p:txBody>
          <a:bodyPr/>
          <a:lstStyle/>
          <a:p>
            <a:fld id="{C4090714-3DFA-2646-9FB8-CEDAA7E29C75}" type="slidenum">
              <a:rPr lang="en-GB" smtClean="0"/>
              <a:t>33</a:t>
            </a:fld>
            <a:endParaRPr lang="en-GB"/>
          </a:p>
        </p:txBody>
      </p:sp>
    </p:spTree>
    <p:extLst>
      <p:ext uri="{BB962C8B-B14F-4D97-AF65-F5344CB8AC3E}">
        <p14:creationId xmlns:p14="http://schemas.microsoft.com/office/powerpoint/2010/main" val="7356250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000" dirty="0"/>
              <a:t>Sophie de Reynal</a:t>
            </a:r>
            <a:br>
              <a:rPr lang="fr-FR" sz="2000" dirty="0"/>
            </a:br>
            <a:r>
              <a:rPr lang="fr-FR" sz="2000" dirty="0"/>
              <a:t>Directrice Marketing</a:t>
            </a:r>
            <a:br>
              <a:rPr lang="fr-FR" sz="2000" dirty="0"/>
            </a:br>
            <a:r>
              <a:rPr lang="fr-FR" sz="2000" dirty="0"/>
              <a:t>45, Bd Vincent Auriol</a:t>
            </a:r>
            <a:br>
              <a:rPr lang="fr-FR" sz="2000" dirty="0"/>
            </a:br>
            <a:r>
              <a:rPr lang="fr-FR" sz="2000" dirty="0"/>
              <a:t>75013 Paris</a:t>
            </a:r>
            <a:br>
              <a:rPr lang="fr-FR" sz="2000" dirty="0"/>
            </a:br>
            <a:br>
              <a:rPr lang="fr-FR" sz="2000" dirty="0"/>
            </a:br>
            <a:r>
              <a:rPr lang="fr-FR" sz="2000" dirty="0" err="1"/>
              <a:t>Sophie@nutrimarketing.fr</a:t>
            </a:r>
            <a:endParaRPr lang="fr-FR" sz="2000" dirty="0"/>
          </a:p>
        </p:txBody>
      </p:sp>
    </p:spTree>
    <p:extLst>
      <p:ext uri="{BB962C8B-B14F-4D97-AF65-F5344CB8AC3E}">
        <p14:creationId xmlns:p14="http://schemas.microsoft.com/office/powerpoint/2010/main" val="31109980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Perception du bio Europe</a:t>
            </a:r>
          </a:p>
        </p:txBody>
      </p:sp>
      <p:sp>
        <p:nvSpPr>
          <p:cNvPr id="3" name="Espace réservé du contenu 2"/>
          <p:cNvSpPr>
            <a:spLocks noGrp="1"/>
          </p:cNvSpPr>
          <p:nvPr>
            <p:ph idx="1"/>
          </p:nvPr>
        </p:nvSpPr>
        <p:spPr>
          <a:xfrm>
            <a:off x="238132" y="1009114"/>
            <a:ext cx="8754200" cy="317857"/>
          </a:xfrm>
        </p:spPr>
        <p:txBody>
          <a:bodyPr>
            <a:normAutofit lnSpcReduction="10000"/>
          </a:bodyPr>
          <a:lstStyle/>
          <a:p>
            <a:r>
              <a:rPr lang="fr-FR" sz="1600" dirty="0"/>
              <a:t>Etude </a:t>
            </a:r>
            <a:r>
              <a:rPr lang="fr-FR" sz="1600" dirty="0" err="1"/>
              <a:t>Globaldata</a:t>
            </a:r>
            <a:r>
              <a:rPr lang="fr-FR" sz="1600" dirty="0"/>
              <a:t> global consumer 2017 : Qu’est ce que le terme bio représente pour vous ?</a:t>
            </a:r>
          </a:p>
          <a:p>
            <a:pPr lvl="1"/>
            <a:endParaRPr lang="fr-FR" dirty="0"/>
          </a:p>
        </p:txBody>
      </p:sp>
      <p:sp>
        <p:nvSpPr>
          <p:cNvPr id="4" name="Espace réservé du numéro de diapositive 3"/>
          <p:cNvSpPr>
            <a:spLocks noGrp="1"/>
          </p:cNvSpPr>
          <p:nvPr>
            <p:ph type="sldNum" sz="quarter" idx="12"/>
          </p:nvPr>
        </p:nvSpPr>
        <p:spPr/>
        <p:txBody>
          <a:bodyPr/>
          <a:lstStyle/>
          <a:p>
            <a:fld id="{C4090714-3DFA-2646-9FB8-CEDAA7E29C75}" type="slidenum">
              <a:rPr lang="en-GB" smtClean="0"/>
              <a:t>4</a:t>
            </a:fld>
            <a:endParaRPr lang="en-GB"/>
          </a:p>
        </p:txBody>
      </p:sp>
      <p:graphicFrame>
        <p:nvGraphicFramePr>
          <p:cNvPr id="6" name="Tableau 5"/>
          <p:cNvGraphicFramePr>
            <a:graphicFrameLocks noGrp="1"/>
          </p:cNvGraphicFramePr>
          <p:nvPr>
            <p:extLst>
              <p:ext uri="{D42A27DB-BD31-4B8C-83A1-F6EECF244321}">
                <p14:modId xmlns:p14="http://schemas.microsoft.com/office/powerpoint/2010/main" val="3817176646"/>
              </p:ext>
            </p:extLst>
          </p:nvPr>
        </p:nvGraphicFramePr>
        <p:xfrm>
          <a:off x="342900" y="1522293"/>
          <a:ext cx="8394698" cy="4517748"/>
        </p:xfrm>
        <a:graphic>
          <a:graphicData uri="http://schemas.openxmlformats.org/drawingml/2006/table">
            <a:tbl>
              <a:tblPr firstRow="1" bandRow="1">
                <a:tableStyleId>{5C22544A-7EE6-4342-B048-85BDC9FD1C3A}</a:tableStyleId>
              </a:tblPr>
              <a:tblGrid>
                <a:gridCol w="2413000">
                  <a:extLst>
                    <a:ext uri="{9D8B030D-6E8A-4147-A177-3AD203B41FA5}">
                      <a16:colId xmlns:a16="http://schemas.microsoft.com/office/drawing/2014/main" val="20000"/>
                    </a:ext>
                  </a:extLst>
                </a:gridCol>
                <a:gridCol w="749300">
                  <a:extLst>
                    <a:ext uri="{9D8B030D-6E8A-4147-A177-3AD203B41FA5}">
                      <a16:colId xmlns:a16="http://schemas.microsoft.com/office/drawing/2014/main" val="20001"/>
                    </a:ext>
                  </a:extLst>
                </a:gridCol>
                <a:gridCol w="596900">
                  <a:extLst>
                    <a:ext uri="{9D8B030D-6E8A-4147-A177-3AD203B41FA5}">
                      <a16:colId xmlns:a16="http://schemas.microsoft.com/office/drawing/2014/main" val="20002"/>
                    </a:ext>
                  </a:extLst>
                </a:gridCol>
                <a:gridCol w="571500">
                  <a:extLst>
                    <a:ext uri="{9D8B030D-6E8A-4147-A177-3AD203B41FA5}">
                      <a16:colId xmlns:a16="http://schemas.microsoft.com/office/drawing/2014/main" val="20003"/>
                    </a:ext>
                  </a:extLst>
                </a:gridCol>
                <a:gridCol w="749300">
                  <a:extLst>
                    <a:ext uri="{9D8B030D-6E8A-4147-A177-3AD203B41FA5}">
                      <a16:colId xmlns:a16="http://schemas.microsoft.com/office/drawing/2014/main" val="20004"/>
                    </a:ext>
                  </a:extLst>
                </a:gridCol>
                <a:gridCol w="889000">
                  <a:extLst>
                    <a:ext uri="{9D8B030D-6E8A-4147-A177-3AD203B41FA5}">
                      <a16:colId xmlns:a16="http://schemas.microsoft.com/office/drawing/2014/main" val="20005"/>
                    </a:ext>
                  </a:extLst>
                </a:gridCol>
                <a:gridCol w="520700">
                  <a:extLst>
                    <a:ext uri="{9D8B030D-6E8A-4147-A177-3AD203B41FA5}">
                      <a16:colId xmlns:a16="http://schemas.microsoft.com/office/drawing/2014/main" val="20006"/>
                    </a:ext>
                  </a:extLst>
                </a:gridCol>
                <a:gridCol w="584200">
                  <a:extLst>
                    <a:ext uri="{9D8B030D-6E8A-4147-A177-3AD203B41FA5}">
                      <a16:colId xmlns:a16="http://schemas.microsoft.com/office/drawing/2014/main" val="20007"/>
                    </a:ext>
                  </a:extLst>
                </a:gridCol>
                <a:gridCol w="784205">
                  <a:extLst>
                    <a:ext uri="{9D8B030D-6E8A-4147-A177-3AD203B41FA5}">
                      <a16:colId xmlns:a16="http://schemas.microsoft.com/office/drawing/2014/main" val="20008"/>
                    </a:ext>
                  </a:extLst>
                </a:gridCol>
                <a:gridCol w="536593">
                  <a:extLst>
                    <a:ext uri="{9D8B030D-6E8A-4147-A177-3AD203B41FA5}">
                      <a16:colId xmlns:a16="http://schemas.microsoft.com/office/drawing/2014/main" val="20009"/>
                    </a:ext>
                  </a:extLst>
                </a:gridCol>
              </a:tblGrid>
              <a:tr h="370840">
                <a:tc>
                  <a:txBody>
                    <a:bodyPr/>
                    <a:lstStyle/>
                    <a:p>
                      <a:endParaRPr lang="fr-FR" dirty="0"/>
                    </a:p>
                  </a:txBody>
                  <a:tcPr/>
                </a:tc>
                <a:tc>
                  <a:txBody>
                    <a:bodyPr/>
                    <a:lstStyle/>
                    <a:p>
                      <a:pPr algn="ctr"/>
                      <a:r>
                        <a:rPr lang="fr-FR" sz="1400" dirty="0"/>
                        <a:t>Monde</a:t>
                      </a:r>
                    </a:p>
                  </a:txBody>
                  <a:tcPr/>
                </a:tc>
                <a:tc>
                  <a:txBody>
                    <a:bodyPr/>
                    <a:lstStyle/>
                    <a:p>
                      <a:pPr algn="ctr"/>
                      <a:r>
                        <a:rPr lang="fr-FR" sz="1400" dirty="0"/>
                        <a:t>Dan</a:t>
                      </a:r>
                    </a:p>
                  </a:txBody>
                  <a:tcPr/>
                </a:tc>
                <a:tc>
                  <a:txBody>
                    <a:bodyPr/>
                    <a:lstStyle/>
                    <a:p>
                      <a:pPr algn="ctr"/>
                      <a:r>
                        <a:rPr lang="fr-FR" sz="1400" dirty="0"/>
                        <a:t>Fr</a:t>
                      </a:r>
                    </a:p>
                  </a:txBody>
                  <a:tcPr/>
                </a:tc>
                <a:tc>
                  <a:txBody>
                    <a:bodyPr/>
                    <a:lstStyle/>
                    <a:p>
                      <a:pPr algn="ctr"/>
                      <a:r>
                        <a:rPr lang="fr-FR" sz="1400" dirty="0"/>
                        <a:t>All</a:t>
                      </a:r>
                    </a:p>
                  </a:txBody>
                  <a:tcPr/>
                </a:tc>
                <a:tc>
                  <a:txBody>
                    <a:bodyPr/>
                    <a:lstStyle/>
                    <a:p>
                      <a:pPr algn="ctr"/>
                      <a:r>
                        <a:rPr lang="fr-FR" sz="1400" dirty="0"/>
                        <a:t>Italie</a:t>
                      </a:r>
                    </a:p>
                  </a:txBody>
                  <a:tcPr/>
                </a:tc>
                <a:tc>
                  <a:txBody>
                    <a:bodyPr/>
                    <a:lstStyle/>
                    <a:p>
                      <a:pPr algn="ctr"/>
                      <a:r>
                        <a:rPr lang="fr-FR" sz="1400" dirty="0"/>
                        <a:t>NL</a:t>
                      </a:r>
                    </a:p>
                  </a:txBody>
                  <a:tcPr/>
                </a:tc>
                <a:tc>
                  <a:txBody>
                    <a:bodyPr/>
                    <a:lstStyle/>
                    <a:p>
                      <a:pPr algn="ctr"/>
                      <a:r>
                        <a:rPr lang="fr-FR" sz="1400" dirty="0"/>
                        <a:t>Esp</a:t>
                      </a:r>
                    </a:p>
                  </a:txBody>
                  <a:tcPr/>
                </a:tc>
                <a:tc>
                  <a:txBody>
                    <a:bodyPr/>
                    <a:lstStyle/>
                    <a:p>
                      <a:pPr algn="ctr"/>
                      <a:r>
                        <a:rPr lang="fr-FR" sz="1400" dirty="0"/>
                        <a:t>Suède</a:t>
                      </a:r>
                    </a:p>
                  </a:txBody>
                  <a:tcPr/>
                </a:tc>
                <a:tc>
                  <a:txBody>
                    <a:bodyPr/>
                    <a:lstStyle/>
                    <a:p>
                      <a:pPr algn="ctr"/>
                      <a:r>
                        <a:rPr lang="fr-FR" sz="1400" dirty="0"/>
                        <a:t>UK</a:t>
                      </a:r>
                    </a:p>
                  </a:txBody>
                  <a:tcPr/>
                </a:tc>
                <a:extLst>
                  <a:ext uri="{0D108BD9-81ED-4DB2-BD59-A6C34878D82A}">
                    <a16:rowId xmlns:a16="http://schemas.microsoft.com/office/drawing/2014/main" val="10000"/>
                  </a:ext>
                </a:extLst>
              </a:tr>
              <a:tr h="329288">
                <a:tc>
                  <a:txBody>
                    <a:bodyPr/>
                    <a:lstStyle/>
                    <a:p>
                      <a:r>
                        <a:rPr lang="fr-FR" sz="1400" dirty="0" err="1"/>
                        <a:t>Healthy</a:t>
                      </a:r>
                      <a:endParaRPr lang="fr-FR" sz="1400" dirty="0"/>
                    </a:p>
                  </a:txBody>
                  <a:tcPr/>
                </a:tc>
                <a:tc>
                  <a:txBody>
                    <a:bodyPr/>
                    <a:lstStyle/>
                    <a:p>
                      <a:pPr algn="ctr"/>
                      <a:r>
                        <a:rPr lang="fr-FR" sz="1400" dirty="0"/>
                        <a:t>54</a:t>
                      </a:r>
                    </a:p>
                  </a:txBody>
                  <a:tcPr/>
                </a:tc>
                <a:tc>
                  <a:txBody>
                    <a:bodyPr/>
                    <a:lstStyle/>
                    <a:p>
                      <a:pPr algn="ctr"/>
                      <a:r>
                        <a:rPr lang="fr-FR" sz="1400" dirty="0">
                          <a:solidFill>
                            <a:srgbClr val="FF0000"/>
                          </a:solidFill>
                        </a:rPr>
                        <a:t>18</a:t>
                      </a:r>
                    </a:p>
                  </a:txBody>
                  <a:tcPr/>
                </a:tc>
                <a:tc>
                  <a:txBody>
                    <a:bodyPr/>
                    <a:lstStyle/>
                    <a:p>
                      <a:pPr algn="ctr"/>
                      <a:r>
                        <a:rPr lang="fr-FR" sz="1400" dirty="0">
                          <a:solidFill>
                            <a:srgbClr val="FF0000"/>
                          </a:solidFill>
                        </a:rPr>
                        <a:t>37</a:t>
                      </a:r>
                    </a:p>
                  </a:txBody>
                  <a:tcPr/>
                </a:tc>
                <a:tc>
                  <a:txBody>
                    <a:bodyPr/>
                    <a:lstStyle/>
                    <a:p>
                      <a:pPr algn="ctr"/>
                      <a:r>
                        <a:rPr lang="fr-FR" sz="1400" dirty="0">
                          <a:solidFill>
                            <a:srgbClr val="FF0000"/>
                          </a:solidFill>
                        </a:rPr>
                        <a:t>42</a:t>
                      </a:r>
                    </a:p>
                  </a:txBody>
                  <a:tcPr/>
                </a:tc>
                <a:tc>
                  <a:txBody>
                    <a:bodyPr/>
                    <a:lstStyle/>
                    <a:p>
                      <a:pPr algn="ctr"/>
                      <a:r>
                        <a:rPr lang="fr-FR" sz="1400" dirty="0">
                          <a:solidFill>
                            <a:srgbClr val="FF0000"/>
                          </a:solidFill>
                        </a:rPr>
                        <a:t>22</a:t>
                      </a:r>
                    </a:p>
                  </a:txBody>
                  <a:tcPr/>
                </a:tc>
                <a:tc>
                  <a:txBody>
                    <a:bodyPr/>
                    <a:lstStyle/>
                    <a:p>
                      <a:pPr algn="ctr"/>
                      <a:r>
                        <a:rPr lang="fr-FR" sz="1400" dirty="0">
                          <a:solidFill>
                            <a:srgbClr val="FF0000"/>
                          </a:solidFill>
                        </a:rPr>
                        <a:t>27</a:t>
                      </a:r>
                    </a:p>
                  </a:txBody>
                  <a:tcPr/>
                </a:tc>
                <a:tc>
                  <a:txBody>
                    <a:bodyPr/>
                    <a:lstStyle/>
                    <a:p>
                      <a:pPr algn="ctr"/>
                      <a:r>
                        <a:rPr lang="fr-FR" sz="1400" dirty="0">
                          <a:solidFill>
                            <a:srgbClr val="FF0000"/>
                          </a:solidFill>
                        </a:rPr>
                        <a:t>48</a:t>
                      </a:r>
                    </a:p>
                  </a:txBody>
                  <a:tcPr/>
                </a:tc>
                <a:tc>
                  <a:txBody>
                    <a:bodyPr/>
                    <a:lstStyle/>
                    <a:p>
                      <a:pPr algn="ctr"/>
                      <a:r>
                        <a:rPr lang="fr-FR" sz="1400" dirty="0">
                          <a:solidFill>
                            <a:srgbClr val="FF0000"/>
                          </a:solidFill>
                        </a:rPr>
                        <a:t>34</a:t>
                      </a:r>
                    </a:p>
                  </a:txBody>
                  <a:tcPr/>
                </a:tc>
                <a:tc>
                  <a:txBody>
                    <a:bodyPr/>
                    <a:lstStyle/>
                    <a:p>
                      <a:pPr algn="ctr"/>
                      <a:r>
                        <a:rPr lang="fr-FR" sz="1400" dirty="0">
                          <a:solidFill>
                            <a:srgbClr val="FF0000"/>
                          </a:solidFill>
                        </a:rPr>
                        <a:t>29</a:t>
                      </a:r>
                    </a:p>
                  </a:txBody>
                  <a:tcPr/>
                </a:tc>
                <a:extLst>
                  <a:ext uri="{0D108BD9-81ED-4DB2-BD59-A6C34878D82A}">
                    <a16:rowId xmlns:a16="http://schemas.microsoft.com/office/drawing/2014/main" val="10001"/>
                  </a:ext>
                </a:extLst>
              </a:tr>
              <a:tr h="292100">
                <a:tc>
                  <a:txBody>
                    <a:bodyPr/>
                    <a:lstStyle/>
                    <a:p>
                      <a:r>
                        <a:rPr lang="fr-FR" sz="1400" dirty="0"/>
                        <a:t>Natural</a:t>
                      </a:r>
                    </a:p>
                  </a:txBody>
                  <a:tcPr/>
                </a:tc>
                <a:tc>
                  <a:txBody>
                    <a:bodyPr/>
                    <a:lstStyle/>
                    <a:p>
                      <a:pPr algn="ctr"/>
                      <a:r>
                        <a:rPr lang="fr-FR" sz="1400" dirty="0"/>
                        <a:t>73</a:t>
                      </a:r>
                    </a:p>
                  </a:txBody>
                  <a:tcPr/>
                </a:tc>
                <a:tc>
                  <a:txBody>
                    <a:bodyPr/>
                    <a:lstStyle/>
                    <a:p>
                      <a:pPr algn="ctr"/>
                      <a:r>
                        <a:rPr lang="fr-FR" sz="1400" dirty="0">
                          <a:solidFill>
                            <a:srgbClr val="FF0000"/>
                          </a:solidFill>
                        </a:rPr>
                        <a:t>58</a:t>
                      </a:r>
                    </a:p>
                  </a:txBody>
                  <a:tcPr/>
                </a:tc>
                <a:tc>
                  <a:txBody>
                    <a:bodyPr/>
                    <a:lstStyle/>
                    <a:p>
                      <a:pPr algn="ctr"/>
                      <a:r>
                        <a:rPr lang="fr-FR" sz="1400" dirty="0"/>
                        <a:t>65</a:t>
                      </a:r>
                    </a:p>
                  </a:txBody>
                  <a:tcPr/>
                </a:tc>
                <a:tc>
                  <a:txBody>
                    <a:bodyPr/>
                    <a:lstStyle/>
                    <a:p>
                      <a:pPr algn="ctr"/>
                      <a:r>
                        <a:rPr lang="fr-FR" sz="1400" dirty="0"/>
                        <a:t>68</a:t>
                      </a:r>
                    </a:p>
                  </a:txBody>
                  <a:tcPr/>
                </a:tc>
                <a:tc>
                  <a:txBody>
                    <a:bodyPr/>
                    <a:lstStyle/>
                    <a:p>
                      <a:pPr algn="ctr"/>
                      <a:r>
                        <a:rPr lang="fr-FR" sz="1400" dirty="0">
                          <a:solidFill>
                            <a:srgbClr val="FF0000"/>
                          </a:solidFill>
                        </a:rPr>
                        <a:t>51</a:t>
                      </a:r>
                    </a:p>
                  </a:txBody>
                  <a:tcPr/>
                </a:tc>
                <a:tc>
                  <a:txBody>
                    <a:bodyPr/>
                    <a:lstStyle/>
                    <a:p>
                      <a:pPr algn="ctr"/>
                      <a:r>
                        <a:rPr lang="fr-FR" sz="1400" dirty="0">
                          <a:solidFill>
                            <a:srgbClr val="FF0000"/>
                          </a:solidFill>
                        </a:rPr>
                        <a:t>58</a:t>
                      </a:r>
                    </a:p>
                  </a:txBody>
                  <a:tcPr/>
                </a:tc>
                <a:tc>
                  <a:txBody>
                    <a:bodyPr/>
                    <a:lstStyle/>
                    <a:p>
                      <a:pPr algn="ctr"/>
                      <a:r>
                        <a:rPr lang="fr-FR" sz="1400" dirty="0"/>
                        <a:t>66</a:t>
                      </a:r>
                    </a:p>
                  </a:txBody>
                  <a:tcPr/>
                </a:tc>
                <a:tc>
                  <a:txBody>
                    <a:bodyPr/>
                    <a:lstStyle/>
                    <a:p>
                      <a:pPr algn="ctr"/>
                      <a:r>
                        <a:rPr lang="fr-FR" sz="1400" dirty="0"/>
                        <a:t>64</a:t>
                      </a:r>
                    </a:p>
                  </a:txBody>
                  <a:tcPr/>
                </a:tc>
                <a:tc>
                  <a:txBody>
                    <a:bodyPr/>
                    <a:lstStyle/>
                    <a:p>
                      <a:pPr algn="ctr"/>
                      <a:r>
                        <a:rPr lang="fr-FR" sz="1400" dirty="0"/>
                        <a:t>66</a:t>
                      </a:r>
                    </a:p>
                  </a:txBody>
                  <a:tcPr/>
                </a:tc>
                <a:extLst>
                  <a:ext uri="{0D108BD9-81ED-4DB2-BD59-A6C34878D82A}">
                    <a16:rowId xmlns:a16="http://schemas.microsoft.com/office/drawing/2014/main" val="10002"/>
                  </a:ext>
                </a:extLst>
              </a:tr>
              <a:tr h="292100">
                <a:tc>
                  <a:txBody>
                    <a:bodyPr/>
                    <a:lstStyle/>
                    <a:p>
                      <a:r>
                        <a:rPr lang="fr-FR" sz="1400" dirty="0"/>
                        <a:t>Local</a:t>
                      </a:r>
                    </a:p>
                  </a:txBody>
                  <a:tcPr/>
                </a:tc>
                <a:tc>
                  <a:txBody>
                    <a:bodyPr/>
                    <a:lstStyle/>
                    <a:p>
                      <a:pPr algn="ctr"/>
                      <a:r>
                        <a:rPr lang="fr-FR" sz="1400" dirty="0"/>
                        <a:t>13</a:t>
                      </a:r>
                    </a:p>
                  </a:txBody>
                  <a:tcPr/>
                </a:tc>
                <a:tc>
                  <a:txBody>
                    <a:bodyPr/>
                    <a:lstStyle/>
                    <a:p>
                      <a:pPr algn="ctr"/>
                      <a:r>
                        <a:rPr lang="fr-FR" sz="1400" dirty="0">
                          <a:solidFill>
                            <a:srgbClr val="FF0000"/>
                          </a:solidFill>
                        </a:rPr>
                        <a:t>4</a:t>
                      </a:r>
                    </a:p>
                  </a:txBody>
                  <a:tcPr/>
                </a:tc>
                <a:tc>
                  <a:txBody>
                    <a:bodyPr/>
                    <a:lstStyle/>
                    <a:p>
                      <a:pPr algn="ctr"/>
                      <a:r>
                        <a:rPr lang="fr-FR" sz="1400" dirty="0"/>
                        <a:t>15</a:t>
                      </a:r>
                    </a:p>
                  </a:txBody>
                  <a:tcPr/>
                </a:tc>
                <a:tc>
                  <a:txBody>
                    <a:bodyPr/>
                    <a:lstStyle/>
                    <a:p>
                      <a:pPr algn="ctr"/>
                      <a:r>
                        <a:rPr lang="fr-FR" sz="1400" dirty="0"/>
                        <a:t>16</a:t>
                      </a:r>
                    </a:p>
                  </a:txBody>
                  <a:tcPr/>
                </a:tc>
                <a:tc>
                  <a:txBody>
                    <a:bodyPr/>
                    <a:lstStyle/>
                    <a:p>
                      <a:pPr algn="ctr"/>
                      <a:r>
                        <a:rPr lang="fr-FR" sz="1400" dirty="0">
                          <a:solidFill>
                            <a:srgbClr val="FF0000"/>
                          </a:solidFill>
                        </a:rPr>
                        <a:t>5</a:t>
                      </a:r>
                    </a:p>
                  </a:txBody>
                  <a:tcPr/>
                </a:tc>
                <a:tc>
                  <a:txBody>
                    <a:bodyPr/>
                    <a:lstStyle/>
                    <a:p>
                      <a:pPr algn="ctr"/>
                      <a:r>
                        <a:rPr lang="fr-FR" sz="1400" dirty="0">
                          <a:solidFill>
                            <a:srgbClr val="FF0000"/>
                          </a:solidFill>
                        </a:rPr>
                        <a:t>4</a:t>
                      </a:r>
                    </a:p>
                  </a:txBody>
                  <a:tcPr/>
                </a:tc>
                <a:tc>
                  <a:txBody>
                    <a:bodyPr/>
                    <a:lstStyle/>
                    <a:p>
                      <a:pPr algn="ctr"/>
                      <a:r>
                        <a:rPr lang="fr-FR" sz="1400" dirty="0"/>
                        <a:t>8</a:t>
                      </a:r>
                    </a:p>
                  </a:txBody>
                  <a:tcPr/>
                </a:tc>
                <a:tc>
                  <a:txBody>
                    <a:bodyPr/>
                    <a:lstStyle/>
                    <a:p>
                      <a:pPr algn="ctr"/>
                      <a:r>
                        <a:rPr lang="fr-FR" sz="1400" dirty="0"/>
                        <a:t>17</a:t>
                      </a:r>
                    </a:p>
                  </a:txBody>
                  <a:tcPr/>
                </a:tc>
                <a:tc>
                  <a:txBody>
                    <a:bodyPr/>
                    <a:lstStyle/>
                    <a:p>
                      <a:pPr algn="ctr"/>
                      <a:r>
                        <a:rPr lang="fr-FR" sz="1400" dirty="0"/>
                        <a:t>9</a:t>
                      </a:r>
                    </a:p>
                  </a:txBody>
                  <a:tcPr/>
                </a:tc>
                <a:extLst>
                  <a:ext uri="{0D108BD9-81ED-4DB2-BD59-A6C34878D82A}">
                    <a16:rowId xmlns:a16="http://schemas.microsoft.com/office/drawing/2014/main" val="10003"/>
                  </a:ext>
                </a:extLst>
              </a:tr>
              <a:tr h="292100">
                <a:tc>
                  <a:txBody>
                    <a:bodyPr/>
                    <a:lstStyle/>
                    <a:p>
                      <a:r>
                        <a:rPr lang="fr-FR" sz="1400" dirty="0" err="1"/>
                        <a:t>Fresh</a:t>
                      </a:r>
                      <a:endParaRPr lang="fr-FR" sz="1400" dirty="0"/>
                    </a:p>
                  </a:txBody>
                  <a:tcPr/>
                </a:tc>
                <a:tc>
                  <a:txBody>
                    <a:bodyPr/>
                    <a:lstStyle/>
                    <a:p>
                      <a:pPr algn="ctr"/>
                      <a:r>
                        <a:rPr lang="fr-FR" sz="1400" dirty="0"/>
                        <a:t>34</a:t>
                      </a:r>
                    </a:p>
                  </a:txBody>
                  <a:tcPr/>
                </a:tc>
                <a:tc>
                  <a:txBody>
                    <a:bodyPr/>
                    <a:lstStyle/>
                    <a:p>
                      <a:pPr algn="ctr"/>
                      <a:r>
                        <a:rPr lang="fr-FR" sz="1400" dirty="0">
                          <a:solidFill>
                            <a:srgbClr val="FF0000"/>
                          </a:solidFill>
                        </a:rPr>
                        <a:t>15</a:t>
                      </a:r>
                    </a:p>
                  </a:txBody>
                  <a:tcPr/>
                </a:tc>
                <a:tc>
                  <a:txBody>
                    <a:bodyPr/>
                    <a:lstStyle/>
                    <a:p>
                      <a:pPr algn="ctr"/>
                      <a:r>
                        <a:rPr lang="fr-FR" sz="1400" dirty="0">
                          <a:solidFill>
                            <a:srgbClr val="FF0000"/>
                          </a:solidFill>
                        </a:rPr>
                        <a:t>13</a:t>
                      </a:r>
                    </a:p>
                  </a:txBody>
                  <a:tcPr/>
                </a:tc>
                <a:tc>
                  <a:txBody>
                    <a:bodyPr/>
                    <a:lstStyle/>
                    <a:p>
                      <a:pPr algn="ctr"/>
                      <a:r>
                        <a:rPr lang="fr-FR" sz="1400" dirty="0"/>
                        <a:t>29</a:t>
                      </a:r>
                    </a:p>
                  </a:txBody>
                  <a:tcPr/>
                </a:tc>
                <a:tc>
                  <a:txBody>
                    <a:bodyPr/>
                    <a:lstStyle/>
                    <a:p>
                      <a:pPr algn="ctr"/>
                      <a:r>
                        <a:rPr lang="fr-FR" sz="1400" dirty="0">
                          <a:solidFill>
                            <a:srgbClr val="FF0000"/>
                          </a:solidFill>
                        </a:rPr>
                        <a:t>12</a:t>
                      </a:r>
                    </a:p>
                  </a:txBody>
                  <a:tcPr/>
                </a:tc>
                <a:tc>
                  <a:txBody>
                    <a:bodyPr/>
                    <a:lstStyle/>
                    <a:p>
                      <a:pPr algn="ctr"/>
                      <a:r>
                        <a:rPr lang="fr-FR" sz="1400" dirty="0">
                          <a:solidFill>
                            <a:srgbClr val="FF0000"/>
                          </a:solidFill>
                        </a:rPr>
                        <a:t>5</a:t>
                      </a:r>
                    </a:p>
                  </a:txBody>
                  <a:tcPr/>
                </a:tc>
                <a:tc>
                  <a:txBody>
                    <a:bodyPr/>
                    <a:lstStyle/>
                    <a:p>
                      <a:pPr algn="ctr"/>
                      <a:r>
                        <a:rPr lang="fr-FR" sz="1400" dirty="0">
                          <a:solidFill>
                            <a:srgbClr val="FF0000"/>
                          </a:solidFill>
                        </a:rPr>
                        <a:t>22</a:t>
                      </a:r>
                    </a:p>
                  </a:txBody>
                  <a:tcPr/>
                </a:tc>
                <a:tc>
                  <a:txBody>
                    <a:bodyPr/>
                    <a:lstStyle/>
                    <a:p>
                      <a:pPr algn="ctr"/>
                      <a:r>
                        <a:rPr lang="fr-FR" sz="1400" dirty="0">
                          <a:solidFill>
                            <a:srgbClr val="FF0000"/>
                          </a:solidFill>
                        </a:rPr>
                        <a:t>20</a:t>
                      </a:r>
                    </a:p>
                  </a:txBody>
                  <a:tcPr/>
                </a:tc>
                <a:tc>
                  <a:txBody>
                    <a:bodyPr/>
                    <a:lstStyle/>
                    <a:p>
                      <a:pPr algn="ctr"/>
                      <a:r>
                        <a:rPr lang="fr-FR" sz="1400" dirty="0">
                          <a:solidFill>
                            <a:srgbClr val="FF0000"/>
                          </a:solidFill>
                        </a:rPr>
                        <a:t>22</a:t>
                      </a:r>
                    </a:p>
                  </a:txBody>
                  <a:tcPr/>
                </a:tc>
                <a:extLst>
                  <a:ext uri="{0D108BD9-81ED-4DB2-BD59-A6C34878D82A}">
                    <a16:rowId xmlns:a16="http://schemas.microsoft.com/office/drawing/2014/main" val="10004"/>
                  </a:ext>
                </a:extLst>
              </a:tr>
              <a:tr h="279400">
                <a:tc>
                  <a:txBody>
                    <a:bodyPr/>
                    <a:lstStyle/>
                    <a:p>
                      <a:r>
                        <a:rPr lang="fr-FR" sz="1400" dirty="0" err="1"/>
                        <a:t>Sustainable</a:t>
                      </a:r>
                      <a:endParaRPr lang="fr-FR" sz="1400" dirty="0"/>
                    </a:p>
                  </a:txBody>
                  <a:tcPr/>
                </a:tc>
                <a:tc>
                  <a:txBody>
                    <a:bodyPr/>
                    <a:lstStyle/>
                    <a:p>
                      <a:pPr algn="ctr"/>
                      <a:r>
                        <a:rPr lang="fr-FR" sz="1400" dirty="0"/>
                        <a:t>23</a:t>
                      </a:r>
                    </a:p>
                  </a:txBody>
                  <a:tcPr/>
                </a:tc>
                <a:tc>
                  <a:txBody>
                    <a:bodyPr/>
                    <a:lstStyle/>
                    <a:p>
                      <a:pPr algn="ctr"/>
                      <a:r>
                        <a:rPr lang="fr-FR" sz="1400" dirty="0">
                          <a:solidFill>
                            <a:srgbClr val="FF0000"/>
                          </a:solidFill>
                        </a:rPr>
                        <a:t>36</a:t>
                      </a:r>
                    </a:p>
                  </a:txBody>
                  <a:tcPr/>
                </a:tc>
                <a:tc>
                  <a:txBody>
                    <a:bodyPr/>
                    <a:lstStyle/>
                    <a:p>
                      <a:pPr algn="ctr"/>
                      <a:r>
                        <a:rPr lang="fr-FR" sz="1400" dirty="0"/>
                        <a:t>20</a:t>
                      </a:r>
                    </a:p>
                  </a:txBody>
                  <a:tcPr/>
                </a:tc>
                <a:tc>
                  <a:txBody>
                    <a:bodyPr/>
                    <a:lstStyle/>
                    <a:p>
                      <a:pPr algn="ctr"/>
                      <a:r>
                        <a:rPr lang="fr-FR" sz="1400" dirty="0">
                          <a:solidFill>
                            <a:srgbClr val="FF0000"/>
                          </a:solidFill>
                        </a:rPr>
                        <a:t>44</a:t>
                      </a:r>
                    </a:p>
                  </a:txBody>
                  <a:tcPr/>
                </a:tc>
                <a:tc>
                  <a:txBody>
                    <a:bodyPr/>
                    <a:lstStyle/>
                    <a:p>
                      <a:pPr algn="ctr"/>
                      <a:r>
                        <a:rPr lang="fr-FR" sz="1400" dirty="0"/>
                        <a:t>30</a:t>
                      </a:r>
                    </a:p>
                  </a:txBody>
                  <a:tcPr/>
                </a:tc>
                <a:tc>
                  <a:txBody>
                    <a:bodyPr/>
                    <a:lstStyle/>
                    <a:p>
                      <a:pPr algn="ctr"/>
                      <a:r>
                        <a:rPr lang="fr-FR" sz="1400" dirty="0"/>
                        <a:t>22</a:t>
                      </a:r>
                    </a:p>
                  </a:txBody>
                  <a:tcPr/>
                </a:tc>
                <a:tc>
                  <a:txBody>
                    <a:bodyPr/>
                    <a:lstStyle/>
                    <a:p>
                      <a:pPr algn="ctr"/>
                      <a:r>
                        <a:rPr lang="fr-FR" sz="1400" dirty="0"/>
                        <a:t>34</a:t>
                      </a:r>
                    </a:p>
                  </a:txBody>
                  <a:tcPr/>
                </a:tc>
                <a:tc>
                  <a:txBody>
                    <a:bodyPr/>
                    <a:lstStyle/>
                    <a:p>
                      <a:pPr algn="ctr"/>
                      <a:r>
                        <a:rPr lang="fr-FR" sz="1400" dirty="0"/>
                        <a:t>25</a:t>
                      </a:r>
                    </a:p>
                  </a:txBody>
                  <a:tcPr/>
                </a:tc>
                <a:tc>
                  <a:txBody>
                    <a:bodyPr/>
                    <a:lstStyle/>
                    <a:p>
                      <a:pPr algn="ctr"/>
                      <a:r>
                        <a:rPr lang="fr-FR" sz="1400" dirty="0"/>
                        <a:t>23</a:t>
                      </a:r>
                    </a:p>
                  </a:txBody>
                  <a:tcPr/>
                </a:tc>
                <a:extLst>
                  <a:ext uri="{0D108BD9-81ED-4DB2-BD59-A6C34878D82A}">
                    <a16:rowId xmlns:a16="http://schemas.microsoft.com/office/drawing/2014/main" val="10005"/>
                  </a:ext>
                </a:extLst>
              </a:tr>
              <a:tr h="266700">
                <a:tc>
                  <a:txBody>
                    <a:bodyPr/>
                    <a:lstStyle/>
                    <a:p>
                      <a:r>
                        <a:rPr lang="fr-FR" sz="1400" dirty="0" err="1"/>
                        <a:t>Safe</a:t>
                      </a:r>
                      <a:endParaRPr lang="fr-FR" sz="1400" dirty="0"/>
                    </a:p>
                  </a:txBody>
                  <a:tcPr/>
                </a:tc>
                <a:tc>
                  <a:txBody>
                    <a:bodyPr/>
                    <a:lstStyle/>
                    <a:p>
                      <a:pPr algn="ctr"/>
                      <a:r>
                        <a:rPr lang="fr-FR" sz="1400" dirty="0"/>
                        <a:t>32</a:t>
                      </a:r>
                    </a:p>
                  </a:txBody>
                  <a:tcPr/>
                </a:tc>
                <a:tc>
                  <a:txBody>
                    <a:bodyPr/>
                    <a:lstStyle/>
                    <a:p>
                      <a:pPr algn="ctr"/>
                      <a:r>
                        <a:rPr lang="fr-FR" sz="1400" dirty="0">
                          <a:solidFill>
                            <a:srgbClr val="FF0000"/>
                          </a:solidFill>
                        </a:rPr>
                        <a:t>8</a:t>
                      </a:r>
                    </a:p>
                  </a:txBody>
                  <a:tcPr/>
                </a:tc>
                <a:tc>
                  <a:txBody>
                    <a:bodyPr/>
                    <a:lstStyle/>
                    <a:p>
                      <a:pPr algn="ctr"/>
                      <a:r>
                        <a:rPr lang="fr-FR" sz="1400" dirty="0">
                          <a:solidFill>
                            <a:srgbClr val="FF0000"/>
                          </a:solidFill>
                        </a:rPr>
                        <a:t>20</a:t>
                      </a:r>
                    </a:p>
                  </a:txBody>
                  <a:tcPr/>
                </a:tc>
                <a:tc>
                  <a:txBody>
                    <a:bodyPr/>
                    <a:lstStyle/>
                    <a:p>
                      <a:pPr algn="ctr"/>
                      <a:r>
                        <a:rPr lang="fr-FR" sz="1400" dirty="0">
                          <a:solidFill>
                            <a:srgbClr val="FF0000"/>
                          </a:solidFill>
                        </a:rPr>
                        <a:t>15</a:t>
                      </a:r>
                    </a:p>
                  </a:txBody>
                  <a:tcPr/>
                </a:tc>
                <a:tc>
                  <a:txBody>
                    <a:bodyPr/>
                    <a:lstStyle/>
                    <a:p>
                      <a:pPr algn="ctr"/>
                      <a:r>
                        <a:rPr lang="fr-FR" sz="1400" dirty="0">
                          <a:solidFill>
                            <a:srgbClr val="FF0000"/>
                          </a:solidFill>
                        </a:rPr>
                        <a:t>10</a:t>
                      </a:r>
                    </a:p>
                  </a:txBody>
                  <a:tcPr/>
                </a:tc>
                <a:tc>
                  <a:txBody>
                    <a:bodyPr/>
                    <a:lstStyle/>
                    <a:p>
                      <a:pPr algn="ctr"/>
                      <a:r>
                        <a:rPr lang="fr-FR" sz="1400" dirty="0">
                          <a:solidFill>
                            <a:srgbClr val="FF0000"/>
                          </a:solidFill>
                        </a:rPr>
                        <a:t>9</a:t>
                      </a:r>
                    </a:p>
                  </a:txBody>
                  <a:tcPr/>
                </a:tc>
                <a:tc>
                  <a:txBody>
                    <a:bodyPr/>
                    <a:lstStyle/>
                    <a:p>
                      <a:pPr algn="ctr"/>
                      <a:r>
                        <a:rPr lang="fr-FR" sz="1400" dirty="0">
                          <a:solidFill>
                            <a:srgbClr val="FF0000"/>
                          </a:solidFill>
                        </a:rPr>
                        <a:t>14</a:t>
                      </a:r>
                    </a:p>
                  </a:txBody>
                  <a:tcPr/>
                </a:tc>
                <a:tc>
                  <a:txBody>
                    <a:bodyPr/>
                    <a:lstStyle/>
                    <a:p>
                      <a:pPr algn="ctr"/>
                      <a:r>
                        <a:rPr lang="fr-FR" sz="1400" dirty="0">
                          <a:solidFill>
                            <a:srgbClr val="FF0000"/>
                          </a:solidFill>
                        </a:rPr>
                        <a:t>15</a:t>
                      </a:r>
                    </a:p>
                  </a:txBody>
                  <a:tcPr/>
                </a:tc>
                <a:tc>
                  <a:txBody>
                    <a:bodyPr/>
                    <a:lstStyle/>
                    <a:p>
                      <a:pPr algn="ctr"/>
                      <a:r>
                        <a:rPr lang="fr-FR" sz="1400" dirty="0">
                          <a:solidFill>
                            <a:srgbClr val="FF0000"/>
                          </a:solidFill>
                        </a:rPr>
                        <a:t>18</a:t>
                      </a:r>
                    </a:p>
                  </a:txBody>
                  <a:tcPr/>
                </a:tc>
                <a:extLst>
                  <a:ext uri="{0D108BD9-81ED-4DB2-BD59-A6C34878D82A}">
                    <a16:rowId xmlns:a16="http://schemas.microsoft.com/office/drawing/2014/main" val="10006"/>
                  </a:ext>
                </a:extLst>
              </a:tr>
              <a:tr h="317500">
                <a:tc>
                  <a:txBody>
                    <a:bodyPr/>
                    <a:lstStyle/>
                    <a:p>
                      <a:r>
                        <a:rPr lang="fr-FR" sz="1400" dirty="0" err="1"/>
                        <a:t>Better</a:t>
                      </a:r>
                      <a:r>
                        <a:rPr lang="fr-FR" sz="1400" dirty="0"/>
                        <a:t> </a:t>
                      </a:r>
                      <a:r>
                        <a:rPr lang="fr-FR" sz="1400" dirty="0" err="1"/>
                        <a:t>quality</a:t>
                      </a:r>
                      <a:endParaRPr lang="fr-FR" sz="1400" dirty="0"/>
                    </a:p>
                  </a:txBody>
                  <a:tcPr/>
                </a:tc>
                <a:tc>
                  <a:txBody>
                    <a:bodyPr/>
                    <a:lstStyle/>
                    <a:p>
                      <a:pPr algn="ctr"/>
                      <a:r>
                        <a:rPr lang="fr-FR" sz="1400" dirty="0"/>
                        <a:t>34</a:t>
                      </a:r>
                    </a:p>
                  </a:txBody>
                  <a:tcPr/>
                </a:tc>
                <a:tc>
                  <a:txBody>
                    <a:bodyPr/>
                    <a:lstStyle/>
                    <a:p>
                      <a:pPr algn="ctr"/>
                      <a:r>
                        <a:rPr lang="fr-FR" sz="1400" dirty="0">
                          <a:solidFill>
                            <a:srgbClr val="FF0000"/>
                          </a:solidFill>
                        </a:rPr>
                        <a:t>21</a:t>
                      </a:r>
                    </a:p>
                  </a:txBody>
                  <a:tcPr/>
                </a:tc>
                <a:tc>
                  <a:txBody>
                    <a:bodyPr/>
                    <a:lstStyle/>
                    <a:p>
                      <a:pPr algn="ctr"/>
                      <a:r>
                        <a:rPr lang="fr-FR" sz="1400" dirty="0">
                          <a:solidFill>
                            <a:srgbClr val="FF0000"/>
                          </a:solidFill>
                        </a:rPr>
                        <a:t>40</a:t>
                      </a:r>
                    </a:p>
                  </a:txBody>
                  <a:tcPr/>
                </a:tc>
                <a:tc>
                  <a:txBody>
                    <a:bodyPr/>
                    <a:lstStyle/>
                    <a:p>
                      <a:pPr algn="ctr"/>
                      <a:r>
                        <a:rPr lang="fr-FR" sz="1400" dirty="0"/>
                        <a:t>35</a:t>
                      </a:r>
                    </a:p>
                  </a:txBody>
                  <a:tcPr/>
                </a:tc>
                <a:tc>
                  <a:txBody>
                    <a:bodyPr/>
                    <a:lstStyle/>
                    <a:p>
                      <a:pPr algn="ctr"/>
                      <a:r>
                        <a:rPr lang="fr-FR" sz="1400" dirty="0">
                          <a:solidFill>
                            <a:srgbClr val="FF0000"/>
                          </a:solidFill>
                        </a:rPr>
                        <a:t>16</a:t>
                      </a:r>
                    </a:p>
                  </a:txBody>
                  <a:tcPr/>
                </a:tc>
                <a:tc>
                  <a:txBody>
                    <a:bodyPr/>
                    <a:lstStyle/>
                    <a:p>
                      <a:pPr algn="ctr"/>
                      <a:r>
                        <a:rPr lang="fr-FR" sz="1400" dirty="0">
                          <a:solidFill>
                            <a:srgbClr val="FF0000"/>
                          </a:solidFill>
                        </a:rPr>
                        <a:t>13</a:t>
                      </a:r>
                    </a:p>
                  </a:txBody>
                  <a:tcPr/>
                </a:tc>
                <a:tc>
                  <a:txBody>
                    <a:bodyPr/>
                    <a:lstStyle/>
                    <a:p>
                      <a:pPr algn="ctr"/>
                      <a:r>
                        <a:rPr lang="fr-FR" sz="1400" dirty="0"/>
                        <a:t>29</a:t>
                      </a:r>
                    </a:p>
                  </a:txBody>
                  <a:tcPr/>
                </a:tc>
                <a:tc>
                  <a:txBody>
                    <a:bodyPr/>
                    <a:lstStyle/>
                    <a:p>
                      <a:pPr algn="ctr"/>
                      <a:r>
                        <a:rPr lang="fr-FR" sz="1400" dirty="0"/>
                        <a:t>29</a:t>
                      </a:r>
                    </a:p>
                  </a:txBody>
                  <a:tcPr/>
                </a:tc>
                <a:tc>
                  <a:txBody>
                    <a:bodyPr/>
                    <a:lstStyle/>
                    <a:p>
                      <a:pPr algn="ctr"/>
                      <a:r>
                        <a:rPr lang="fr-FR" sz="1400" dirty="0"/>
                        <a:t>24</a:t>
                      </a:r>
                    </a:p>
                  </a:txBody>
                  <a:tcPr/>
                </a:tc>
                <a:extLst>
                  <a:ext uri="{0D108BD9-81ED-4DB2-BD59-A6C34878D82A}">
                    <a16:rowId xmlns:a16="http://schemas.microsoft.com/office/drawing/2014/main" val="10007"/>
                  </a:ext>
                </a:extLst>
              </a:tr>
              <a:tr h="279400">
                <a:tc>
                  <a:txBody>
                    <a:bodyPr/>
                    <a:lstStyle/>
                    <a:p>
                      <a:r>
                        <a:rPr lang="fr-FR" sz="1400" dirty="0" err="1"/>
                        <a:t>Less</a:t>
                      </a:r>
                      <a:r>
                        <a:rPr lang="fr-FR" sz="1400" dirty="0"/>
                        <a:t>/no additives</a:t>
                      </a:r>
                    </a:p>
                  </a:txBody>
                  <a:tcPr/>
                </a:tc>
                <a:tc>
                  <a:txBody>
                    <a:bodyPr/>
                    <a:lstStyle/>
                    <a:p>
                      <a:pPr algn="ctr"/>
                      <a:r>
                        <a:rPr lang="fr-FR" sz="1400" dirty="0"/>
                        <a:t>43</a:t>
                      </a:r>
                    </a:p>
                  </a:txBody>
                  <a:tcPr/>
                </a:tc>
                <a:tc>
                  <a:txBody>
                    <a:bodyPr/>
                    <a:lstStyle/>
                    <a:p>
                      <a:pPr algn="ctr"/>
                      <a:r>
                        <a:rPr lang="fr-FR" sz="1400" dirty="0"/>
                        <a:t>37</a:t>
                      </a:r>
                    </a:p>
                  </a:txBody>
                  <a:tcPr/>
                </a:tc>
                <a:tc>
                  <a:txBody>
                    <a:bodyPr/>
                    <a:lstStyle/>
                    <a:p>
                      <a:pPr algn="ctr"/>
                      <a:r>
                        <a:rPr lang="fr-FR" sz="1400" dirty="0"/>
                        <a:t>46</a:t>
                      </a:r>
                    </a:p>
                  </a:txBody>
                  <a:tcPr/>
                </a:tc>
                <a:tc>
                  <a:txBody>
                    <a:bodyPr/>
                    <a:lstStyle/>
                    <a:p>
                      <a:pPr algn="ctr"/>
                      <a:r>
                        <a:rPr lang="fr-FR" sz="1400" dirty="0"/>
                        <a:t>52</a:t>
                      </a:r>
                    </a:p>
                  </a:txBody>
                  <a:tcPr/>
                </a:tc>
                <a:tc>
                  <a:txBody>
                    <a:bodyPr/>
                    <a:lstStyle/>
                    <a:p>
                      <a:pPr algn="ctr"/>
                      <a:r>
                        <a:rPr lang="fr-FR" sz="1400" dirty="0">
                          <a:solidFill>
                            <a:srgbClr val="FF0000"/>
                          </a:solidFill>
                        </a:rPr>
                        <a:t>20</a:t>
                      </a:r>
                    </a:p>
                  </a:txBody>
                  <a:tcPr/>
                </a:tc>
                <a:tc>
                  <a:txBody>
                    <a:bodyPr/>
                    <a:lstStyle/>
                    <a:p>
                      <a:pPr algn="ctr"/>
                      <a:r>
                        <a:rPr lang="fr-FR" sz="1400" dirty="0">
                          <a:solidFill>
                            <a:srgbClr val="FF0000"/>
                          </a:solidFill>
                        </a:rPr>
                        <a:t>23</a:t>
                      </a:r>
                    </a:p>
                  </a:txBody>
                  <a:tcPr/>
                </a:tc>
                <a:tc>
                  <a:txBody>
                    <a:bodyPr/>
                    <a:lstStyle/>
                    <a:p>
                      <a:pPr algn="ctr"/>
                      <a:r>
                        <a:rPr lang="fr-FR" sz="1400" dirty="0"/>
                        <a:t>49</a:t>
                      </a:r>
                    </a:p>
                  </a:txBody>
                  <a:tcPr/>
                </a:tc>
                <a:tc>
                  <a:txBody>
                    <a:bodyPr/>
                    <a:lstStyle/>
                    <a:p>
                      <a:pPr algn="ctr"/>
                      <a:r>
                        <a:rPr lang="fr-FR" sz="1400" dirty="0">
                          <a:solidFill>
                            <a:srgbClr val="FF0000"/>
                          </a:solidFill>
                        </a:rPr>
                        <a:t>54</a:t>
                      </a:r>
                    </a:p>
                  </a:txBody>
                  <a:tcPr/>
                </a:tc>
                <a:tc>
                  <a:txBody>
                    <a:bodyPr/>
                    <a:lstStyle/>
                    <a:p>
                      <a:pPr algn="ctr"/>
                      <a:r>
                        <a:rPr lang="fr-FR" sz="1400" dirty="0"/>
                        <a:t>47</a:t>
                      </a:r>
                    </a:p>
                  </a:txBody>
                  <a:tcPr/>
                </a:tc>
                <a:extLst>
                  <a:ext uri="{0D108BD9-81ED-4DB2-BD59-A6C34878D82A}">
                    <a16:rowId xmlns:a16="http://schemas.microsoft.com/office/drawing/2014/main" val="10008"/>
                  </a:ext>
                </a:extLst>
              </a:tr>
              <a:tr h="228600">
                <a:tc>
                  <a:txBody>
                    <a:bodyPr/>
                    <a:lstStyle/>
                    <a:p>
                      <a:r>
                        <a:rPr lang="fr-FR" sz="1400" dirty="0"/>
                        <a:t>Taste </a:t>
                      </a:r>
                      <a:r>
                        <a:rPr lang="fr-FR" sz="1400" dirty="0" err="1"/>
                        <a:t>better</a:t>
                      </a:r>
                      <a:endParaRPr lang="fr-FR" sz="1400" dirty="0"/>
                    </a:p>
                  </a:txBody>
                  <a:tcPr/>
                </a:tc>
                <a:tc>
                  <a:txBody>
                    <a:bodyPr/>
                    <a:lstStyle/>
                    <a:p>
                      <a:pPr algn="ctr"/>
                      <a:r>
                        <a:rPr lang="fr-FR" sz="1400" dirty="0"/>
                        <a:t>16</a:t>
                      </a:r>
                    </a:p>
                  </a:txBody>
                  <a:tcPr/>
                </a:tc>
                <a:tc>
                  <a:txBody>
                    <a:bodyPr/>
                    <a:lstStyle/>
                    <a:p>
                      <a:pPr algn="ctr"/>
                      <a:r>
                        <a:rPr lang="fr-FR" sz="1400" dirty="0"/>
                        <a:t>11</a:t>
                      </a:r>
                    </a:p>
                  </a:txBody>
                  <a:tcPr/>
                </a:tc>
                <a:tc>
                  <a:txBody>
                    <a:bodyPr/>
                    <a:lstStyle/>
                    <a:p>
                      <a:pPr algn="ctr"/>
                      <a:r>
                        <a:rPr lang="fr-FR" sz="1400" dirty="0"/>
                        <a:t>21</a:t>
                      </a:r>
                    </a:p>
                  </a:txBody>
                  <a:tcPr/>
                </a:tc>
                <a:tc>
                  <a:txBody>
                    <a:bodyPr/>
                    <a:lstStyle/>
                    <a:p>
                      <a:pPr algn="ctr"/>
                      <a:r>
                        <a:rPr lang="fr-FR" sz="1400" dirty="0"/>
                        <a:t>20</a:t>
                      </a:r>
                    </a:p>
                  </a:txBody>
                  <a:tcPr/>
                </a:tc>
                <a:tc>
                  <a:txBody>
                    <a:bodyPr/>
                    <a:lstStyle/>
                    <a:p>
                      <a:pPr algn="ctr"/>
                      <a:r>
                        <a:rPr lang="fr-FR" sz="1400" dirty="0">
                          <a:solidFill>
                            <a:srgbClr val="FF0000"/>
                          </a:solidFill>
                        </a:rPr>
                        <a:t>4</a:t>
                      </a:r>
                    </a:p>
                  </a:txBody>
                  <a:tcPr/>
                </a:tc>
                <a:tc>
                  <a:txBody>
                    <a:bodyPr/>
                    <a:lstStyle/>
                    <a:p>
                      <a:pPr algn="ctr"/>
                      <a:r>
                        <a:rPr lang="fr-FR" sz="1400" dirty="0"/>
                        <a:t>11</a:t>
                      </a:r>
                    </a:p>
                  </a:txBody>
                  <a:tcPr/>
                </a:tc>
                <a:tc>
                  <a:txBody>
                    <a:bodyPr/>
                    <a:lstStyle/>
                    <a:p>
                      <a:pPr algn="ctr"/>
                      <a:r>
                        <a:rPr lang="fr-FR" sz="1400" dirty="0"/>
                        <a:t>17</a:t>
                      </a:r>
                    </a:p>
                  </a:txBody>
                  <a:tcPr/>
                </a:tc>
                <a:tc>
                  <a:txBody>
                    <a:bodyPr/>
                    <a:lstStyle/>
                    <a:p>
                      <a:pPr algn="ctr"/>
                      <a:r>
                        <a:rPr lang="fr-FR" sz="1400" dirty="0"/>
                        <a:t>17</a:t>
                      </a:r>
                    </a:p>
                  </a:txBody>
                  <a:tcPr/>
                </a:tc>
                <a:tc>
                  <a:txBody>
                    <a:bodyPr/>
                    <a:lstStyle/>
                    <a:p>
                      <a:pPr algn="ctr"/>
                      <a:r>
                        <a:rPr lang="fr-FR" sz="1400" dirty="0"/>
                        <a:t>16</a:t>
                      </a:r>
                    </a:p>
                  </a:txBody>
                  <a:tcPr/>
                </a:tc>
                <a:extLst>
                  <a:ext uri="{0D108BD9-81ED-4DB2-BD59-A6C34878D82A}">
                    <a16:rowId xmlns:a16="http://schemas.microsoft.com/office/drawing/2014/main" val="10009"/>
                  </a:ext>
                </a:extLst>
              </a:tr>
              <a:tr h="279400">
                <a:tc>
                  <a:txBody>
                    <a:bodyPr/>
                    <a:lstStyle/>
                    <a:p>
                      <a:r>
                        <a:rPr lang="fr-FR" sz="1400" dirty="0" err="1"/>
                        <a:t>Less</a:t>
                      </a:r>
                      <a:r>
                        <a:rPr lang="fr-FR" sz="1400" dirty="0"/>
                        <a:t>/no pesticides/</a:t>
                      </a:r>
                      <a:r>
                        <a:rPr lang="fr-FR" sz="1400" dirty="0" err="1"/>
                        <a:t>chemicals</a:t>
                      </a:r>
                      <a:endParaRPr lang="fr-FR" sz="1400" dirty="0"/>
                    </a:p>
                  </a:txBody>
                  <a:tcPr/>
                </a:tc>
                <a:tc>
                  <a:txBody>
                    <a:bodyPr/>
                    <a:lstStyle/>
                    <a:p>
                      <a:pPr algn="ctr"/>
                      <a:r>
                        <a:rPr lang="fr-FR" sz="1400" dirty="0">
                          <a:solidFill>
                            <a:srgbClr val="000000"/>
                          </a:solidFill>
                        </a:rPr>
                        <a:t>50</a:t>
                      </a:r>
                    </a:p>
                  </a:txBody>
                  <a:tcPr/>
                </a:tc>
                <a:tc>
                  <a:txBody>
                    <a:bodyPr/>
                    <a:lstStyle/>
                    <a:p>
                      <a:pPr algn="ctr"/>
                      <a:r>
                        <a:rPr lang="fr-FR" sz="1400" dirty="0">
                          <a:solidFill>
                            <a:srgbClr val="FF0000"/>
                          </a:solidFill>
                        </a:rPr>
                        <a:t>39</a:t>
                      </a:r>
                    </a:p>
                  </a:txBody>
                  <a:tcPr/>
                </a:tc>
                <a:tc>
                  <a:txBody>
                    <a:bodyPr/>
                    <a:lstStyle/>
                    <a:p>
                      <a:pPr algn="ctr"/>
                      <a:r>
                        <a:rPr lang="fr-FR" sz="1400" dirty="0">
                          <a:solidFill>
                            <a:srgbClr val="000000"/>
                          </a:solidFill>
                        </a:rPr>
                        <a:t>56</a:t>
                      </a:r>
                    </a:p>
                  </a:txBody>
                  <a:tcPr/>
                </a:tc>
                <a:tc>
                  <a:txBody>
                    <a:bodyPr/>
                    <a:lstStyle/>
                    <a:p>
                      <a:pPr algn="ctr"/>
                      <a:r>
                        <a:rPr lang="fr-FR" sz="1400" dirty="0">
                          <a:solidFill>
                            <a:srgbClr val="000000"/>
                          </a:solidFill>
                        </a:rPr>
                        <a:t>58</a:t>
                      </a:r>
                    </a:p>
                  </a:txBody>
                  <a:tcPr/>
                </a:tc>
                <a:tc>
                  <a:txBody>
                    <a:bodyPr/>
                    <a:lstStyle/>
                    <a:p>
                      <a:pPr algn="ctr"/>
                      <a:r>
                        <a:rPr lang="fr-FR" sz="1400" dirty="0">
                          <a:solidFill>
                            <a:srgbClr val="FF0000"/>
                          </a:solidFill>
                        </a:rPr>
                        <a:t>27</a:t>
                      </a:r>
                    </a:p>
                  </a:txBody>
                  <a:tcPr/>
                </a:tc>
                <a:tc>
                  <a:txBody>
                    <a:bodyPr/>
                    <a:lstStyle/>
                    <a:p>
                      <a:pPr algn="ctr"/>
                      <a:r>
                        <a:rPr lang="fr-FR" sz="1400" dirty="0">
                          <a:solidFill>
                            <a:srgbClr val="FF0000"/>
                          </a:solidFill>
                        </a:rPr>
                        <a:t>32</a:t>
                      </a:r>
                    </a:p>
                  </a:txBody>
                  <a:tcPr/>
                </a:tc>
                <a:tc>
                  <a:txBody>
                    <a:bodyPr/>
                    <a:lstStyle/>
                    <a:p>
                      <a:pPr algn="ctr"/>
                      <a:r>
                        <a:rPr lang="fr-FR" sz="1400" dirty="0">
                          <a:solidFill>
                            <a:srgbClr val="000000"/>
                          </a:solidFill>
                        </a:rPr>
                        <a:t>48</a:t>
                      </a:r>
                    </a:p>
                  </a:txBody>
                  <a:tcPr/>
                </a:tc>
                <a:tc>
                  <a:txBody>
                    <a:bodyPr/>
                    <a:lstStyle/>
                    <a:p>
                      <a:pPr algn="ctr"/>
                      <a:r>
                        <a:rPr lang="fr-FR" sz="1400" dirty="0">
                          <a:solidFill>
                            <a:srgbClr val="FF0000"/>
                          </a:solidFill>
                        </a:rPr>
                        <a:t>59</a:t>
                      </a:r>
                    </a:p>
                  </a:txBody>
                  <a:tcPr/>
                </a:tc>
                <a:tc>
                  <a:txBody>
                    <a:bodyPr/>
                    <a:lstStyle/>
                    <a:p>
                      <a:pPr algn="ctr"/>
                      <a:r>
                        <a:rPr lang="fr-FR" sz="1400" dirty="0">
                          <a:solidFill>
                            <a:srgbClr val="FF0000"/>
                          </a:solidFill>
                        </a:rPr>
                        <a:t>60</a:t>
                      </a:r>
                    </a:p>
                  </a:txBody>
                  <a:tcPr/>
                </a:tc>
                <a:extLst>
                  <a:ext uri="{0D108BD9-81ED-4DB2-BD59-A6C34878D82A}">
                    <a16:rowId xmlns:a16="http://schemas.microsoft.com/office/drawing/2014/main" val="10010"/>
                  </a:ext>
                </a:extLst>
              </a:tr>
              <a:tr h="304800">
                <a:tc>
                  <a:txBody>
                    <a:bodyPr/>
                    <a:lstStyle/>
                    <a:p>
                      <a:r>
                        <a:rPr lang="fr-FR" sz="1400" dirty="0" err="1"/>
                        <a:t>Better</a:t>
                      </a:r>
                      <a:r>
                        <a:rPr lang="fr-FR" sz="1400" dirty="0"/>
                        <a:t> for </a:t>
                      </a:r>
                      <a:r>
                        <a:rPr lang="fr-FR" sz="1400" dirty="0" err="1"/>
                        <a:t>environment</a:t>
                      </a:r>
                      <a:endParaRPr lang="fr-FR" sz="1400" dirty="0"/>
                    </a:p>
                  </a:txBody>
                  <a:tcPr/>
                </a:tc>
                <a:tc>
                  <a:txBody>
                    <a:bodyPr/>
                    <a:lstStyle/>
                    <a:p>
                      <a:pPr algn="ctr"/>
                      <a:r>
                        <a:rPr lang="fr-FR" sz="1400" dirty="0"/>
                        <a:t>39</a:t>
                      </a:r>
                    </a:p>
                  </a:txBody>
                  <a:tcPr/>
                </a:tc>
                <a:tc>
                  <a:txBody>
                    <a:bodyPr/>
                    <a:lstStyle/>
                    <a:p>
                      <a:pPr algn="ctr"/>
                      <a:r>
                        <a:rPr lang="fr-FR" sz="1400" dirty="0"/>
                        <a:t>41</a:t>
                      </a:r>
                    </a:p>
                  </a:txBody>
                  <a:tcPr/>
                </a:tc>
                <a:tc>
                  <a:txBody>
                    <a:bodyPr/>
                    <a:lstStyle/>
                    <a:p>
                      <a:pPr algn="ctr"/>
                      <a:r>
                        <a:rPr lang="fr-FR" sz="1400" dirty="0"/>
                        <a:t>46</a:t>
                      </a:r>
                    </a:p>
                  </a:txBody>
                  <a:tcPr/>
                </a:tc>
                <a:tc>
                  <a:txBody>
                    <a:bodyPr/>
                    <a:lstStyle/>
                    <a:p>
                      <a:pPr algn="ctr"/>
                      <a:r>
                        <a:rPr lang="fr-FR" sz="1400" dirty="0"/>
                        <a:t>47</a:t>
                      </a:r>
                    </a:p>
                  </a:txBody>
                  <a:tcPr/>
                </a:tc>
                <a:tc>
                  <a:txBody>
                    <a:bodyPr/>
                    <a:lstStyle/>
                    <a:p>
                      <a:pPr algn="ctr"/>
                      <a:r>
                        <a:rPr lang="fr-FR" sz="1400" dirty="0">
                          <a:solidFill>
                            <a:srgbClr val="FF0000"/>
                          </a:solidFill>
                        </a:rPr>
                        <a:t>28</a:t>
                      </a:r>
                    </a:p>
                  </a:txBody>
                  <a:tcPr/>
                </a:tc>
                <a:tc>
                  <a:txBody>
                    <a:bodyPr/>
                    <a:lstStyle/>
                    <a:p>
                      <a:pPr algn="ctr"/>
                      <a:r>
                        <a:rPr lang="fr-FR" sz="1400" dirty="0"/>
                        <a:t>30</a:t>
                      </a:r>
                    </a:p>
                  </a:txBody>
                  <a:tcPr/>
                </a:tc>
                <a:tc>
                  <a:txBody>
                    <a:bodyPr/>
                    <a:lstStyle/>
                    <a:p>
                      <a:pPr algn="ctr"/>
                      <a:r>
                        <a:rPr lang="fr-FR" sz="1400" dirty="0"/>
                        <a:t>40</a:t>
                      </a:r>
                    </a:p>
                  </a:txBody>
                  <a:tcPr/>
                </a:tc>
                <a:tc>
                  <a:txBody>
                    <a:bodyPr/>
                    <a:lstStyle/>
                    <a:p>
                      <a:pPr algn="ctr"/>
                      <a:r>
                        <a:rPr lang="fr-FR" sz="1400" dirty="0">
                          <a:solidFill>
                            <a:srgbClr val="FF0000"/>
                          </a:solidFill>
                        </a:rPr>
                        <a:t>61</a:t>
                      </a:r>
                    </a:p>
                  </a:txBody>
                  <a:tcPr/>
                </a:tc>
                <a:tc>
                  <a:txBody>
                    <a:bodyPr/>
                    <a:lstStyle/>
                    <a:p>
                      <a:pPr algn="ctr"/>
                      <a:r>
                        <a:rPr lang="fr-FR" sz="1400" dirty="0"/>
                        <a:t>41</a:t>
                      </a:r>
                    </a:p>
                  </a:txBody>
                  <a:tcPr/>
                </a:tc>
                <a:extLst>
                  <a:ext uri="{0D108BD9-81ED-4DB2-BD59-A6C34878D82A}">
                    <a16:rowId xmlns:a16="http://schemas.microsoft.com/office/drawing/2014/main" val="10011"/>
                  </a:ext>
                </a:extLst>
              </a:tr>
              <a:tr h="215900">
                <a:tc>
                  <a:txBody>
                    <a:bodyPr/>
                    <a:lstStyle/>
                    <a:p>
                      <a:r>
                        <a:rPr lang="fr-FR" sz="1400" dirty="0" err="1"/>
                        <a:t>Expensive</a:t>
                      </a:r>
                      <a:endParaRPr lang="fr-FR" sz="1400" dirty="0"/>
                    </a:p>
                  </a:txBody>
                  <a:tcPr/>
                </a:tc>
                <a:tc>
                  <a:txBody>
                    <a:bodyPr/>
                    <a:lstStyle/>
                    <a:p>
                      <a:pPr algn="ctr"/>
                      <a:r>
                        <a:rPr lang="fr-FR" sz="1400" dirty="0"/>
                        <a:t>27</a:t>
                      </a:r>
                    </a:p>
                  </a:txBody>
                  <a:tcPr/>
                </a:tc>
                <a:tc>
                  <a:txBody>
                    <a:bodyPr/>
                    <a:lstStyle/>
                    <a:p>
                      <a:pPr algn="ctr"/>
                      <a:r>
                        <a:rPr lang="fr-FR" sz="1400" dirty="0"/>
                        <a:t>20</a:t>
                      </a:r>
                    </a:p>
                  </a:txBody>
                  <a:tcPr/>
                </a:tc>
                <a:tc>
                  <a:txBody>
                    <a:bodyPr/>
                    <a:lstStyle/>
                    <a:p>
                      <a:pPr algn="ctr"/>
                      <a:r>
                        <a:rPr lang="fr-FR" sz="1400" dirty="0"/>
                        <a:t>30</a:t>
                      </a:r>
                    </a:p>
                  </a:txBody>
                  <a:tcPr/>
                </a:tc>
                <a:tc>
                  <a:txBody>
                    <a:bodyPr/>
                    <a:lstStyle/>
                    <a:p>
                      <a:pPr algn="ctr"/>
                      <a:r>
                        <a:rPr lang="fr-FR" sz="1400" dirty="0">
                          <a:solidFill>
                            <a:srgbClr val="FF0000"/>
                          </a:solidFill>
                        </a:rPr>
                        <a:t>46</a:t>
                      </a:r>
                    </a:p>
                  </a:txBody>
                  <a:tcPr/>
                </a:tc>
                <a:tc>
                  <a:txBody>
                    <a:bodyPr/>
                    <a:lstStyle/>
                    <a:p>
                      <a:pPr algn="ctr"/>
                      <a:r>
                        <a:rPr lang="fr-FR" sz="1400" dirty="0">
                          <a:solidFill>
                            <a:srgbClr val="FF0000"/>
                          </a:solidFill>
                        </a:rPr>
                        <a:t>3</a:t>
                      </a:r>
                    </a:p>
                  </a:txBody>
                  <a:tcPr/>
                </a:tc>
                <a:tc>
                  <a:txBody>
                    <a:bodyPr/>
                    <a:lstStyle/>
                    <a:p>
                      <a:pPr algn="ctr"/>
                      <a:r>
                        <a:rPr lang="fr-FR" sz="1400" dirty="0"/>
                        <a:t>20</a:t>
                      </a:r>
                    </a:p>
                  </a:txBody>
                  <a:tcPr/>
                </a:tc>
                <a:tc>
                  <a:txBody>
                    <a:bodyPr/>
                    <a:lstStyle/>
                    <a:p>
                      <a:pPr algn="ctr"/>
                      <a:r>
                        <a:rPr lang="fr-FR" sz="1400" dirty="0"/>
                        <a:t>21</a:t>
                      </a:r>
                    </a:p>
                  </a:txBody>
                  <a:tcPr/>
                </a:tc>
                <a:tc>
                  <a:txBody>
                    <a:bodyPr/>
                    <a:lstStyle/>
                    <a:p>
                      <a:pPr algn="ctr"/>
                      <a:r>
                        <a:rPr lang="fr-FR" sz="1400" dirty="0">
                          <a:solidFill>
                            <a:srgbClr val="FF0000"/>
                          </a:solidFill>
                        </a:rPr>
                        <a:t>41</a:t>
                      </a:r>
                    </a:p>
                  </a:txBody>
                  <a:tcPr/>
                </a:tc>
                <a:tc>
                  <a:txBody>
                    <a:bodyPr/>
                    <a:lstStyle/>
                    <a:p>
                      <a:pPr algn="ctr"/>
                      <a:r>
                        <a:rPr lang="fr-FR" sz="1400" dirty="0">
                          <a:solidFill>
                            <a:srgbClr val="FF0000"/>
                          </a:solidFill>
                        </a:rPr>
                        <a:t>42</a:t>
                      </a:r>
                    </a:p>
                  </a:txBody>
                  <a:tcPr/>
                </a:tc>
                <a:extLst>
                  <a:ext uri="{0D108BD9-81ED-4DB2-BD59-A6C34878D82A}">
                    <a16:rowId xmlns:a16="http://schemas.microsoft.com/office/drawing/2014/main" val="10012"/>
                  </a:ext>
                </a:extLst>
              </a:tr>
              <a:tr h="279400">
                <a:tc>
                  <a:txBody>
                    <a:bodyPr/>
                    <a:lstStyle/>
                    <a:p>
                      <a:r>
                        <a:rPr lang="fr-FR" sz="1400" dirty="0"/>
                        <a:t>None of the </a:t>
                      </a:r>
                      <a:r>
                        <a:rPr lang="fr-FR" sz="1400" dirty="0" err="1"/>
                        <a:t>above</a:t>
                      </a:r>
                      <a:endParaRPr lang="fr-FR" sz="1400" dirty="0"/>
                    </a:p>
                  </a:txBody>
                  <a:tcPr/>
                </a:tc>
                <a:tc>
                  <a:txBody>
                    <a:bodyPr/>
                    <a:lstStyle/>
                    <a:p>
                      <a:pPr algn="ctr"/>
                      <a:r>
                        <a:rPr lang="fr-FR" sz="1400" dirty="0"/>
                        <a:t>3</a:t>
                      </a:r>
                    </a:p>
                  </a:txBody>
                  <a:tcPr/>
                </a:tc>
                <a:tc>
                  <a:txBody>
                    <a:bodyPr/>
                    <a:lstStyle/>
                    <a:p>
                      <a:pPr algn="ctr"/>
                      <a:r>
                        <a:rPr lang="fr-FR" sz="1400" dirty="0"/>
                        <a:t>12</a:t>
                      </a:r>
                    </a:p>
                  </a:txBody>
                  <a:tcPr/>
                </a:tc>
                <a:tc>
                  <a:txBody>
                    <a:bodyPr/>
                    <a:lstStyle/>
                    <a:p>
                      <a:pPr algn="ctr"/>
                      <a:r>
                        <a:rPr lang="fr-FR" sz="1400" dirty="0"/>
                        <a:t>6</a:t>
                      </a:r>
                    </a:p>
                  </a:txBody>
                  <a:tcPr/>
                </a:tc>
                <a:tc>
                  <a:txBody>
                    <a:bodyPr/>
                    <a:lstStyle/>
                    <a:p>
                      <a:pPr algn="ctr"/>
                      <a:r>
                        <a:rPr lang="fr-FR" sz="1400" dirty="0"/>
                        <a:t>3</a:t>
                      </a:r>
                    </a:p>
                  </a:txBody>
                  <a:tcPr/>
                </a:tc>
                <a:tc>
                  <a:txBody>
                    <a:bodyPr/>
                    <a:lstStyle/>
                    <a:p>
                      <a:pPr algn="ctr"/>
                      <a:r>
                        <a:rPr lang="fr-FR" sz="1400" dirty="0"/>
                        <a:t>11</a:t>
                      </a:r>
                    </a:p>
                  </a:txBody>
                  <a:tcPr/>
                </a:tc>
                <a:tc>
                  <a:txBody>
                    <a:bodyPr/>
                    <a:lstStyle/>
                    <a:p>
                      <a:pPr algn="ctr"/>
                      <a:r>
                        <a:rPr lang="fr-FR" sz="1400" dirty="0"/>
                        <a:t>13</a:t>
                      </a:r>
                    </a:p>
                  </a:txBody>
                  <a:tcPr/>
                </a:tc>
                <a:tc>
                  <a:txBody>
                    <a:bodyPr/>
                    <a:lstStyle/>
                    <a:p>
                      <a:pPr algn="ctr"/>
                      <a:r>
                        <a:rPr lang="fr-FR" sz="1400" dirty="0"/>
                        <a:t>3</a:t>
                      </a:r>
                    </a:p>
                  </a:txBody>
                  <a:tcPr/>
                </a:tc>
                <a:tc>
                  <a:txBody>
                    <a:bodyPr/>
                    <a:lstStyle/>
                    <a:p>
                      <a:pPr algn="ctr"/>
                      <a:r>
                        <a:rPr lang="fr-FR" sz="1400" dirty="0"/>
                        <a:t>2</a:t>
                      </a:r>
                    </a:p>
                  </a:txBody>
                  <a:tcPr/>
                </a:tc>
                <a:tc>
                  <a:txBody>
                    <a:bodyPr/>
                    <a:lstStyle/>
                    <a:p>
                      <a:pPr algn="ctr"/>
                      <a:r>
                        <a:rPr lang="fr-FR" sz="1400" dirty="0"/>
                        <a:t>3</a:t>
                      </a:r>
                    </a:p>
                  </a:txBody>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32280756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Allemagne</a:t>
            </a:r>
          </a:p>
        </p:txBody>
      </p:sp>
      <p:sp>
        <p:nvSpPr>
          <p:cNvPr id="3" name="Espace réservé du contenu 2"/>
          <p:cNvSpPr>
            <a:spLocks noGrp="1"/>
          </p:cNvSpPr>
          <p:nvPr>
            <p:ph idx="1"/>
          </p:nvPr>
        </p:nvSpPr>
        <p:spPr/>
        <p:txBody>
          <a:bodyPr/>
          <a:lstStyle/>
          <a:p>
            <a:r>
              <a:rPr lang="fr-FR" dirty="0"/>
              <a:t>Selon </a:t>
            </a:r>
            <a:r>
              <a:rPr lang="fr-FR" dirty="0" err="1"/>
              <a:t>Mintel</a:t>
            </a:r>
            <a:r>
              <a:rPr lang="fr-FR" dirty="0"/>
              <a:t>, 25 % des produits lancés en Allemagne en 2017 avait une allégation Bio. Le nombre de lancements de produits bio a ainsi progressé de 291 % entre 2008 et 2017.</a:t>
            </a:r>
          </a:p>
          <a:p>
            <a:r>
              <a:rPr lang="fr-FR" dirty="0"/>
              <a:t>72 % des Allemands souhaitent avoir plus de choix de produits bio (79 % chez les 35-44 ans) .</a:t>
            </a:r>
          </a:p>
          <a:p>
            <a:r>
              <a:rPr lang="fr-FR" dirty="0"/>
              <a:t>Pour 54 % des Allemands, la première motivation d’achat est que le produit ou certains de ses ingrédients sont bio (63 % chez les 35-44 ans).</a:t>
            </a:r>
          </a:p>
          <a:p>
            <a:r>
              <a:rPr lang="fr-FR" dirty="0"/>
              <a:t>58 % des consommateurs de bio le font pour avoir des produits sans OGM</a:t>
            </a:r>
          </a:p>
          <a:p>
            <a:r>
              <a:rPr lang="fr-FR" dirty="0"/>
              <a:t>54 % pour avoir des produits sans pesticides ni produits chimiques</a:t>
            </a:r>
          </a:p>
          <a:p>
            <a:r>
              <a:rPr lang="fr-FR" dirty="0"/>
              <a:t>54 % pour avoir des produits sans additifs</a:t>
            </a:r>
          </a:p>
          <a:p>
            <a:r>
              <a:rPr lang="fr-FR" dirty="0"/>
              <a:t>52 % pour le bien-être animal</a:t>
            </a:r>
          </a:p>
          <a:p>
            <a:r>
              <a:rPr lang="fr-FR" dirty="0"/>
              <a:t>49 % pour des questions environnementales</a:t>
            </a:r>
          </a:p>
          <a:p>
            <a:r>
              <a:rPr lang="fr-FR" dirty="0"/>
              <a:t>71 % pour la défense des petits producteurs</a:t>
            </a:r>
          </a:p>
        </p:txBody>
      </p:sp>
      <p:sp>
        <p:nvSpPr>
          <p:cNvPr id="4" name="Espace réservé du numéro de diapositive 3"/>
          <p:cNvSpPr>
            <a:spLocks noGrp="1"/>
          </p:cNvSpPr>
          <p:nvPr>
            <p:ph type="sldNum" sz="quarter" idx="12"/>
          </p:nvPr>
        </p:nvSpPr>
        <p:spPr/>
        <p:txBody>
          <a:bodyPr/>
          <a:lstStyle/>
          <a:p>
            <a:fld id="{C4090714-3DFA-2646-9FB8-CEDAA7E29C75}" type="slidenum">
              <a:rPr lang="en-GB" smtClean="0"/>
              <a:t>5</a:t>
            </a:fld>
            <a:endParaRPr lang="en-GB"/>
          </a:p>
        </p:txBody>
      </p:sp>
    </p:spTree>
    <p:extLst>
      <p:ext uri="{BB962C8B-B14F-4D97-AF65-F5344CB8AC3E}">
        <p14:creationId xmlns:p14="http://schemas.microsoft.com/office/powerpoint/2010/main" val="31266623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Perception du bio Europe de l’Est</a:t>
            </a:r>
          </a:p>
        </p:txBody>
      </p:sp>
      <p:sp>
        <p:nvSpPr>
          <p:cNvPr id="3" name="Espace réservé du contenu 2"/>
          <p:cNvSpPr>
            <a:spLocks noGrp="1"/>
          </p:cNvSpPr>
          <p:nvPr>
            <p:ph idx="1"/>
          </p:nvPr>
        </p:nvSpPr>
        <p:spPr>
          <a:xfrm>
            <a:off x="238132" y="1009114"/>
            <a:ext cx="8754200" cy="317857"/>
          </a:xfrm>
        </p:spPr>
        <p:txBody>
          <a:bodyPr>
            <a:normAutofit lnSpcReduction="10000"/>
          </a:bodyPr>
          <a:lstStyle/>
          <a:p>
            <a:r>
              <a:rPr lang="fr-FR" sz="1600" dirty="0"/>
              <a:t>Etude </a:t>
            </a:r>
            <a:r>
              <a:rPr lang="fr-FR" sz="1600" dirty="0" err="1"/>
              <a:t>Globaldata</a:t>
            </a:r>
            <a:r>
              <a:rPr lang="fr-FR" sz="1600" dirty="0"/>
              <a:t> global consumer 2017 : Qu’est ce que le terme bio représente pour vous ?</a:t>
            </a:r>
          </a:p>
          <a:p>
            <a:pPr lvl="1"/>
            <a:endParaRPr lang="fr-FR" dirty="0"/>
          </a:p>
        </p:txBody>
      </p:sp>
      <p:sp>
        <p:nvSpPr>
          <p:cNvPr id="4" name="Espace réservé du numéro de diapositive 3"/>
          <p:cNvSpPr>
            <a:spLocks noGrp="1"/>
          </p:cNvSpPr>
          <p:nvPr>
            <p:ph type="sldNum" sz="quarter" idx="12"/>
          </p:nvPr>
        </p:nvSpPr>
        <p:spPr/>
        <p:txBody>
          <a:bodyPr/>
          <a:lstStyle/>
          <a:p>
            <a:fld id="{C4090714-3DFA-2646-9FB8-CEDAA7E29C75}" type="slidenum">
              <a:rPr lang="en-GB" smtClean="0"/>
              <a:t>6</a:t>
            </a:fld>
            <a:endParaRPr lang="en-GB"/>
          </a:p>
        </p:txBody>
      </p:sp>
      <p:graphicFrame>
        <p:nvGraphicFramePr>
          <p:cNvPr id="6" name="Tableau 5"/>
          <p:cNvGraphicFramePr>
            <a:graphicFrameLocks noGrp="1"/>
          </p:cNvGraphicFramePr>
          <p:nvPr>
            <p:extLst>
              <p:ext uri="{D42A27DB-BD31-4B8C-83A1-F6EECF244321}">
                <p14:modId xmlns:p14="http://schemas.microsoft.com/office/powerpoint/2010/main" val="1155182285"/>
              </p:ext>
            </p:extLst>
          </p:nvPr>
        </p:nvGraphicFramePr>
        <p:xfrm>
          <a:off x="495300" y="1571386"/>
          <a:ext cx="8077200" cy="4370428"/>
        </p:xfrm>
        <a:graphic>
          <a:graphicData uri="http://schemas.openxmlformats.org/drawingml/2006/table">
            <a:tbl>
              <a:tblPr firstRow="1" bandRow="1">
                <a:tableStyleId>{5C22544A-7EE6-4342-B048-85BDC9FD1C3A}</a:tableStyleId>
              </a:tblPr>
              <a:tblGrid>
                <a:gridCol w="2222500">
                  <a:extLst>
                    <a:ext uri="{9D8B030D-6E8A-4147-A177-3AD203B41FA5}">
                      <a16:colId xmlns:a16="http://schemas.microsoft.com/office/drawing/2014/main" val="20000"/>
                    </a:ext>
                  </a:extLst>
                </a:gridCol>
                <a:gridCol w="889000">
                  <a:extLst>
                    <a:ext uri="{9D8B030D-6E8A-4147-A177-3AD203B41FA5}">
                      <a16:colId xmlns:a16="http://schemas.microsoft.com/office/drawing/2014/main" val="20001"/>
                    </a:ext>
                  </a:extLst>
                </a:gridCol>
                <a:gridCol w="1054100">
                  <a:extLst>
                    <a:ext uri="{9D8B030D-6E8A-4147-A177-3AD203B41FA5}">
                      <a16:colId xmlns:a16="http://schemas.microsoft.com/office/drawing/2014/main" val="20002"/>
                    </a:ext>
                  </a:extLst>
                </a:gridCol>
                <a:gridCol w="685800">
                  <a:extLst>
                    <a:ext uri="{9D8B030D-6E8A-4147-A177-3AD203B41FA5}">
                      <a16:colId xmlns:a16="http://schemas.microsoft.com/office/drawing/2014/main" val="20003"/>
                    </a:ext>
                  </a:extLst>
                </a:gridCol>
                <a:gridCol w="787400">
                  <a:extLst>
                    <a:ext uri="{9D8B030D-6E8A-4147-A177-3AD203B41FA5}">
                      <a16:colId xmlns:a16="http://schemas.microsoft.com/office/drawing/2014/main" val="20004"/>
                    </a:ext>
                  </a:extLst>
                </a:gridCol>
                <a:gridCol w="673100">
                  <a:extLst>
                    <a:ext uri="{9D8B030D-6E8A-4147-A177-3AD203B41FA5}">
                      <a16:colId xmlns:a16="http://schemas.microsoft.com/office/drawing/2014/main" val="20005"/>
                    </a:ext>
                  </a:extLst>
                </a:gridCol>
                <a:gridCol w="825500">
                  <a:extLst>
                    <a:ext uri="{9D8B030D-6E8A-4147-A177-3AD203B41FA5}">
                      <a16:colId xmlns:a16="http://schemas.microsoft.com/office/drawing/2014/main" val="20006"/>
                    </a:ext>
                  </a:extLst>
                </a:gridCol>
                <a:gridCol w="939800">
                  <a:extLst>
                    <a:ext uri="{9D8B030D-6E8A-4147-A177-3AD203B41FA5}">
                      <a16:colId xmlns:a16="http://schemas.microsoft.com/office/drawing/2014/main" val="20007"/>
                    </a:ext>
                  </a:extLst>
                </a:gridCol>
              </a:tblGrid>
              <a:tr h="370840">
                <a:tc>
                  <a:txBody>
                    <a:bodyPr/>
                    <a:lstStyle/>
                    <a:p>
                      <a:endParaRPr lang="fr-FR" dirty="0"/>
                    </a:p>
                  </a:txBody>
                  <a:tcPr/>
                </a:tc>
                <a:tc>
                  <a:txBody>
                    <a:bodyPr/>
                    <a:lstStyle/>
                    <a:p>
                      <a:pPr algn="ctr"/>
                      <a:r>
                        <a:rPr lang="fr-FR" sz="1400" dirty="0"/>
                        <a:t>Monde</a:t>
                      </a:r>
                    </a:p>
                  </a:txBody>
                  <a:tcPr/>
                </a:tc>
                <a:tc>
                  <a:txBody>
                    <a:bodyPr/>
                    <a:lstStyle/>
                    <a:p>
                      <a:pPr algn="ctr"/>
                      <a:r>
                        <a:rPr lang="fr-FR" sz="1400" dirty="0" err="1"/>
                        <a:t>Rep</a:t>
                      </a:r>
                      <a:r>
                        <a:rPr lang="fr-FR" sz="1400" baseline="0" dirty="0"/>
                        <a:t> </a:t>
                      </a:r>
                      <a:r>
                        <a:rPr lang="fr-FR" sz="1400" baseline="0" dirty="0" err="1"/>
                        <a:t>Tch</a:t>
                      </a:r>
                      <a:endParaRPr lang="fr-FR" sz="1400" dirty="0"/>
                    </a:p>
                  </a:txBody>
                  <a:tcPr/>
                </a:tc>
                <a:tc>
                  <a:txBody>
                    <a:bodyPr/>
                    <a:lstStyle/>
                    <a:p>
                      <a:pPr algn="ctr"/>
                      <a:r>
                        <a:rPr lang="fr-FR" sz="1400" dirty="0"/>
                        <a:t>Hon</a:t>
                      </a:r>
                    </a:p>
                  </a:txBody>
                  <a:tcPr/>
                </a:tc>
                <a:tc>
                  <a:txBody>
                    <a:bodyPr/>
                    <a:lstStyle/>
                    <a:p>
                      <a:pPr algn="ctr"/>
                      <a:r>
                        <a:rPr lang="fr-FR" sz="1400" dirty="0"/>
                        <a:t>Pol</a:t>
                      </a:r>
                    </a:p>
                  </a:txBody>
                  <a:tcPr/>
                </a:tc>
                <a:tc>
                  <a:txBody>
                    <a:bodyPr/>
                    <a:lstStyle/>
                    <a:p>
                      <a:pPr algn="ctr"/>
                      <a:r>
                        <a:rPr lang="fr-FR" sz="1400" dirty="0" err="1"/>
                        <a:t>Rou</a:t>
                      </a:r>
                      <a:endParaRPr lang="fr-FR" sz="1400" dirty="0"/>
                    </a:p>
                  </a:txBody>
                  <a:tcPr/>
                </a:tc>
                <a:tc>
                  <a:txBody>
                    <a:bodyPr/>
                    <a:lstStyle/>
                    <a:p>
                      <a:pPr algn="ctr"/>
                      <a:r>
                        <a:rPr lang="fr-FR" sz="1400" dirty="0"/>
                        <a:t>Russie</a:t>
                      </a:r>
                    </a:p>
                  </a:txBody>
                  <a:tcPr/>
                </a:tc>
                <a:tc>
                  <a:txBody>
                    <a:bodyPr/>
                    <a:lstStyle/>
                    <a:p>
                      <a:pPr algn="ctr"/>
                      <a:r>
                        <a:rPr lang="fr-FR" sz="1400" dirty="0"/>
                        <a:t>Ukraine</a:t>
                      </a:r>
                    </a:p>
                  </a:txBody>
                  <a:tcPr/>
                </a:tc>
                <a:extLst>
                  <a:ext uri="{0D108BD9-81ED-4DB2-BD59-A6C34878D82A}">
                    <a16:rowId xmlns:a16="http://schemas.microsoft.com/office/drawing/2014/main" val="10000"/>
                  </a:ext>
                </a:extLst>
              </a:tr>
              <a:tr h="329288">
                <a:tc>
                  <a:txBody>
                    <a:bodyPr/>
                    <a:lstStyle/>
                    <a:p>
                      <a:r>
                        <a:rPr lang="fr-FR" sz="1400" dirty="0" err="1"/>
                        <a:t>Healthy</a:t>
                      </a:r>
                      <a:endParaRPr lang="fr-FR" sz="1400" dirty="0"/>
                    </a:p>
                  </a:txBody>
                  <a:tcPr/>
                </a:tc>
                <a:tc>
                  <a:txBody>
                    <a:bodyPr/>
                    <a:lstStyle/>
                    <a:p>
                      <a:pPr algn="ctr"/>
                      <a:r>
                        <a:rPr lang="fr-FR" sz="1400" dirty="0"/>
                        <a:t>54</a:t>
                      </a:r>
                    </a:p>
                  </a:txBody>
                  <a:tcPr/>
                </a:tc>
                <a:tc>
                  <a:txBody>
                    <a:bodyPr/>
                    <a:lstStyle/>
                    <a:p>
                      <a:pPr algn="ctr"/>
                      <a:r>
                        <a:rPr lang="fr-FR" sz="1400" dirty="0"/>
                        <a:t>45</a:t>
                      </a:r>
                    </a:p>
                  </a:txBody>
                  <a:tcPr/>
                </a:tc>
                <a:tc>
                  <a:txBody>
                    <a:bodyPr/>
                    <a:lstStyle/>
                    <a:p>
                      <a:pPr algn="ctr"/>
                      <a:r>
                        <a:rPr lang="fr-FR" sz="1400" dirty="0">
                          <a:solidFill>
                            <a:srgbClr val="FF0000"/>
                          </a:solidFill>
                        </a:rPr>
                        <a:t>40</a:t>
                      </a:r>
                    </a:p>
                  </a:txBody>
                  <a:tcPr/>
                </a:tc>
                <a:tc>
                  <a:txBody>
                    <a:bodyPr/>
                    <a:lstStyle/>
                    <a:p>
                      <a:pPr algn="ctr"/>
                      <a:r>
                        <a:rPr lang="fr-FR" sz="1400" dirty="0"/>
                        <a:t>54</a:t>
                      </a:r>
                    </a:p>
                  </a:txBody>
                  <a:tcPr/>
                </a:tc>
                <a:tc>
                  <a:txBody>
                    <a:bodyPr/>
                    <a:lstStyle/>
                    <a:p>
                      <a:pPr algn="ctr"/>
                      <a:r>
                        <a:rPr lang="fr-FR" sz="1400" dirty="0"/>
                        <a:t>62</a:t>
                      </a:r>
                    </a:p>
                  </a:txBody>
                  <a:tcPr/>
                </a:tc>
                <a:tc>
                  <a:txBody>
                    <a:bodyPr/>
                    <a:lstStyle/>
                    <a:p>
                      <a:pPr algn="ctr"/>
                      <a:r>
                        <a:rPr lang="fr-FR" sz="1400" dirty="0">
                          <a:solidFill>
                            <a:srgbClr val="FF0000"/>
                          </a:solidFill>
                        </a:rPr>
                        <a:t>41</a:t>
                      </a:r>
                    </a:p>
                  </a:txBody>
                  <a:tcPr/>
                </a:tc>
                <a:tc>
                  <a:txBody>
                    <a:bodyPr/>
                    <a:lstStyle/>
                    <a:p>
                      <a:pPr algn="ctr"/>
                      <a:r>
                        <a:rPr lang="fr-FR" sz="1400" dirty="0"/>
                        <a:t>50</a:t>
                      </a:r>
                    </a:p>
                  </a:txBody>
                  <a:tcPr/>
                </a:tc>
                <a:extLst>
                  <a:ext uri="{0D108BD9-81ED-4DB2-BD59-A6C34878D82A}">
                    <a16:rowId xmlns:a16="http://schemas.microsoft.com/office/drawing/2014/main" val="10001"/>
                  </a:ext>
                </a:extLst>
              </a:tr>
              <a:tr h="292100">
                <a:tc>
                  <a:txBody>
                    <a:bodyPr/>
                    <a:lstStyle/>
                    <a:p>
                      <a:r>
                        <a:rPr lang="fr-FR" sz="1400" dirty="0"/>
                        <a:t>Natural</a:t>
                      </a:r>
                    </a:p>
                  </a:txBody>
                  <a:tcPr/>
                </a:tc>
                <a:tc>
                  <a:txBody>
                    <a:bodyPr/>
                    <a:lstStyle/>
                    <a:p>
                      <a:pPr algn="ctr"/>
                      <a:r>
                        <a:rPr lang="fr-FR" sz="1400" dirty="0"/>
                        <a:t>73</a:t>
                      </a:r>
                    </a:p>
                  </a:txBody>
                  <a:tcPr/>
                </a:tc>
                <a:tc>
                  <a:txBody>
                    <a:bodyPr/>
                    <a:lstStyle/>
                    <a:p>
                      <a:pPr algn="ctr"/>
                      <a:r>
                        <a:rPr lang="fr-FR" sz="1400" dirty="0"/>
                        <a:t>74</a:t>
                      </a:r>
                    </a:p>
                  </a:txBody>
                  <a:tcPr/>
                </a:tc>
                <a:tc>
                  <a:txBody>
                    <a:bodyPr/>
                    <a:lstStyle/>
                    <a:p>
                      <a:pPr algn="ctr"/>
                      <a:r>
                        <a:rPr lang="fr-FR" sz="1400" dirty="0"/>
                        <a:t>72</a:t>
                      </a:r>
                    </a:p>
                  </a:txBody>
                  <a:tcPr/>
                </a:tc>
                <a:tc>
                  <a:txBody>
                    <a:bodyPr/>
                    <a:lstStyle/>
                    <a:p>
                      <a:pPr algn="ctr"/>
                      <a:r>
                        <a:rPr lang="fr-FR" sz="1400" dirty="0"/>
                        <a:t>72</a:t>
                      </a:r>
                    </a:p>
                  </a:txBody>
                  <a:tcPr/>
                </a:tc>
                <a:tc>
                  <a:txBody>
                    <a:bodyPr/>
                    <a:lstStyle/>
                    <a:p>
                      <a:pPr algn="ctr"/>
                      <a:r>
                        <a:rPr lang="fr-FR" sz="1400" dirty="0"/>
                        <a:t>77</a:t>
                      </a:r>
                    </a:p>
                  </a:txBody>
                  <a:tcPr/>
                </a:tc>
                <a:tc>
                  <a:txBody>
                    <a:bodyPr/>
                    <a:lstStyle/>
                    <a:p>
                      <a:pPr algn="ctr"/>
                      <a:r>
                        <a:rPr lang="fr-FR" sz="1400" dirty="0">
                          <a:solidFill>
                            <a:srgbClr val="FF0000"/>
                          </a:solidFill>
                        </a:rPr>
                        <a:t>81</a:t>
                      </a:r>
                    </a:p>
                  </a:txBody>
                  <a:tcPr/>
                </a:tc>
                <a:tc>
                  <a:txBody>
                    <a:bodyPr/>
                    <a:lstStyle/>
                    <a:p>
                      <a:pPr algn="ctr"/>
                      <a:r>
                        <a:rPr lang="fr-FR" sz="1400" dirty="0">
                          <a:solidFill>
                            <a:srgbClr val="FF0000"/>
                          </a:solidFill>
                        </a:rPr>
                        <a:t>85</a:t>
                      </a:r>
                    </a:p>
                  </a:txBody>
                  <a:tcPr/>
                </a:tc>
                <a:extLst>
                  <a:ext uri="{0D108BD9-81ED-4DB2-BD59-A6C34878D82A}">
                    <a16:rowId xmlns:a16="http://schemas.microsoft.com/office/drawing/2014/main" val="10002"/>
                  </a:ext>
                </a:extLst>
              </a:tr>
              <a:tr h="292100">
                <a:tc>
                  <a:txBody>
                    <a:bodyPr/>
                    <a:lstStyle/>
                    <a:p>
                      <a:r>
                        <a:rPr lang="fr-FR" sz="1400" dirty="0"/>
                        <a:t>Local</a:t>
                      </a:r>
                    </a:p>
                  </a:txBody>
                  <a:tcPr/>
                </a:tc>
                <a:tc>
                  <a:txBody>
                    <a:bodyPr/>
                    <a:lstStyle/>
                    <a:p>
                      <a:pPr algn="ctr"/>
                      <a:r>
                        <a:rPr lang="fr-FR" sz="1400" dirty="0"/>
                        <a:t>13</a:t>
                      </a:r>
                    </a:p>
                  </a:txBody>
                  <a:tcPr/>
                </a:tc>
                <a:tc>
                  <a:txBody>
                    <a:bodyPr/>
                    <a:lstStyle/>
                    <a:p>
                      <a:pPr algn="ctr"/>
                      <a:r>
                        <a:rPr lang="fr-FR" sz="1400" dirty="0"/>
                        <a:t>9</a:t>
                      </a:r>
                    </a:p>
                  </a:txBody>
                  <a:tcPr/>
                </a:tc>
                <a:tc>
                  <a:txBody>
                    <a:bodyPr/>
                    <a:lstStyle/>
                    <a:p>
                      <a:pPr algn="ctr"/>
                      <a:r>
                        <a:rPr lang="fr-FR" sz="1400" dirty="0"/>
                        <a:t>19</a:t>
                      </a:r>
                    </a:p>
                  </a:txBody>
                  <a:tcPr/>
                </a:tc>
                <a:tc>
                  <a:txBody>
                    <a:bodyPr/>
                    <a:lstStyle/>
                    <a:p>
                      <a:pPr algn="ctr"/>
                      <a:r>
                        <a:rPr lang="fr-FR" sz="1400" dirty="0"/>
                        <a:t>8</a:t>
                      </a:r>
                    </a:p>
                  </a:txBody>
                  <a:tcPr/>
                </a:tc>
                <a:tc>
                  <a:txBody>
                    <a:bodyPr/>
                    <a:lstStyle/>
                    <a:p>
                      <a:pPr algn="ctr"/>
                      <a:r>
                        <a:rPr lang="fr-FR" sz="1400" dirty="0"/>
                        <a:t>8</a:t>
                      </a:r>
                    </a:p>
                  </a:txBody>
                  <a:tcPr/>
                </a:tc>
                <a:tc>
                  <a:txBody>
                    <a:bodyPr/>
                    <a:lstStyle/>
                    <a:p>
                      <a:pPr algn="ctr"/>
                      <a:r>
                        <a:rPr lang="fr-FR" sz="1400" dirty="0"/>
                        <a:t>8</a:t>
                      </a:r>
                    </a:p>
                  </a:txBody>
                  <a:tcPr/>
                </a:tc>
                <a:tc>
                  <a:txBody>
                    <a:bodyPr/>
                    <a:lstStyle/>
                    <a:p>
                      <a:pPr algn="ctr"/>
                      <a:r>
                        <a:rPr lang="fr-FR" sz="1400" dirty="0">
                          <a:solidFill>
                            <a:srgbClr val="FF0000"/>
                          </a:solidFill>
                        </a:rPr>
                        <a:t>5</a:t>
                      </a:r>
                    </a:p>
                  </a:txBody>
                  <a:tcPr/>
                </a:tc>
                <a:extLst>
                  <a:ext uri="{0D108BD9-81ED-4DB2-BD59-A6C34878D82A}">
                    <a16:rowId xmlns:a16="http://schemas.microsoft.com/office/drawing/2014/main" val="10003"/>
                  </a:ext>
                </a:extLst>
              </a:tr>
              <a:tr h="292100">
                <a:tc>
                  <a:txBody>
                    <a:bodyPr/>
                    <a:lstStyle/>
                    <a:p>
                      <a:r>
                        <a:rPr lang="fr-FR" sz="1400" dirty="0" err="1"/>
                        <a:t>Fresh</a:t>
                      </a:r>
                      <a:endParaRPr lang="fr-FR" sz="1400" dirty="0"/>
                    </a:p>
                  </a:txBody>
                  <a:tcPr/>
                </a:tc>
                <a:tc>
                  <a:txBody>
                    <a:bodyPr/>
                    <a:lstStyle/>
                    <a:p>
                      <a:pPr algn="ctr"/>
                      <a:r>
                        <a:rPr lang="fr-FR" sz="1400" dirty="0"/>
                        <a:t>34</a:t>
                      </a:r>
                    </a:p>
                  </a:txBody>
                  <a:tcPr/>
                </a:tc>
                <a:tc>
                  <a:txBody>
                    <a:bodyPr/>
                    <a:lstStyle/>
                    <a:p>
                      <a:pPr algn="ctr"/>
                      <a:r>
                        <a:rPr lang="fr-FR" sz="1400" dirty="0">
                          <a:solidFill>
                            <a:srgbClr val="FF0000"/>
                          </a:solidFill>
                        </a:rPr>
                        <a:t>5</a:t>
                      </a:r>
                    </a:p>
                  </a:txBody>
                  <a:tcPr/>
                </a:tc>
                <a:tc>
                  <a:txBody>
                    <a:bodyPr/>
                    <a:lstStyle/>
                    <a:p>
                      <a:pPr algn="ctr"/>
                      <a:r>
                        <a:rPr lang="fr-FR" sz="1400" dirty="0">
                          <a:solidFill>
                            <a:srgbClr val="FF0000"/>
                          </a:solidFill>
                        </a:rPr>
                        <a:t>20</a:t>
                      </a:r>
                    </a:p>
                  </a:txBody>
                  <a:tcPr/>
                </a:tc>
                <a:tc>
                  <a:txBody>
                    <a:bodyPr/>
                    <a:lstStyle/>
                    <a:p>
                      <a:pPr algn="ctr"/>
                      <a:r>
                        <a:rPr lang="fr-FR" sz="1400" dirty="0"/>
                        <a:t>30</a:t>
                      </a:r>
                    </a:p>
                  </a:txBody>
                  <a:tcPr/>
                </a:tc>
                <a:tc>
                  <a:txBody>
                    <a:bodyPr/>
                    <a:lstStyle/>
                    <a:p>
                      <a:pPr algn="ctr"/>
                      <a:r>
                        <a:rPr lang="fr-FR" sz="1400" dirty="0"/>
                        <a:t>37</a:t>
                      </a:r>
                    </a:p>
                  </a:txBody>
                  <a:tcPr/>
                </a:tc>
                <a:tc>
                  <a:txBody>
                    <a:bodyPr/>
                    <a:lstStyle/>
                    <a:p>
                      <a:pPr algn="ctr"/>
                      <a:r>
                        <a:rPr lang="fr-FR" sz="1400" dirty="0">
                          <a:solidFill>
                            <a:srgbClr val="FF0000"/>
                          </a:solidFill>
                        </a:rPr>
                        <a:t>21</a:t>
                      </a:r>
                    </a:p>
                  </a:txBody>
                  <a:tcPr/>
                </a:tc>
                <a:tc>
                  <a:txBody>
                    <a:bodyPr/>
                    <a:lstStyle/>
                    <a:p>
                      <a:pPr algn="ctr"/>
                      <a:r>
                        <a:rPr lang="fr-FR" sz="1400" dirty="0"/>
                        <a:t>28</a:t>
                      </a:r>
                    </a:p>
                  </a:txBody>
                  <a:tcPr/>
                </a:tc>
                <a:extLst>
                  <a:ext uri="{0D108BD9-81ED-4DB2-BD59-A6C34878D82A}">
                    <a16:rowId xmlns:a16="http://schemas.microsoft.com/office/drawing/2014/main" val="10004"/>
                  </a:ext>
                </a:extLst>
              </a:tr>
              <a:tr h="279400">
                <a:tc>
                  <a:txBody>
                    <a:bodyPr/>
                    <a:lstStyle/>
                    <a:p>
                      <a:r>
                        <a:rPr lang="fr-FR" sz="1400" dirty="0" err="1"/>
                        <a:t>Sustainable</a:t>
                      </a:r>
                      <a:endParaRPr lang="fr-FR" sz="1400" dirty="0"/>
                    </a:p>
                  </a:txBody>
                  <a:tcPr/>
                </a:tc>
                <a:tc>
                  <a:txBody>
                    <a:bodyPr/>
                    <a:lstStyle/>
                    <a:p>
                      <a:pPr algn="ctr"/>
                      <a:r>
                        <a:rPr lang="fr-FR" sz="1400" dirty="0"/>
                        <a:t>23</a:t>
                      </a:r>
                    </a:p>
                  </a:txBody>
                  <a:tcPr/>
                </a:tc>
                <a:tc>
                  <a:txBody>
                    <a:bodyPr/>
                    <a:lstStyle/>
                    <a:p>
                      <a:pPr algn="ctr"/>
                      <a:r>
                        <a:rPr lang="fr-FR" sz="1400" dirty="0">
                          <a:solidFill>
                            <a:srgbClr val="FF0000"/>
                          </a:solidFill>
                        </a:rPr>
                        <a:t>6</a:t>
                      </a:r>
                    </a:p>
                  </a:txBody>
                  <a:tcPr/>
                </a:tc>
                <a:tc>
                  <a:txBody>
                    <a:bodyPr/>
                    <a:lstStyle/>
                    <a:p>
                      <a:pPr algn="ctr"/>
                      <a:r>
                        <a:rPr lang="fr-FR" sz="1400" dirty="0"/>
                        <a:t>15</a:t>
                      </a:r>
                    </a:p>
                  </a:txBody>
                  <a:tcPr/>
                </a:tc>
                <a:tc>
                  <a:txBody>
                    <a:bodyPr/>
                    <a:lstStyle/>
                    <a:p>
                      <a:pPr algn="ctr"/>
                      <a:r>
                        <a:rPr lang="fr-FR" sz="1400" dirty="0"/>
                        <a:t>52</a:t>
                      </a:r>
                    </a:p>
                  </a:txBody>
                  <a:tcPr/>
                </a:tc>
                <a:tc>
                  <a:txBody>
                    <a:bodyPr/>
                    <a:lstStyle/>
                    <a:p>
                      <a:pPr algn="ctr"/>
                      <a:r>
                        <a:rPr lang="fr-FR" sz="1400" dirty="0">
                          <a:solidFill>
                            <a:srgbClr val="FF0000"/>
                          </a:solidFill>
                        </a:rPr>
                        <a:t>6</a:t>
                      </a:r>
                    </a:p>
                  </a:txBody>
                  <a:tcPr/>
                </a:tc>
                <a:tc>
                  <a:txBody>
                    <a:bodyPr/>
                    <a:lstStyle/>
                    <a:p>
                      <a:pPr algn="ctr"/>
                      <a:r>
                        <a:rPr lang="fr-FR" sz="1400" dirty="0">
                          <a:solidFill>
                            <a:srgbClr val="FF0000"/>
                          </a:solidFill>
                        </a:rPr>
                        <a:t>7</a:t>
                      </a:r>
                    </a:p>
                  </a:txBody>
                  <a:tcPr/>
                </a:tc>
                <a:tc>
                  <a:txBody>
                    <a:bodyPr/>
                    <a:lstStyle/>
                    <a:p>
                      <a:pPr algn="ctr"/>
                      <a:r>
                        <a:rPr lang="fr-FR" sz="1400" dirty="0">
                          <a:solidFill>
                            <a:srgbClr val="FF0000"/>
                          </a:solidFill>
                        </a:rPr>
                        <a:t>8</a:t>
                      </a:r>
                    </a:p>
                  </a:txBody>
                  <a:tcPr/>
                </a:tc>
                <a:extLst>
                  <a:ext uri="{0D108BD9-81ED-4DB2-BD59-A6C34878D82A}">
                    <a16:rowId xmlns:a16="http://schemas.microsoft.com/office/drawing/2014/main" val="10005"/>
                  </a:ext>
                </a:extLst>
              </a:tr>
              <a:tr h="266700">
                <a:tc>
                  <a:txBody>
                    <a:bodyPr/>
                    <a:lstStyle/>
                    <a:p>
                      <a:r>
                        <a:rPr lang="fr-FR" sz="1400" dirty="0" err="1"/>
                        <a:t>Safe</a:t>
                      </a:r>
                      <a:endParaRPr lang="fr-FR" sz="1400" dirty="0"/>
                    </a:p>
                  </a:txBody>
                  <a:tcPr/>
                </a:tc>
                <a:tc>
                  <a:txBody>
                    <a:bodyPr/>
                    <a:lstStyle/>
                    <a:p>
                      <a:pPr algn="ctr"/>
                      <a:r>
                        <a:rPr lang="fr-FR" sz="1400" dirty="0"/>
                        <a:t>32</a:t>
                      </a:r>
                    </a:p>
                  </a:txBody>
                  <a:tcPr/>
                </a:tc>
                <a:tc>
                  <a:txBody>
                    <a:bodyPr/>
                    <a:lstStyle/>
                    <a:p>
                      <a:pPr algn="ctr"/>
                      <a:r>
                        <a:rPr lang="fr-FR" sz="1400" dirty="0">
                          <a:solidFill>
                            <a:srgbClr val="FF0000"/>
                          </a:solidFill>
                        </a:rPr>
                        <a:t>15</a:t>
                      </a:r>
                    </a:p>
                  </a:txBody>
                  <a:tcPr/>
                </a:tc>
                <a:tc>
                  <a:txBody>
                    <a:bodyPr/>
                    <a:lstStyle/>
                    <a:p>
                      <a:pPr algn="ctr"/>
                      <a:r>
                        <a:rPr lang="fr-FR" sz="1400" dirty="0">
                          <a:solidFill>
                            <a:srgbClr val="FF0000"/>
                          </a:solidFill>
                        </a:rPr>
                        <a:t>13</a:t>
                      </a:r>
                    </a:p>
                  </a:txBody>
                  <a:tcPr/>
                </a:tc>
                <a:tc>
                  <a:txBody>
                    <a:bodyPr/>
                    <a:lstStyle/>
                    <a:p>
                      <a:pPr algn="ctr"/>
                      <a:r>
                        <a:rPr lang="fr-FR" sz="1400" dirty="0"/>
                        <a:t>32</a:t>
                      </a:r>
                    </a:p>
                  </a:txBody>
                  <a:tcPr/>
                </a:tc>
                <a:tc>
                  <a:txBody>
                    <a:bodyPr/>
                    <a:lstStyle/>
                    <a:p>
                      <a:pPr algn="ctr"/>
                      <a:r>
                        <a:rPr lang="fr-FR" sz="1400" dirty="0"/>
                        <a:t>26</a:t>
                      </a:r>
                    </a:p>
                  </a:txBody>
                  <a:tcPr/>
                </a:tc>
                <a:tc>
                  <a:txBody>
                    <a:bodyPr/>
                    <a:lstStyle/>
                    <a:p>
                      <a:pPr algn="ctr"/>
                      <a:r>
                        <a:rPr lang="fr-FR" sz="1400" dirty="0"/>
                        <a:t>36</a:t>
                      </a:r>
                    </a:p>
                  </a:txBody>
                  <a:tcPr/>
                </a:tc>
                <a:tc>
                  <a:txBody>
                    <a:bodyPr/>
                    <a:lstStyle/>
                    <a:p>
                      <a:pPr algn="ctr"/>
                      <a:r>
                        <a:rPr lang="fr-FR" sz="1400" dirty="0">
                          <a:solidFill>
                            <a:srgbClr val="FF0000"/>
                          </a:solidFill>
                        </a:rPr>
                        <a:t>49</a:t>
                      </a:r>
                    </a:p>
                  </a:txBody>
                  <a:tcPr/>
                </a:tc>
                <a:extLst>
                  <a:ext uri="{0D108BD9-81ED-4DB2-BD59-A6C34878D82A}">
                    <a16:rowId xmlns:a16="http://schemas.microsoft.com/office/drawing/2014/main" val="10006"/>
                  </a:ext>
                </a:extLst>
              </a:tr>
              <a:tr h="317500">
                <a:tc>
                  <a:txBody>
                    <a:bodyPr/>
                    <a:lstStyle/>
                    <a:p>
                      <a:r>
                        <a:rPr lang="fr-FR" sz="1400" dirty="0" err="1"/>
                        <a:t>Better</a:t>
                      </a:r>
                      <a:r>
                        <a:rPr lang="fr-FR" sz="1400" dirty="0"/>
                        <a:t> </a:t>
                      </a:r>
                      <a:r>
                        <a:rPr lang="fr-FR" sz="1400" dirty="0" err="1"/>
                        <a:t>quality</a:t>
                      </a:r>
                      <a:endParaRPr lang="fr-FR" sz="1400" dirty="0"/>
                    </a:p>
                  </a:txBody>
                  <a:tcPr/>
                </a:tc>
                <a:tc>
                  <a:txBody>
                    <a:bodyPr/>
                    <a:lstStyle/>
                    <a:p>
                      <a:pPr algn="ctr"/>
                      <a:r>
                        <a:rPr lang="fr-FR" sz="1400" dirty="0"/>
                        <a:t>34</a:t>
                      </a:r>
                    </a:p>
                  </a:txBody>
                  <a:tcPr/>
                </a:tc>
                <a:tc>
                  <a:txBody>
                    <a:bodyPr/>
                    <a:lstStyle/>
                    <a:p>
                      <a:pPr algn="ctr"/>
                      <a:r>
                        <a:rPr lang="fr-FR" sz="1400" dirty="0"/>
                        <a:t>33</a:t>
                      </a:r>
                    </a:p>
                  </a:txBody>
                  <a:tcPr/>
                </a:tc>
                <a:tc>
                  <a:txBody>
                    <a:bodyPr/>
                    <a:lstStyle/>
                    <a:p>
                      <a:pPr algn="ctr"/>
                      <a:r>
                        <a:rPr lang="fr-FR" sz="1400" dirty="0">
                          <a:solidFill>
                            <a:srgbClr val="FF0000"/>
                          </a:solidFill>
                        </a:rPr>
                        <a:t>17</a:t>
                      </a:r>
                    </a:p>
                  </a:txBody>
                  <a:tcPr/>
                </a:tc>
                <a:tc>
                  <a:txBody>
                    <a:bodyPr/>
                    <a:lstStyle/>
                    <a:p>
                      <a:pPr algn="ctr"/>
                      <a:r>
                        <a:rPr lang="fr-FR" sz="1400" dirty="0"/>
                        <a:t>23</a:t>
                      </a:r>
                    </a:p>
                  </a:txBody>
                  <a:tcPr/>
                </a:tc>
                <a:tc>
                  <a:txBody>
                    <a:bodyPr/>
                    <a:lstStyle/>
                    <a:p>
                      <a:pPr algn="ctr"/>
                      <a:r>
                        <a:rPr lang="fr-FR" sz="1400" dirty="0"/>
                        <a:t>38</a:t>
                      </a:r>
                    </a:p>
                  </a:txBody>
                  <a:tcPr/>
                </a:tc>
                <a:tc>
                  <a:txBody>
                    <a:bodyPr/>
                    <a:lstStyle/>
                    <a:p>
                      <a:pPr algn="ctr"/>
                      <a:r>
                        <a:rPr lang="fr-FR" sz="1400" dirty="0"/>
                        <a:t>27</a:t>
                      </a:r>
                    </a:p>
                  </a:txBody>
                  <a:tcPr/>
                </a:tc>
                <a:tc>
                  <a:txBody>
                    <a:bodyPr/>
                    <a:lstStyle/>
                    <a:p>
                      <a:pPr algn="ctr"/>
                      <a:r>
                        <a:rPr lang="fr-FR" sz="1400" dirty="0"/>
                        <a:t>35</a:t>
                      </a:r>
                    </a:p>
                  </a:txBody>
                  <a:tcPr/>
                </a:tc>
                <a:extLst>
                  <a:ext uri="{0D108BD9-81ED-4DB2-BD59-A6C34878D82A}">
                    <a16:rowId xmlns:a16="http://schemas.microsoft.com/office/drawing/2014/main" val="10007"/>
                  </a:ext>
                </a:extLst>
              </a:tr>
              <a:tr h="279400">
                <a:tc>
                  <a:txBody>
                    <a:bodyPr/>
                    <a:lstStyle/>
                    <a:p>
                      <a:r>
                        <a:rPr lang="fr-FR" sz="1400" dirty="0" err="1"/>
                        <a:t>Less</a:t>
                      </a:r>
                      <a:r>
                        <a:rPr lang="fr-FR" sz="1400" dirty="0"/>
                        <a:t>/no additives</a:t>
                      </a:r>
                    </a:p>
                  </a:txBody>
                  <a:tcPr/>
                </a:tc>
                <a:tc>
                  <a:txBody>
                    <a:bodyPr/>
                    <a:lstStyle/>
                    <a:p>
                      <a:pPr algn="ctr"/>
                      <a:r>
                        <a:rPr lang="fr-FR" sz="1400" dirty="0"/>
                        <a:t>43</a:t>
                      </a:r>
                    </a:p>
                  </a:txBody>
                  <a:tcPr/>
                </a:tc>
                <a:tc>
                  <a:txBody>
                    <a:bodyPr/>
                    <a:lstStyle/>
                    <a:p>
                      <a:pPr algn="ctr"/>
                      <a:r>
                        <a:rPr lang="fr-FR" sz="1400" dirty="0">
                          <a:solidFill>
                            <a:srgbClr val="FF0000"/>
                          </a:solidFill>
                        </a:rPr>
                        <a:t>21</a:t>
                      </a:r>
                    </a:p>
                  </a:txBody>
                  <a:tcPr/>
                </a:tc>
                <a:tc>
                  <a:txBody>
                    <a:bodyPr/>
                    <a:lstStyle/>
                    <a:p>
                      <a:pPr algn="ctr"/>
                      <a:r>
                        <a:rPr lang="fr-FR" sz="1400" dirty="0"/>
                        <a:t>34</a:t>
                      </a:r>
                    </a:p>
                  </a:txBody>
                  <a:tcPr/>
                </a:tc>
                <a:tc>
                  <a:txBody>
                    <a:bodyPr/>
                    <a:lstStyle/>
                    <a:p>
                      <a:pPr algn="ctr"/>
                      <a:r>
                        <a:rPr lang="fr-FR" sz="1400" dirty="0"/>
                        <a:t>32</a:t>
                      </a:r>
                    </a:p>
                  </a:txBody>
                  <a:tcPr/>
                </a:tc>
                <a:tc>
                  <a:txBody>
                    <a:bodyPr/>
                    <a:lstStyle/>
                    <a:p>
                      <a:pPr algn="ctr"/>
                      <a:r>
                        <a:rPr lang="fr-FR" sz="1400" dirty="0"/>
                        <a:t>44</a:t>
                      </a:r>
                    </a:p>
                  </a:txBody>
                  <a:tcPr/>
                </a:tc>
                <a:tc>
                  <a:txBody>
                    <a:bodyPr/>
                    <a:lstStyle/>
                    <a:p>
                      <a:pPr algn="ctr"/>
                      <a:r>
                        <a:rPr lang="fr-FR" sz="1400" dirty="0"/>
                        <a:t>47</a:t>
                      </a:r>
                    </a:p>
                  </a:txBody>
                  <a:tcPr/>
                </a:tc>
                <a:tc>
                  <a:txBody>
                    <a:bodyPr/>
                    <a:lstStyle/>
                    <a:p>
                      <a:pPr algn="ctr"/>
                      <a:r>
                        <a:rPr lang="fr-FR" sz="1400" dirty="0">
                          <a:solidFill>
                            <a:srgbClr val="FF0000"/>
                          </a:solidFill>
                        </a:rPr>
                        <a:t>54</a:t>
                      </a:r>
                    </a:p>
                  </a:txBody>
                  <a:tcPr/>
                </a:tc>
                <a:extLst>
                  <a:ext uri="{0D108BD9-81ED-4DB2-BD59-A6C34878D82A}">
                    <a16:rowId xmlns:a16="http://schemas.microsoft.com/office/drawing/2014/main" val="10008"/>
                  </a:ext>
                </a:extLst>
              </a:tr>
              <a:tr h="228600">
                <a:tc>
                  <a:txBody>
                    <a:bodyPr/>
                    <a:lstStyle/>
                    <a:p>
                      <a:r>
                        <a:rPr lang="fr-FR" sz="1400" dirty="0"/>
                        <a:t>Taste </a:t>
                      </a:r>
                      <a:r>
                        <a:rPr lang="fr-FR" sz="1400" dirty="0" err="1"/>
                        <a:t>better</a:t>
                      </a:r>
                      <a:endParaRPr lang="fr-FR" sz="1400" dirty="0"/>
                    </a:p>
                  </a:txBody>
                  <a:tcPr/>
                </a:tc>
                <a:tc>
                  <a:txBody>
                    <a:bodyPr/>
                    <a:lstStyle/>
                    <a:p>
                      <a:pPr algn="ctr"/>
                      <a:r>
                        <a:rPr lang="fr-FR" sz="1400" dirty="0"/>
                        <a:t>16</a:t>
                      </a:r>
                    </a:p>
                  </a:txBody>
                  <a:tcPr/>
                </a:tc>
                <a:tc>
                  <a:txBody>
                    <a:bodyPr/>
                    <a:lstStyle/>
                    <a:p>
                      <a:pPr algn="ctr"/>
                      <a:r>
                        <a:rPr lang="fr-FR" sz="1400" dirty="0"/>
                        <a:t>17</a:t>
                      </a:r>
                    </a:p>
                  </a:txBody>
                  <a:tcPr/>
                </a:tc>
                <a:tc>
                  <a:txBody>
                    <a:bodyPr/>
                    <a:lstStyle/>
                    <a:p>
                      <a:pPr algn="ctr"/>
                      <a:r>
                        <a:rPr lang="fr-FR" sz="1400" dirty="0"/>
                        <a:t>10</a:t>
                      </a:r>
                    </a:p>
                  </a:txBody>
                  <a:tcPr/>
                </a:tc>
                <a:tc>
                  <a:txBody>
                    <a:bodyPr/>
                    <a:lstStyle/>
                    <a:p>
                      <a:pPr algn="ctr"/>
                      <a:r>
                        <a:rPr lang="fr-FR" sz="1400" dirty="0"/>
                        <a:t>14</a:t>
                      </a:r>
                    </a:p>
                  </a:txBody>
                  <a:tcPr/>
                </a:tc>
                <a:tc>
                  <a:txBody>
                    <a:bodyPr/>
                    <a:lstStyle/>
                    <a:p>
                      <a:pPr algn="ctr"/>
                      <a:r>
                        <a:rPr lang="fr-FR" sz="1400" dirty="0"/>
                        <a:t>21</a:t>
                      </a:r>
                    </a:p>
                  </a:txBody>
                  <a:tcPr/>
                </a:tc>
                <a:tc>
                  <a:txBody>
                    <a:bodyPr/>
                    <a:lstStyle/>
                    <a:p>
                      <a:pPr algn="ctr"/>
                      <a:r>
                        <a:rPr lang="fr-FR" sz="1400" dirty="0"/>
                        <a:t>9</a:t>
                      </a:r>
                    </a:p>
                  </a:txBody>
                  <a:tcPr/>
                </a:tc>
                <a:tc>
                  <a:txBody>
                    <a:bodyPr/>
                    <a:lstStyle/>
                    <a:p>
                      <a:pPr algn="ctr"/>
                      <a:r>
                        <a:rPr lang="fr-FR" sz="1400" dirty="0">
                          <a:solidFill>
                            <a:srgbClr val="FF0000"/>
                          </a:solidFill>
                        </a:rPr>
                        <a:t>8</a:t>
                      </a:r>
                    </a:p>
                  </a:txBody>
                  <a:tcPr/>
                </a:tc>
                <a:extLst>
                  <a:ext uri="{0D108BD9-81ED-4DB2-BD59-A6C34878D82A}">
                    <a16:rowId xmlns:a16="http://schemas.microsoft.com/office/drawing/2014/main" val="10009"/>
                  </a:ext>
                </a:extLst>
              </a:tr>
              <a:tr h="279400">
                <a:tc>
                  <a:txBody>
                    <a:bodyPr/>
                    <a:lstStyle/>
                    <a:p>
                      <a:r>
                        <a:rPr lang="fr-FR" sz="1400" dirty="0" err="1"/>
                        <a:t>Less</a:t>
                      </a:r>
                      <a:r>
                        <a:rPr lang="fr-FR" sz="1400" dirty="0"/>
                        <a:t>/no pesticides/</a:t>
                      </a:r>
                      <a:r>
                        <a:rPr lang="fr-FR" sz="1400" dirty="0" err="1"/>
                        <a:t>chemicals</a:t>
                      </a:r>
                      <a:endParaRPr lang="fr-FR" sz="1400" dirty="0"/>
                    </a:p>
                  </a:txBody>
                  <a:tcPr/>
                </a:tc>
                <a:tc>
                  <a:txBody>
                    <a:bodyPr/>
                    <a:lstStyle/>
                    <a:p>
                      <a:pPr algn="ctr"/>
                      <a:r>
                        <a:rPr lang="fr-FR" sz="1400" dirty="0">
                          <a:solidFill>
                            <a:srgbClr val="000000"/>
                          </a:solidFill>
                        </a:rPr>
                        <a:t>50</a:t>
                      </a:r>
                    </a:p>
                  </a:txBody>
                  <a:tcPr/>
                </a:tc>
                <a:tc>
                  <a:txBody>
                    <a:bodyPr/>
                    <a:lstStyle/>
                    <a:p>
                      <a:pPr algn="ctr"/>
                      <a:r>
                        <a:rPr lang="fr-FR" sz="1400" dirty="0">
                          <a:solidFill>
                            <a:srgbClr val="000000"/>
                          </a:solidFill>
                        </a:rPr>
                        <a:t>45</a:t>
                      </a:r>
                    </a:p>
                  </a:txBody>
                  <a:tcPr/>
                </a:tc>
                <a:tc>
                  <a:txBody>
                    <a:bodyPr/>
                    <a:lstStyle/>
                    <a:p>
                      <a:pPr algn="ctr"/>
                      <a:r>
                        <a:rPr lang="fr-FR" sz="1400" dirty="0">
                          <a:solidFill>
                            <a:srgbClr val="FF0000"/>
                          </a:solidFill>
                        </a:rPr>
                        <a:t>27</a:t>
                      </a:r>
                    </a:p>
                  </a:txBody>
                  <a:tcPr/>
                </a:tc>
                <a:tc>
                  <a:txBody>
                    <a:bodyPr/>
                    <a:lstStyle/>
                    <a:p>
                      <a:pPr algn="ctr"/>
                      <a:r>
                        <a:rPr lang="fr-FR" sz="1400" dirty="0">
                          <a:solidFill>
                            <a:srgbClr val="000000"/>
                          </a:solidFill>
                        </a:rPr>
                        <a:t>39</a:t>
                      </a:r>
                    </a:p>
                  </a:txBody>
                  <a:tcPr/>
                </a:tc>
                <a:tc>
                  <a:txBody>
                    <a:bodyPr/>
                    <a:lstStyle/>
                    <a:p>
                      <a:pPr algn="ctr"/>
                      <a:r>
                        <a:rPr lang="fr-FR" sz="1400" dirty="0">
                          <a:solidFill>
                            <a:srgbClr val="000000"/>
                          </a:solidFill>
                        </a:rPr>
                        <a:t>50</a:t>
                      </a:r>
                    </a:p>
                  </a:txBody>
                  <a:tcPr/>
                </a:tc>
                <a:tc>
                  <a:txBody>
                    <a:bodyPr/>
                    <a:lstStyle/>
                    <a:p>
                      <a:pPr algn="ctr"/>
                      <a:r>
                        <a:rPr lang="fr-FR" sz="1400" dirty="0">
                          <a:solidFill>
                            <a:srgbClr val="000000"/>
                          </a:solidFill>
                        </a:rPr>
                        <a:t>42</a:t>
                      </a:r>
                    </a:p>
                  </a:txBody>
                  <a:tcPr/>
                </a:tc>
                <a:tc>
                  <a:txBody>
                    <a:bodyPr/>
                    <a:lstStyle/>
                    <a:p>
                      <a:pPr algn="ctr"/>
                      <a:r>
                        <a:rPr lang="fr-FR" sz="1400" dirty="0">
                          <a:solidFill>
                            <a:srgbClr val="000000"/>
                          </a:solidFill>
                        </a:rPr>
                        <a:t>51</a:t>
                      </a:r>
                    </a:p>
                  </a:txBody>
                  <a:tcPr/>
                </a:tc>
                <a:extLst>
                  <a:ext uri="{0D108BD9-81ED-4DB2-BD59-A6C34878D82A}">
                    <a16:rowId xmlns:a16="http://schemas.microsoft.com/office/drawing/2014/main" val="10010"/>
                  </a:ext>
                </a:extLst>
              </a:tr>
              <a:tr h="304800">
                <a:tc>
                  <a:txBody>
                    <a:bodyPr/>
                    <a:lstStyle/>
                    <a:p>
                      <a:r>
                        <a:rPr lang="fr-FR" sz="1400" dirty="0" err="1"/>
                        <a:t>Better</a:t>
                      </a:r>
                      <a:r>
                        <a:rPr lang="fr-FR" sz="1400" dirty="0"/>
                        <a:t> for </a:t>
                      </a:r>
                      <a:r>
                        <a:rPr lang="fr-FR" sz="1400" dirty="0" err="1"/>
                        <a:t>environment</a:t>
                      </a:r>
                      <a:endParaRPr lang="fr-FR" sz="1400" dirty="0"/>
                    </a:p>
                  </a:txBody>
                  <a:tcPr/>
                </a:tc>
                <a:tc>
                  <a:txBody>
                    <a:bodyPr/>
                    <a:lstStyle/>
                    <a:p>
                      <a:pPr algn="ctr"/>
                      <a:r>
                        <a:rPr lang="fr-FR" sz="1400" dirty="0"/>
                        <a:t>39</a:t>
                      </a:r>
                    </a:p>
                  </a:txBody>
                  <a:tcPr/>
                </a:tc>
                <a:tc>
                  <a:txBody>
                    <a:bodyPr/>
                    <a:lstStyle/>
                    <a:p>
                      <a:pPr algn="ctr"/>
                      <a:r>
                        <a:rPr lang="fr-FR" sz="1400" dirty="0"/>
                        <a:t>32</a:t>
                      </a:r>
                    </a:p>
                  </a:txBody>
                  <a:tcPr/>
                </a:tc>
                <a:tc>
                  <a:txBody>
                    <a:bodyPr/>
                    <a:lstStyle/>
                    <a:p>
                      <a:pPr algn="ctr"/>
                      <a:r>
                        <a:rPr lang="fr-FR" sz="1400" dirty="0"/>
                        <a:t>31</a:t>
                      </a:r>
                    </a:p>
                  </a:txBody>
                  <a:tcPr/>
                </a:tc>
                <a:tc>
                  <a:txBody>
                    <a:bodyPr/>
                    <a:lstStyle/>
                    <a:p>
                      <a:pPr algn="ctr"/>
                      <a:r>
                        <a:rPr lang="fr-FR" sz="1400" dirty="0"/>
                        <a:t>34</a:t>
                      </a:r>
                    </a:p>
                  </a:txBody>
                  <a:tcPr/>
                </a:tc>
                <a:tc>
                  <a:txBody>
                    <a:bodyPr/>
                    <a:lstStyle/>
                    <a:p>
                      <a:pPr algn="ctr"/>
                      <a:r>
                        <a:rPr lang="fr-FR" sz="1400" dirty="0"/>
                        <a:t>34</a:t>
                      </a:r>
                    </a:p>
                  </a:txBody>
                  <a:tcPr/>
                </a:tc>
                <a:tc>
                  <a:txBody>
                    <a:bodyPr/>
                    <a:lstStyle/>
                    <a:p>
                      <a:pPr algn="ctr"/>
                      <a:r>
                        <a:rPr lang="fr-FR" sz="1400" dirty="0">
                          <a:solidFill>
                            <a:srgbClr val="FF0000"/>
                          </a:solidFill>
                        </a:rPr>
                        <a:t>21</a:t>
                      </a:r>
                    </a:p>
                  </a:txBody>
                  <a:tcPr/>
                </a:tc>
                <a:tc>
                  <a:txBody>
                    <a:bodyPr/>
                    <a:lstStyle/>
                    <a:p>
                      <a:pPr algn="ctr"/>
                      <a:r>
                        <a:rPr lang="fr-FR" sz="1400" dirty="0">
                          <a:solidFill>
                            <a:srgbClr val="FF0000"/>
                          </a:solidFill>
                        </a:rPr>
                        <a:t>27</a:t>
                      </a:r>
                    </a:p>
                  </a:txBody>
                  <a:tcPr/>
                </a:tc>
                <a:extLst>
                  <a:ext uri="{0D108BD9-81ED-4DB2-BD59-A6C34878D82A}">
                    <a16:rowId xmlns:a16="http://schemas.microsoft.com/office/drawing/2014/main" val="10011"/>
                  </a:ext>
                </a:extLst>
              </a:tr>
              <a:tr h="215900">
                <a:tc>
                  <a:txBody>
                    <a:bodyPr/>
                    <a:lstStyle/>
                    <a:p>
                      <a:r>
                        <a:rPr lang="fr-FR" sz="1400" dirty="0" err="1"/>
                        <a:t>Expensive</a:t>
                      </a:r>
                      <a:endParaRPr lang="fr-FR" sz="1400" dirty="0"/>
                    </a:p>
                  </a:txBody>
                  <a:tcPr/>
                </a:tc>
                <a:tc>
                  <a:txBody>
                    <a:bodyPr/>
                    <a:lstStyle/>
                    <a:p>
                      <a:pPr algn="ctr"/>
                      <a:r>
                        <a:rPr lang="fr-FR" sz="1400" dirty="0"/>
                        <a:t>27</a:t>
                      </a:r>
                    </a:p>
                  </a:txBody>
                  <a:tcPr/>
                </a:tc>
                <a:tc>
                  <a:txBody>
                    <a:bodyPr/>
                    <a:lstStyle/>
                    <a:p>
                      <a:pPr algn="ctr"/>
                      <a:r>
                        <a:rPr lang="fr-FR" sz="1400" dirty="0">
                          <a:solidFill>
                            <a:srgbClr val="FF0000"/>
                          </a:solidFill>
                        </a:rPr>
                        <a:t>48</a:t>
                      </a:r>
                    </a:p>
                  </a:txBody>
                  <a:tcPr/>
                </a:tc>
                <a:tc>
                  <a:txBody>
                    <a:bodyPr/>
                    <a:lstStyle/>
                    <a:p>
                      <a:pPr algn="ctr"/>
                      <a:r>
                        <a:rPr lang="fr-FR" sz="1400" dirty="0">
                          <a:solidFill>
                            <a:srgbClr val="FF0000"/>
                          </a:solidFill>
                        </a:rPr>
                        <a:t>14</a:t>
                      </a:r>
                    </a:p>
                  </a:txBody>
                  <a:tcPr/>
                </a:tc>
                <a:tc>
                  <a:txBody>
                    <a:bodyPr/>
                    <a:lstStyle/>
                    <a:p>
                      <a:pPr algn="ctr"/>
                      <a:r>
                        <a:rPr lang="fr-FR" sz="1400" dirty="0">
                          <a:solidFill>
                            <a:srgbClr val="FF0000"/>
                          </a:solidFill>
                        </a:rPr>
                        <a:t>14</a:t>
                      </a:r>
                    </a:p>
                  </a:txBody>
                  <a:tcPr/>
                </a:tc>
                <a:tc>
                  <a:txBody>
                    <a:bodyPr/>
                    <a:lstStyle/>
                    <a:p>
                      <a:pPr algn="ctr"/>
                      <a:r>
                        <a:rPr lang="fr-FR" sz="1400" dirty="0"/>
                        <a:t>19</a:t>
                      </a:r>
                    </a:p>
                  </a:txBody>
                  <a:tcPr/>
                </a:tc>
                <a:tc>
                  <a:txBody>
                    <a:bodyPr/>
                    <a:lstStyle/>
                    <a:p>
                      <a:pPr algn="ctr"/>
                      <a:r>
                        <a:rPr lang="fr-FR" sz="1400" dirty="0">
                          <a:solidFill>
                            <a:srgbClr val="FF0000"/>
                          </a:solidFill>
                        </a:rPr>
                        <a:t>11</a:t>
                      </a:r>
                    </a:p>
                  </a:txBody>
                  <a:tcPr/>
                </a:tc>
                <a:tc>
                  <a:txBody>
                    <a:bodyPr/>
                    <a:lstStyle/>
                    <a:p>
                      <a:pPr algn="ctr"/>
                      <a:r>
                        <a:rPr lang="fr-FR" sz="1400" dirty="0"/>
                        <a:t>19</a:t>
                      </a:r>
                    </a:p>
                  </a:txBody>
                  <a:tcPr/>
                </a:tc>
                <a:extLst>
                  <a:ext uri="{0D108BD9-81ED-4DB2-BD59-A6C34878D82A}">
                    <a16:rowId xmlns:a16="http://schemas.microsoft.com/office/drawing/2014/main" val="10012"/>
                  </a:ext>
                </a:extLst>
              </a:tr>
              <a:tr h="279400">
                <a:tc>
                  <a:txBody>
                    <a:bodyPr/>
                    <a:lstStyle/>
                    <a:p>
                      <a:r>
                        <a:rPr lang="fr-FR" sz="1400" dirty="0"/>
                        <a:t>None of the </a:t>
                      </a:r>
                      <a:r>
                        <a:rPr lang="fr-FR" sz="1400" dirty="0" err="1"/>
                        <a:t>above</a:t>
                      </a:r>
                      <a:endParaRPr lang="fr-FR" sz="1400" dirty="0"/>
                    </a:p>
                  </a:txBody>
                  <a:tcPr/>
                </a:tc>
                <a:tc>
                  <a:txBody>
                    <a:bodyPr/>
                    <a:lstStyle/>
                    <a:p>
                      <a:pPr algn="ctr"/>
                      <a:r>
                        <a:rPr lang="fr-FR" sz="1400" dirty="0"/>
                        <a:t>3</a:t>
                      </a:r>
                    </a:p>
                  </a:txBody>
                  <a:tcPr/>
                </a:tc>
                <a:tc>
                  <a:txBody>
                    <a:bodyPr/>
                    <a:lstStyle/>
                    <a:p>
                      <a:pPr algn="ctr"/>
                      <a:r>
                        <a:rPr lang="fr-FR" sz="1400" dirty="0"/>
                        <a:t>3</a:t>
                      </a:r>
                    </a:p>
                  </a:txBody>
                  <a:tcPr/>
                </a:tc>
                <a:tc>
                  <a:txBody>
                    <a:bodyPr/>
                    <a:lstStyle/>
                    <a:p>
                      <a:pPr algn="ctr"/>
                      <a:r>
                        <a:rPr lang="fr-FR" sz="1400" dirty="0"/>
                        <a:t>8</a:t>
                      </a:r>
                    </a:p>
                  </a:txBody>
                  <a:tcPr/>
                </a:tc>
                <a:tc>
                  <a:txBody>
                    <a:bodyPr/>
                    <a:lstStyle/>
                    <a:p>
                      <a:pPr algn="ctr"/>
                      <a:r>
                        <a:rPr lang="fr-FR" sz="1400" dirty="0"/>
                        <a:t>4</a:t>
                      </a:r>
                    </a:p>
                  </a:txBody>
                  <a:tcPr/>
                </a:tc>
                <a:tc>
                  <a:txBody>
                    <a:bodyPr/>
                    <a:lstStyle/>
                    <a:p>
                      <a:pPr algn="ctr"/>
                      <a:r>
                        <a:rPr lang="fr-FR" sz="1400" dirty="0"/>
                        <a:t>3</a:t>
                      </a:r>
                    </a:p>
                  </a:txBody>
                  <a:tcPr/>
                </a:tc>
                <a:tc>
                  <a:txBody>
                    <a:bodyPr/>
                    <a:lstStyle/>
                    <a:p>
                      <a:pPr algn="ctr"/>
                      <a:r>
                        <a:rPr lang="fr-FR" sz="1400" dirty="0"/>
                        <a:t>4</a:t>
                      </a:r>
                    </a:p>
                  </a:txBody>
                  <a:tcPr/>
                </a:tc>
                <a:tc>
                  <a:txBody>
                    <a:bodyPr/>
                    <a:lstStyle/>
                    <a:p>
                      <a:pPr algn="ctr"/>
                      <a:r>
                        <a:rPr lang="fr-FR" sz="1400" dirty="0"/>
                        <a:t>1</a:t>
                      </a:r>
                    </a:p>
                  </a:txBody>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12201981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Roumanie</a:t>
            </a:r>
          </a:p>
        </p:txBody>
      </p:sp>
      <p:sp>
        <p:nvSpPr>
          <p:cNvPr id="3" name="Espace réservé du contenu 2"/>
          <p:cNvSpPr>
            <a:spLocks noGrp="1"/>
          </p:cNvSpPr>
          <p:nvPr>
            <p:ph idx="1"/>
          </p:nvPr>
        </p:nvSpPr>
        <p:spPr/>
        <p:txBody>
          <a:bodyPr/>
          <a:lstStyle/>
          <a:p>
            <a:r>
              <a:rPr lang="fr-FR" dirty="0"/>
              <a:t>Une étude a été menée sur 540 consommateurs de produits bio afin de déterminer leurs motivations d’achats.</a:t>
            </a:r>
          </a:p>
          <a:p>
            <a:r>
              <a:rPr lang="fr-FR" dirty="0"/>
              <a:t>Cinq grands critères ont été mis en évidence :</a:t>
            </a:r>
          </a:p>
          <a:p>
            <a:pPr lvl="1"/>
            <a:r>
              <a:rPr lang="fr-FR" dirty="0"/>
              <a:t>Absence d’additifs, naturalité, faible impact environnemental et l’absence d’OGM</a:t>
            </a:r>
          </a:p>
          <a:p>
            <a:pPr lvl="1"/>
            <a:r>
              <a:rPr lang="fr-FR" dirty="0"/>
              <a:t>Le label bio</a:t>
            </a:r>
          </a:p>
          <a:p>
            <a:pPr lvl="1"/>
            <a:r>
              <a:rPr lang="fr-FR" dirty="0"/>
              <a:t>La santé et les meilleures teneurs en nutriments des produits bio</a:t>
            </a:r>
          </a:p>
          <a:p>
            <a:pPr lvl="1"/>
            <a:r>
              <a:rPr lang="fr-FR" dirty="0"/>
              <a:t>Les qualités organoleptiques : meilleur goût, texture, …</a:t>
            </a:r>
          </a:p>
          <a:p>
            <a:pPr lvl="1"/>
            <a:r>
              <a:rPr lang="fr-FR" dirty="0"/>
              <a:t>La gestion du poids</a:t>
            </a:r>
          </a:p>
          <a:p>
            <a:pPr lvl="1"/>
            <a:endParaRPr lang="fr-FR" dirty="0"/>
          </a:p>
          <a:p>
            <a:r>
              <a:rPr lang="en-US" dirty="0"/>
              <a:t>https://</a:t>
            </a:r>
            <a:r>
              <a:rPr lang="en-US" dirty="0" err="1"/>
              <a:t>www.ncbi.nlm.nih.gov</a:t>
            </a:r>
            <a:r>
              <a:rPr lang="en-US" dirty="0"/>
              <a:t>/</a:t>
            </a:r>
            <a:r>
              <a:rPr lang="en-US" dirty="0" err="1"/>
              <a:t>pmc</a:t>
            </a:r>
            <a:r>
              <a:rPr lang="en-US" dirty="0"/>
              <a:t>/articles/PMC5483614/</a:t>
            </a:r>
          </a:p>
          <a:p>
            <a:pPr marL="0" indent="0">
              <a:buNone/>
            </a:pPr>
            <a:endParaRPr lang="fr-FR" dirty="0"/>
          </a:p>
        </p:txBody>
      </p:sp>
      <p:sp>
        <p:nvSpPr>
          <p:cNvPr id="4" name="Espace réservé du numéro de diapositive 3"/>
          <p:cNvSpPr>
            <a:spLocks noGrp="1"/>
          </p:cNvSpPr>
          <p:nvPr>
            <p:ph type="sldNum" sz="quarter" idx="12"/>
          </p:nvPr>
        </p:nvSpPr>
        <p:spPr/>
        <p:txBody>
          <a:bodyPr/>
          <a:lstStyle/>
          <a:p>
            <a:fld id="{C4090714-3DFA-2646-9FB8-CEDAA7E29C75}" type="slidenum">
              <a:rPr lang="en-GB" smtClean="0"/>
              <a:t>7</a:t>
            </a:fld>
            <a:endParaRPr lang="en-GB"/>
          </a:p>
        </p:txBody>
      </p:sp>
    </p:spTree>
    <p:extLst>
      <p:ext uri="{BB962C8B-B14F-4D97-AF65-F5344CB8AC3E}">
        <p14:creationId xmlns:p14="http://schemas.microsoft.com/office/powerpoint/2010/main" val="25447432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Europe de l’Est</a:t>
            </a:r>
          </a:p>
        </p:txBody>
      </p:sp>
      <p:sp>
        <p:nvSpPr>
          <p:cNvPr id="4" name="Espace réservé du numéro de diapositive 3"/>
          <p:cNvSpPr>
            <a:spLocks noGrp="1"/>
          </p:cNvSpPr>
          <p:nvPr>
            <p:ph type="sldNum" sz="quarter" idx="12"/>
          </p:nvPr>
        </p:nvSpPr>
        <p:spPr/>
        <p:txBody>
          <a:bodyPr/>
          <a:lstStyle/>
          <a:p>
            <a:fld id="{C4090714-3DFA-2646-9FB8-CEDAA7E29C75}" type="slidenum">
              <a:rPr lang="en-GB" smtClean="0"/>
              <a:t>8</a:t>
            </a:fld>
            <a:endParaRPr lang="en-GB"/>
          </a:p>
        </p:txBody>
      </p:sp>
      <p:sp>
        <p:nvSpPr>
          <p:cNvPr id="6" name="ZoneTexte 5"/>
          <p:cNvSpPr txBox="1"/>
          <p:nvPr/>
        </p:nvSpPr>
        <p:spPr>
          <a:xfrm>
            <a:off x="136532" y="4584700"/>
            <a:ext cx="2581268" cy="923330"/>
          </a:xfrm>
          <a:prstGeom prst="rect">
            <a:avLst/>
          </a:prstGeom>
          <a:noFill/>
        </p:spPr>
        <p:txBody>
          <a:bodyPr wrap="square" rtlCol="0">
            <a:spAutoFit/>
          </a:bodyPr>
          <a:lstStyle/>
          <a:p>
            <a:pPr algn="ctr"/>
            <a:r>
              <a:rPr lang="fr-FR" dirty="0">
                <a:latin typeface="Gill Sans Light"/>
                <a:cs typeface="Gill Sans Light"/>
              </a:rPr>
              <a:t>Barres aux graines de lin. </a:t>
            </a:r>
            <a:r>
              <a:rPr lang="fr-FR" dirty="0" err="1">
                <a:latin typeface="Gill Sans Light"/>
                <a:cs typeface="Gill Sans Light"/>
              </a:rPr>
              <a:t>Raw</a:t>
            </a:r>
            <a:r>
              <a:rPr lang="fr-FR" dirty="0">
                <a:latin typeface="Gill Sans Light"/>
                <a:cs typeface="Gill Sans Light"/>
              </a:rPr>
              <a:t> et Sans gluten </a:t>
            </a:r>
          </a:p>
          <a:p>
            <a:pPr algn="ctr"/>
            <a:r>
              <a:rPr lang="fr-FR" dirty="0">
                <a:latin typeface="Gill Sans Light"/>
                <a:cs typeface="Gill Sans Light"/>
              </a:rPr>
              <a:t>(</a:t>
            </a:r>
            <a:r>
              <a:rPr lang="fr-FR" dirty="0" err="1">
                <a:latin typeface="Gill Sans Light"/>
                <a:cs typeface="Gill Sans Light"/>
              </a:rPr>
              <a:t>Rep</a:t>
            </a:r>
            <a:r>
              <a:rPr lang="fr-FR" dirty="0">
                <a:latin typeface="Gill Sans Light"/>
                <a:cs typeface="Gill Sans Light"/>
              </a:rPr>
              <a:t>. Tchèque)</a:t>
            </a:r>
          </a:p>
        </p:txBody>
      </p:sp>
      <p:pic>
        <p:nvPicPr>
          <p:cNvPr id="7" name="Image 6"/>
          <p:cNvPicPr>
            <a:picLocks noChangeAspect="1"/>
          </p:cNvPicPr>
          <p:nvPr/>
        </p:nvPicPr>
        <p:blipFill>
          <a:blip r:embed="rId2"/>
          <a:stretch>
            <a:fillRect/>
          </a:stretch>
        </p:blipFill>
        <p:spPr>
          <a:xfrm>
            <a:off x="419101" y="1342712"/>
            <a:ext cx="1847928" cy="3127688"/>
          </a:xfrm>
          <a:prstGeom prst="rect">
            <a:avLst/>
          </a:prstGeom>
        </p:spPr>
      </p:pic>
      <p:pic>
        <p:nvPicPr>
          <p:cNvPr id="8" name="Image 7"/>
          <p:cNvPicPr>
            <a:picLocks noChangeAspect="1"/>
          </p:cNvPicPr>
          <p:nvPr/>
        </p:nvPicPr>
        <p:blipFill>
          <a:blip r:embed="rId3"/>
          <a:stretch>
            <a:fillRect/>
          </a:stretch>
        </p:blipFill>
        <p:spPr>
          <a:xfrm>
            <a:off x="3848100" y="1092200"/>
            <a:ext cx="1745974" cy="3937000"/>
          </a:xfrm>
          <a:prstGeom prst="rect">
            <a:avLst/>
          </a:prstGeom>
        </p:spPr>
      </p:pic>
      <p:sp>
        <p:nvSpPr>
          <p:cNvPr id="9" name="ZoneTexte 8"/>
          <p:cNvSpPr txBox="1"/>
          <p:nvPr/>
        </p:nvSpPr>
        <p:spPr>
          <a:xfrm>
            <a:off x="3514732" y="5198765"/>
            <a:ext cx="2581268" cy="1477328"/>
          </a:xfrm>
          <a:prstGeom prst="rect">
            <a:avLst/>
          </a:prstGeom>
          <a:noFill/>
        </p:spPr>
        <p:txBody>
          <a:bodyPr wrap="square" rtlCol="0">
            <a:spAutoFit/>
          </a:bodyPr>
          <a:lstStyle/>
          <a:p>
            <a:pPr algn="ctr"/>
            <a:r>
              <a:rPr lang="fr-FR" dirty="0">
                <a:latin typeface="Gill Sans Light"/>
                <a:cs typeface="Gill Sans Light"/>
              </a:rPr>
              <a:t>Yaourt à boire pour bébé. Lait issu de fermes certifiées avec que des ingrédients naturels (Russie)</a:t>
            </a:r>
          </a:p>
        </p:txBody>
      </p:sp>
      <p:pic>
        <p:nvPicPr>
          <p:cNvPr id="10" name="Image 9"/>
          <p:cNvPicPr>
            <a:picLocks noChangeAspect="1"/>
          </p:cNvPicPr>
          <p:nvPr/>
        </p:nvPicPr>
        <p:blipFill>
          <a:blip r:embed="rId4"/>
          <a:stretch>
            <a:fillRect/>
          </a:stretch>
        </p:blipFill>
        <p:spPr>
          <a:xfrm>
            <a:off x="6985000" y="1194212"/>
            <a:ext cx="1384300" cy="3390488"/>
          </a:xfrm>
          <a:prstGeom prst="rect">
            <a:avLst/>
          </a:prstGeom>
        </p:spPr>
      </p:pic>
      <p:sp>
        <p:nvSpPr>
          <p:cNvPr id="11" name="ZoneTexte 10"/>
          <p:cNvSpPr txBox="1"/>
          <p:nvPr/>
        </p:nvSpPr>
        <p:spPr>
          <a:xfrm>
            <a:off x="6406479" y="4850744"/>
            <a:ext cx="2581268" cy="646331"/>
          </a:xfrm>
          <a:prstGeom prst="rect">
            <a:avLst/>
          </a:prstGeom>
          <a:noFill/>
        </p:spPr>
        <p:txBody>
          <a:bodyPr wrap="square" rtlCol="0">
            <a:spAutoFit/>
          </a:bodyPr>
          <a:lstStyle/>
          <a:p>
            <a:pPr algn="ctr"/>
            <a:r>
              <a:rPr lang="fr-FR" dirty="0">
                <a:latin typeface="Gill Sans Light"/>
                <a:cs typeface="Gill Sans Light"/>
              </a:rPr>
              <a:t>Jus de tomate et légumes avec sel (Pologne)</a:t>
            </a:r>
          </a:p>
        </p:txBody>
      </p:sp>
    </p:spTree>
    <p:extLst>
      <p:ext uri="{BB962C8B-B14F-4D97-AF65-F5344CB8AC3E}">
        <p14:creationId xmlns:p14="http://schemas.microsoft.com/office/powerpoint/2010/main" val="19059576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Perception du bio Amérique du Nord</a:t>
            </a:r>
          </a:p>
        </p:txBody>
      </p:sp>
      <p:sp>
        <p:nvSpPr>
          <p:cNvPr id="3" name="Espace réservé du contenu 2"/>
          <p:cNvSpPr>
            <a:spLocks noGrp="1"/>
          </p:cNvSpPr>
          <p:nvPr>
            <p:ph idx="1"/>
          </p:nvPr>
        </p:nvSpPr>
        <p:spPr>
          <a:xfrm>
            <a:off x="238132" y="1009114"/>
            <a:ext cx="8754200" cy="317857"/>
          </a:xfrm>
        </p:spPr>
        <p:txBody>
          <a:bodyPr>
            <a:normAutofit lnSpcReduction="10000"/>
          </a:bodyPr>
          <a:lstStyle/>
          <a:p>
            <a:r>
              <a:rPr lang="fr-FR" sz="1600" dirty="0"/>
              <a:t>Etude </a:t>
            </a:r>
            <a:r>
              <a:rPr lang="fr-FR" sz="1600" dirty="0" err="1"/>
              <a:t>Globaldata</a:t>
            </a:r>
            <a:r>
              <a:rPr lang="fr-FR" sz="1600" dirty="0"/>
              <a:t> global consumer 2017: Qu’est ce que le terme bio représente pour vous ?</a:t>
            </a:r>
          </a:p>
          <a:p>
            <a:pPr lvl="1"/>
            <a:endParaRPr lang="fr-FR" dirty="0"/>
          </a:p>
        </p:txBody>
      </p:sp>
      <p:sp>
        <p:nvSpPr>
          <p:cNvPr id="4" name="Espace réservé du numéro de diapositive 3"/>
          <p:cNvSpPr>
            <a:spLocks noGrp="1"/>
          </p:cNvSpPr>
          <p:nvPr>
            <p:ph type="sldNum" sz="quarter" idx="12"/>
          </p:nvPr>
        </p:nvSpPr>
        <p:spPr/>
        <p:txBody>
          <a:bodyPr/>
          <a:lstStyle/>
          <a:p>
            <a:fld id="{C4090714-3DFA-2646-9FB8-CEDAA7E29C75}" type="slidenum">
              <a:rPr lang="en-GB" smtClean="0"/>
              <a:t>9</a:t>
            </a:fld>
            <a:endParaRPr lang="en-GB"/>
          </a:p>
        </p:txBody>
      </p:sp>
      <p:graphicFrame>
        <p:nvGraphicFramePr>
          <p:cNvPr id="6" name="Tableau 5"/>
          <p:cNvGraphicFramePr>
            <a:graphicFrameLocks noGrp="1"/>
          </p:cNvGraphicFramePr>
          <p:nvPr>
            <p:extLst>
              <p:ext uri="{D42A27DB-BD31-4B8C-83A1-F6EECF244321}">
                <p14:modId xmlns:p14="http://schemas.microsoft.com/office/powerpoint/2010/main" val="2173799996"/>
              </p:ext>
            </p:extLst>
          </p:nvPr>
        </p:nvGraphicFramePr>
        <p:xfrm>
          <a:off x="622300" y="1522293"/>
          <a:ext cx="6578600" cy="4517748"/>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20000"/>
                    </a:ext>
                  </a:extLst>
                </a:gridCol>
                <a:gridCol w="749300">
                  <a:extLst>
                    <a:ext uri="{9D8B030D-6E8A-4147-A177-3AD203B41FA5}">
                      <a16:colId xmlns:a16="http://schemas.microsoft.com/office/drawing/2014/main" val="20001"/>
                    </a:ext>
                  </a:extLst>
                </a:gridCol>
                <a:gridCol w="1066800">
                  <a:extLst>
                    <a:ext uri="{9D8B030D-6E8A-4147-A177-3AD203B41FA5}">
                      <a16:colId xmlns:a16="http://schemas.microsoft.com/office/drawing/2014/main" val="20002"/>
                    </a:ext>
                  </a:extLst>
                </a:gridCol>
                <a:gridCol w="1079500">
                  <a:extLst>
                    <a:ext uri="{9D8B030D-6E8A-4147-A177-3AD203B41FA5}">
                      <a16:colId xmlns:a16="http://schemas.microsoft.com/office/drawing/2014/main" val="20003"/>
                    </a:ext>
                  </a:extLst>
                </a:gridCol>
                <a:gridCol w="1397000">
                  <a:extLst>
                    <a:ext uri="{9D8B030D-6E8A-4147-A177-3AD203B41FA5}">
                      <a16:colId xmlns:a16="http://schemas.microsoft.com/office/drawing/2014/main" val="20004"/>
                    </a:ext>
                  </a:extLst>
                </a:gridCol>
              </a:tblGrid>
              <a:tr h="370840">
                <a:tc>
                  <a:txBody>
                    <a:bodyPr/>
                    <a:lstStyle/>
                    <a:p>
                      <a:endParaRPr lang="fr-FR" dirty="0"/>
                    </a:p>
                  </a:txBody>
                  <a:tcPr/>
                </a:tc>
                <a:tc>
                  <a:txBody>
                    <a:bodyPr/>
                    <a:lstStyle/>
                    <a:p>
                      <a:pPr algn="ctr"/>
                      <a:r>
                        <a:rPr lang="fr-FR" sz="1400" dirty="0"/>
                        <a:t>Monde</a:t>
                      </a:r>
                    </a:p>
                  </a:txBody>
                  <a:tcPr/>
                </a:tc>
                <a:tc>
                  <a:txBody>
                    <a:bodyPr/>
                    <a:lstStyle/>
                    <a:p>
                      <a:pPr algn="ctr"/>
                      <a:r>
                        <a:rPr lang="fr-FR" sz="1400" dirty="0"/>
                        <a:t>USA</a:t>
                      </a:r>
                    </a:p>
                  </a:txBody>
                  <a:tcPr/>
                </a:tc>
                <a:tc>
                  <a:txBody>
                    <a:bodyPr/>
                    <a:lstStyle/>
                    <a:p>
                      <a:pPr algn="ctr"/>
                      <a:r>
                        <a:rPr lang="fr-FR" sz="1400" dirty="0"/>
                        <a:t>Canada</a:t>
                      </a:r>
                    </a:p>
                  </a:txBody>
                  <a:tcPr/>
                </a:tc>
                <a:tc>
                  <a:txBody>
                    <a:bodyPr/>
                    <a:lstStyle/>
                    <a:p>
                      <a:pPr algn="ctr"/>
                      <a:r>
                        <a:rPr lang="fr-FR" sz="1400" dirty="0"/>
                        <a:t>Mexique</a:t>
                      </a:r>
                    </a:p>
                  </a:txBody>
                  <a:tcPr/>
                </a:tc>
                <a:extLst>
                  <a:ext uri="{0D108BD9-81ED-4DB2-BD59-A6C34878D82A}">
                    <a16:rowId xmlns:a16="http://schemas.microsoft.com/office/drawing/2014/main" val="10000"/>
                  </a:ext>
                </a:extLst>
              </a:tr>
              <a:tr h="329288">
                <a:tc>
                  <a:txBody>
                    <a:bodyPr/>
                    <a:lstStyle/>
                    <a:p>
                      <a:r>
                        <a:rPr lang="fr-FR" sz="1400" dirty="0" err="1"/>
                        <a:t>Healthy</a:t>
                      </a:r>
                      <a:endParaRPr lang="fr-FR" sz="1400" dirty="0"/>
                    </a:p>
                  </a:txBody>
                  <a:tcPr/>
                </a:tc>
                <a:tc>
                  <a:txBody>
                    <a:bodyPr/>
                    <a:lstStyle/>
                    <a:p>
                      <a:pPr algn="ctr"/>
                      <a:r>
                        <a:rPr lang="fr-FR" sz="1400" dirty="0"/>
                        <a:t>54</a:t>
                      </a:r>
                    </a:p>
                  </a:txBody>
                  <a:tcPr/>
                </a:tc>
                <a:tc>
                  <a:txBody>
                    <a:bodyPr/>
                    <a:lstStyle/>
                    <a:p>
                      <a:pPr algn="ctr"/>
                      <a:r>
                        <a:rPr lang="fr-FR" sz="1400" dirty="0"/>
                        <a:t>45</a:t>
                      </a:r>
                    </a:p>
                  </a:txBody>
                  <a:tcPr/>
                </a:tc>
                <a:tc>
                  <a:txBody>
                    <a:bodyPr/>
                    <a:lstStyle/>
                    <a:p>
                      <a:pPr algn="ctr"/>
                      <a:r>
                        <a:rPr lang="fr-FR" sz="1400" dirty="0">
                          <a:solidFill>
                            <a:srgbClr val="FF0000"/>
                          </a:solidFill>
                        </a:rPr>
                        <a:t>39</a:t>
                      </a:r>
                    </a:p>
                  </a:txBody>
                  <a:tcPr/>
                </a:tc>
                <a:tc>
                  <a:txBody>
                    <a:bodyPr/>
                    <a:lstStyle/>
                    <a:p>
                      <a:pPr algn="ctr"/>
                      <a:r>
                        <a:rPr lang="fr-FR" sz="1400" dirty="0">
                          <a:solidFill>
                            <a:srgbClr val="FF0000"/>
                          </a:solidFill>
                        </a:rPr>
                        <a:t>64</a:t>
                      </a:r>
                    </a:p>
                  </a:txBody>
                  <a:tcPr/>
                </a:tc>
                <a:extLst>
                  <a:ext uri="{0D108BD9-81ED-4DB2-BD59-A6C34878D82A}">
                    <a16:rowId xmlns:a16="http://schemas.microsoft.com/office/drawing/2014/main" val="10001"/>
                  </a:ext>
                </a:extLst>
              </a:tr>
              <a:tr h="292100">
                <a:tc>
                  <a:txBody>
                    <a:bodyPr/>
                    <a:lstStyle/>
                    <a:p>
                      <a:r>
                        <a:rPr lang="fr-FR" sz="1400" dirty="0"/>
                        <a:t>Natural</a:t>
                      </a:r>
                    </a:p>
                  </a:txBody>
                  <a:tcPr/>
                </a:tc>
                <a:tc>
                  <a:txBody>
                    <a:bodyPr/>
                    <a:lstStyle/>
                    <a:p>
                      <a:pPr algn="ctr"/>
                      <a:r>
                        <a:rPr lang="fr-FR" sz="1400" dirty="0"/>
                        <a:t>73</a:t>
                      </a:r>
                    </a:p>
                  </a:txBody>
                  <a:tcPr/>
                </a:tc>
                <a:tc>
                  <a:txBody>
                    <a:bodyPr/>
                    <a:lstStyle/>
                    <a:p>
                      <a:pPr algn="ctr"/>
                      <a:r>
                        <a:rPr lang="fr-FR" sz="1400" dirty="0"/>
                        <a:t>63</a:t>
                      </a:r>
                    </a:p>
                  </a:txBody>
                  <a:tcPr/>
                </a:tc>
                <a:tc>
                  <a:txBody>
                    <a:bodyPr/>
                    <a:lstStyle/>
                    <a:p>
                      <a:pPr algn="ctr"/>
                      <a:r>
                        <a:rPr lang="fr-FR" sz="1400" dirty="0">
                          <a:solidFill>
                            <a:srgbClr val="FF0000"/>
                          </a:solidFill>
                        </a:rPr>
                        <a:t>58</a:t>
                      </a:r>
                    </a:p>
                  </a:txBody>
                  <a:tcPr/>
                </a:tc>
                <a:tc>
                  <a:txBody>
                    <a:bodyPr/>
                    <a:lstStyle/>
                    <a:p>
                      <a:pPr algn="ctr"/>
                      <a:r>
                        <a:rPr lang="fr-FR" sz="1400" dirty="0">
                          <a:solidFill>
                            <a:srgbClr val="FF0000"/>
                          </a:solidFill>
                        </a:rPr>
                        <a:t>81</a:t>
                      </a:r>
                    </a:p>
                  </a:txBody>
                  <a:tcPr/>
                </a:tc>
                <a:extLst>
                  <a:ext uri="{0D108BD9-81ED-4DB2-BD59-A6C34878D82A}">
                    <a16:rowId xmlns:a16="http://schemas.microsoft.com/office/drawing/2014/main" val="10002"/>
                  </a:ext>
                </a:extLst>
              </a:tr>
              <a:tr h="292100">
                <a:tc>
                  <a:txBody>
                    <a:bodyPr/>
                    <a:lstStyle/>
                    <a:p>
                      <a:r>
                        <a:rPr lang="fr-FR" sz="1400" dirty="0"/>
                        <a:t>Local</a:t>
                      </a:r>
                    </a:p>
                  </a:txBody>
                  <a:tcPr/>
                </a:tc>
                <a:tc>
                  <a:txBody>
                    <a:bodyPr/>
                    <a:lstStyle/>
                    <a:p>
                      <a:pPr algn="ctr"/>
                      <a:r>
                        <a:rPr lang="fr-FR" sz="1400" dirty="0"/>
                        <a:t>13</a:t>
                      </a:r>
                    </a:p>
                  </a:txBody>
                  <a:tcPr/>
                </a:tc>
                <a:tc>
                  <a:txBody>
                    <a:bodyPr/>
                    <a:lstStyle/>
                    <a:p>
                      <a:pPr algn="ctr"/>
                      <a:r>
                        <a:rPr lang="fr-FR" sz="1400" dirty="0"/>
                        <a:t>14</a:t>
                      </a:r>
                    </a:p>
                  </a:txBody>
                  <a:tcPr/>
                </a:tc>
                <a:tc>
                  <a:txBody>
                    <a:bodyPr/>
                    <a:lstStyle/>
                    <a:p>
                      <a:pPr algn="ctr"/>
                      <a:r>
                        <a:rPr lang="fr-FR" sz="1400" dirty="0"/>
                        <a:t>14</a:t>
                      </a:r>
                    </a:p>
                  </a:txBody>
                  <a:tcPr/>
                </a:tc>
                <a:tc>
                  <a:txBody>
                    <a:bodyPr/>
                    <a:lstStyle/>
                    <a:p>
                      <a:pPr algn="ctr"/>
                      <a:r>
                        <a:rPr lang="fr-FR" sz="1400" dirty="0"/>
                        <a:t>14</a:t>
                      </a:r>
                    </a:p>
                  </a:txBody>
                  <a:tcPr/>
                </a:tc>
                <a:extLst>
                  <a:ext uri="{0D108BD9-81ED-4DB2-BD59-A6C34878D82A}">
                    <a16:rowId xmlns:a16="http://schemas.microsoft.com/office/drawing/2014/main" val="10003"/>
                  </a:ext>
                </a:extLst>
              </a:tr>
              <a:tr h="292100">
                <a:tc>
                  <a:txBody>
                    <a:bodyPr/>
                    <a:lstStyle/>
                    <a:p>
                      <a:r>
                        <a:rPr lang="fr-FR" sz="1400" dirty="0" err="1"/>
                        <a:t>Fresh</a:t>
                      </a:r>
                      <a:endParaRPr lang="fr-FR" sz="1400" dirty="0"/>
                    </a:p>
                  </a:txBody>
                  <a:tcPr/>
                </a:tc>
                <a:tc>
                  <a:txBody>
                    <a:bodyPr/>
                    <a:lstStyle/>
                    <a:p>
                      <a:pPr algn="ctr"/>
                      <a:r>
                        <a:rPr lang="fr-FR" sz="1400" dirty="0"/>
                        <a:t>34</a:t>
                      </a:r>
                    </a:p>
                  </a:txBody>
                  <a:tcPr/>
                </a:tc>
                <a:tc>
                  <a:txBody>
                    <a:bodyPr/>
                    <a:lstStyle/>
                    <a:p>
                      <a:pPr algn="ctr"/>
                      <a:r>
                        <a:rPr lang="fr-FR" sz="1400" dirty="0"/>
                        <a:t>31</a:t>
                      </a:r>
                    </a:p>
                  </a:txBody>
                  <a:tcPr/>
                </a:tc>
                <a:tc>
                  <a:txBody>
                    <a:bodyPr/>
                    <a:lstStyle/>
                    <a:p>
                      <a:pPr algn="ctr"/>
                      <a:r>
                        <a:rPr lang="fr-FR" sz="1400" dirty="0">
                          <a:solidFill>
                            <a:srgbClr val="FF0000"/>
                          </a:solidFill>
                        </a:rPr>
                        <a:t>25</a:t>
                      </a:r>
                    </a:p>
                  </a:txBody>
                  <a:tcPr/>
                </a:tc>
                <a:tc>
                  <a:txBody>
                    <a:bodyPr/>
                    <a:lstStyle/>
                    <a:p>
                      <a:pPr algn="ctr"/>
                      <a:r>
                        <a:rPr lang="fr-FR" sz="1400" dirty="0">
                          <a:solidFill>
                            <a:srgbClr val="FF0000"/>
                          </a:solidFill>
                        </a:rPr>
                        <a:t>43</a:t>
                      </a:r>
                    </a:p>
                  </a:txBody>
                  <a:tcPr/>
                </a:tc>
                <a:extLst>
                  <a:ext uri="{0D108BD9-81ED-4DB2-BD59-A6C34878D82A}">
                    <a16:rowId xmlns:a16="http://schemas.microsoft.com/office/drawing/2014/main" val="10004"/>
                  </a:ext>
                </a:extLst>
              </a:tr>
              <a:tr h="279400">
                <a:tc>
                  <a:txBody>
                    <a:bodyPr/>
                    <a:lstStyle/>
                    <a:p>
                      <a:r>
                        <a:rPr lang="fr-FR" sz="1400" dirty="0" err="1"/>
                        <a:t>Sustainable</a:t>
                      </a:r>
                      <a:endParaRPr lang="fr-FR" sz="1400" dirty="0"/>
                    </a:p>
                  </a:txBody>
                  <a:tcPr/>
                </a:tc>
                <a:tc>
                  <a:txBody>
                    <a:bodyPr/>
                    <a:lstStyle/>
                    <a:p>
                      <a:pPr algn="ctr"/>
                      <a:r>
                        <a:rPr lang="fr-FR" sz="1400" dirty="0"/>
                        <a:t>23</a:t>
                      </a:r>
                    </a:p>
                  </a:txBody>
                  <a:tcPr/>
                </a:tc>
                <a:tc>
                  <a:txBody>
                    <a:bodyPr/>
                    <a:lstStyle/>
                    <a:p>
                      <a:pPr algn="ctr"/>
                      <a:r>
                        <a:rPr lang="fr-FR" sz="1400" dirty="0"/>
                        <a:t>20</a:t>
                      </a:r>
                    </a:p>
                  </a:txBody>
                  <a:tcPr/>
                </a:tc>
                <a:tc>
                  <a:txBody>
                    <a:bodyPr/>
                    <a:lstStyle/>
                    <a:p>
                      <a:pPr algn="ctr"/>
                      <a:r>
                        <a:rPr lang="fr-FR" sz="1400" dirty="0"/>
                        <a:t>19</a:t>
                      </a:r>
                    </a:p>
                  </a:txBody>
                  <a:tcPr/>
                </a:tc>
                <a:tc>
                  <a:txBody>
                    <a:bodyPr/>
                    <a:lstStyle/>
                    <a:p>
                      <a:pPr algn="ctr"/>
                      <a:r>
                        <a:rPr lang="fr-FR" sz="1400" dirty="0"/>
                        <a:t>29</a:t>
                      </a:r>
                    </a:p>
                  </a:txBody>
                  <a:tcPr/>
                </a:tc>
                <a:extLst>
                  <a:ext uri="{0D108BD9-81ED-4DB2-BD59-A6C34878D82A}">
                    <a16:rowId xmlns:a16="http://schemas.microsoft.com/office/drawing/2014/main" val="10005"/>
                  </a:ext>
                </a:extLst>
              </a:tr>
              <a:tr h="266700">
                <a:tc>
                  <a:txBody>
                    <a:bodyPr/>
                    <a:lstStyle/>
                    <a:p>
                      <a:r>
                        <a:rPr lang="fr-FR" sz="1400" dirty="0" err="1"/>
                        <a:t>Safe</a:t>
                      </a:r>
                      <a:endParaRPr lang="fr-FR" sz="1400" dirty="0"/>
                    </a:p>
                  </a:txBody>
                  <a:tcPr/>
                </a:tc>
                <a:tc>
                  <a:txBody>
                    <a:bodyPr/>
                    <a:lstStyle/>
                    <a:p>
                      <a:pPr algn="ctr"/>
                      <a:r>
                        <a:rPr lang="fr-FR" sz="1400" dirty="0"/>
                        <a:t>32</a:t>
                      </a:r>
                    </a:p>
                  </a:txBody>
                  <a:tcPr/>
                </a:tc>
                <a:tc>
                  <a:txBody>
                    <a:bodyPr/>
                    <a:lstStyle/>
                    <a:p>
                      <a:pPr algn="ctr"/>
                      <a:r>
                        <a:rPr lang="fr-FR" sz="1400" dirty="0"/>
                        <a:t>31</a:t>
                      </a:r>
                    </a:p>
                  </a:txBody>
                  <a:tcPr/>
                </a:tc>
                <a:tc>
                  <a:txBody>
                    <a:bodyPr/>
                    <a:lstStyle/>
                    <a:p>
                      <a:pPr algn="ctr"/>
                      <a:r>
                        <a:rPr lang="fr-FR" sz="1400" dirty="0"/>
                        <a:t>23</a:t>
                      </a:r>
                    </a:p>
                  </a:txBody>
                  <a:tcPr/>
                </a:tc>
                <a:tc>
                  <a:txBody>
                    <a:bodyPr/>
                    <a:lstStyle/>
                    <a:p>
                      <a:pPr algn="ctr"/>
                      <a:r>
                        <a:rPr lang="fr-FR" sz="1400" dirty="0"/>
                        <a:t>25</a:t>
                      </a:r>
                    </a:p>
                  </a:txBody>
                  <a:tcPr/>
                </a:tc>
                <a:extLst>
                  <a:ext uri="{0D108BD9-81ED-4DB2-BD59-A6C34878D82A}">
                    <a16:rowId xmlns:a16="http://schemas.microsoft.com/office/drawing/2014/main" val="10006"/>
                  </a:ext>
                </a:extLst>
              </a:tr>
              <a:tr h="317500">
                <a:tc>
                  <a:txBody>
                    <a:bodyPr/>
                    <a:lstStyle/>
                    <a:p>
                      <a:r>
                        <a:rPr lang="fr-FR" sz="1400" dirty="0" err="1"/>
                        <a:t>Better</a:t>
                      </a:r>
                      <a:r>
                        <a:rPr lang="fr-FR" sz="1400" dirty="0"/>
                        <a:t> </a:t>
                      </a:r>
                      <a:r>
                        <a:rPr lang="fr-FR" sz="1400" dirty="0" err="1"/>
                        <a:t>quality</a:t>
                      </a:r>
                      <a:endParaRPr lang="fr-FR" sz="1400" dirty="0"/>
                    </a:p>
                  </a:txBody>
                  <a:tcPr/>
                </a:tc>
                <a:tc>
                  <a:txBody>
                    <a:bodyPr/>
                    <a:lstStyle/>
                    <a:p>
                      <a:pPr algn="ctr"/>
                      <a:r>
                        <a:rPr lang="fr-FR" sz="1400" dirty="0"/>
                        <a:t>34</a:t>
                      </a:r>
                    </a:p>
                  </a:txBody>
                  <a:tcPr/>
                </a:tc>
                <a:tc>
                  <a:txBody>
                    <a:bodyPr/>
                    <a:lstStyle/>
                    <a:p>
                      <a:pPr algn="ctr"/>
                      <a:r>
                        <a:rPr lang="fr-FR" sz="1400" dirty="0"/>
                        <a:t>28</a:t>
                      </a:r>
                    </a:p>
                  </a:txBody>
                  <a:tcPr/>
                </a:tc>
                <a:tc>
                  <a:txBody>
                    <a:bodyPr/>
                    <a:lstStyle/>
                    <a:p>
                      <a:pPr algn="ctr"/>
                      <a:r>
                        <a:rPr lang="fr-FR" sz="1400" dirty="0"/>
                        <a:t>26</a:t>
                      </a:r>
                    </a:p>
                  </a:txBody>
                  <a:tcPr/>
                </a:tc>
                <a:tc>
                  <a:txBody>
                    <a:bodyPr/>
                    <a:lstStyle/>
                    <a:p>
                      <a:pPr algn="ctr"/>
                      <a:r>
                        <a:rPr lang="fr-FR" sz="1400" dirty="0"/>
                        <a:t>34</a:t>
                      </a:r>
                    </a:p>
                  </a:txBody>
                  <a:tcPr/>
                </a:tc>
                <a:extLst>
                  <a:ext uri="{0D108BD9-81ED-4DB2-BD59-A6C34878D82A}">
                    <a16:rowId xmlns:a16="http://schemas.microsoft.com/office/drawing/2014/main" val="10007"/>
                  </a:ext>
                </a:extLst>
              </a:tr>
              <a:tr h="279400">
                <a:tc>
                  <a:txBody>
                    <a:bodyPr/>
                    <a:lstStyle/>
                    <a:p>
                      <a:r>
                        <a:rPr lang="fr-FR" sz="1400" dirty="0" err="1"/>
                        <a:t>Less</a:t>
                      </a:r>
                      <a:r>
                        <a:rPr lang="fr-FR" sz="1400" dirty="0"/>
                        <a:t>/no additives</a:t>
                      </a:r>
                    </a:p>
                  </a:txBody>
                  <a:tcPr/>
                </a:tc>
                <a:tc>
                  <a:txBody>
                    <a:bodyPr/>
                    <a:lstStyle/>
                    <a:p>
                      <a:pPr algn="ctr"/>
                      <a:r>
                        <a:rPr lang="fr-FR" sz="1400" dirty="0"/>
                        <a:t>43</a:t>
                      </a:r>
                    </a:p>
                  </a:txBody>
                  <a:tcPr/>
                </a:tc>
                <a:tc>
                  <a:txBody>
                    <a:bodyPr/>
                    <a:lstStyle/>
                    <a:p>
                      <a:pPr algn="ctr"/>
                      <a:r>
                        <a:rPr lang="fr-FR" sz="1400" dirty="0"/>
                        <a:t>42</a:t>
                      </a:r>
                    </a:p>
                  </a:txBody>
                  <a:tcPr/>
                </a:tc>
                <a:tc>
                  <a:txBody>
                    <a:bodyPr/>
                    <a:lstStyle/>
                    <a:p>
                      <a:pPr algn="ctr"/>
                      <a:r>
                        <a:rPr lang="fr-FR" sz="1400" dirty="0"/>
                        <a:t>47</a:t>
                      </a:r>
                    </a:p>
                  </a:txBody>
                  <a:tcPr/>
                </a:tc>
                <a:tc>
                  <a:txBody>
                    <a:bodyPr/>
                    <a:lstStyle/>
                    <a:p>
                      <a:pPr algn="ctr"/>
                      <a:r>
                        <a:rPr lang="fr-FR" sz="1400" dirty="0"/>
                        <a:t>45</a:t>
                      </a:r>
                    </a:p>
                  </a:txBody>
                  <a:tcPr/>
                </a:tc>
                <a:extLst>
                  <a:ext uri="{0D108BD9-81ED-4DB2-BD59-A6C34878D82A}">
                    <a16:rowId xmlns:a16="http://schemas.microsoft.com/office/drawing/2014/main" val="10008"/>
                  </a:ext>
                </a:extLst>
              </a:tr>
              <a:tr h="228600">
                <a:tc>
                  <a:txBody>
                    <a:bodyPr/>
                    <a:lstStyle/>
                    <a:p>
                      <a:r>
                        <a:rPr lang="fr-FR" sz="1400" dirty="0"/>
                        <a:t>Taste </a:t>
                      </a:r>
                      <a:r>
                        <a:rPr lang="fr-FR" sz="1400" dirty="0" err="1"/>
                        <a:t>better</a:t>
                      </a:r>
                      <a:endParaRPr lang="fr-FR" sz="1400" dirty="0"/>
                    </a:p>
                  </a:txBody>
                  <a:tcPr/>
                </a:tc>
                <a:tc>
                  <a:txBody>
                    <a:bodyPr/>
                    <a:lstStyle/>
                    <a:p>
                      <a:pPr algn="ctr"/>
                      <a:r>
                        <a:rPr lang="fr-FR" sz="1400" dirty="0"/>
                        <a:t>16</a:t>
                      </a:r>
                    </a:p>
                  </a:txBody>
                  <a:tcPr/>
                </a:tc>
                <a:tc>
                  <a:txBody>
                    <a:bodyPr/>
                    <a:lstStyle/>
                    <a:p>
                      <a:pPr algn="ctr"/>
                      <a:r>
                        <a:rPr lang="fr-FR" sz="1400" dirty="0"/>
                        <a:t>13</a:t>
                      </a:r>
                    </a:p>
                  </a:txBody>
                  <a:tcPr/>
                </a:tc>
                <a:tc>
                  <a:txBody>
                    <a:bodyPr/>
                    <a:lstStyle/>
                    <a:p>
                      <a:pPr algn="ctr"/>
                      <a:r>
                        <a:rPr lang="fr-FR" sz="1400" dirty="0"/>
                        <a:t>14</a:t>
                      </a:r>
                    </a:p>
                  </a:txBody>
                  <a:tcPr/>
                </a:tc>
                <a:tc>
                  <a:txBody>
                    <a:bodyPr/>
                    <a:lstStyle/>
                    <a:p>
                      <a:pPr algn="ctr"/>
                      <a:r>
                        <a:rPr lang="fr-FR" sz="1400" dirty="0"/>
                        <a:t>18</a:t>
                      </a:r>
                    </a:p>
                  </a:txBody>
                  <a:tcPr/>
                </a:tc>
                <a:extLst>
                  <a:ext uri="{0D108BD9-81ED-4DB2-BD59-A6C34878D82A}">
                    <a16:rowId xmlns:a16="http://schemas.microsoft.com/office/drawing/2014/main" val="10009"/>
                  </a:ext>
                </a:extLst>
              </a:tr>
              <a:tr h="279400">
                <a:tc>
                  <a:txBody>
                    <a:bodyPr/>
                    <a:lstStyle/>
                    <a:p>
                      <a:r>
                        <a:rPr lang="fr-FR" sz="1400" dirty="0" err="1"/>
                        <a:t>Less</a:t>
                      </a:r>
                      <a:r>
                        <a:rPr lang="fr-FR" sz="1400" dirty="0"/>
                        <a:t>/no pesticides/</a:t>
                      </a:r>
                      <a:r>
                        <a:rPr lang="fr-FR" sz="1400" dirty="0" err="1"/>
                        <a:t>chemicals</a:t>
                      </a:r>
                      <a:endParaRPr lang="fr-FR" sz="1400" dirty="0"/>
                    </a:p>
                  </a:txBody>
                  <a:tcPr/>
                </a:tc>
                <a:tc>
                  <a:txBody>
                    <a:bodyPr/>
                    <a:lstStyle/>
                    <a:p>
                      <a:pPr algn="ctr"/>
                      <a:r>
                        <a:rPr lang="fr-FR" sz="1400" dirty="0">
                          <a:solidFill>
                            <a:srgbClr val="000000"/>
                          </a:solidFill>
                        </a:rPr>
                        <a:t>50</a:t>
                      </a:r>
                    </a:p>
                  </a:txBody>
                  <a:tcPr/>
                </a:tc>
                <a:tc>
                  <a:txBody>
                    <a:bodyPr/>
                    <a:lstStyle/>
                    <a:p>
                      <a:pPr algn="ctr"/>
                      <a:r>
                        <a:rPr lang="fr-FR" sz="1400" dirty="0">
                          <a:solidFill>
                            <a:srgbClr val="000000"/>
                          </a:solidFill>
                        </a:rPr>
                        <a:t>48</a:t>
                      </a:r>
                    </a:p>
                  </a:txBody>
                  <a:tcPr/>
                </a:tc>
                <a:tc>
                  <a:txBody>
                    <a:bodyPr/>
                    <a:lstStyle/>
                    <a:p>
                      <a:pPr algn="ctr"/>
                      <a:r>
                        <a:rPr lang="fr-FR" sz="1400" dirty="0">
                          <a:solidFill>
                            <a:srgbClr val="000000"/>
                          </a:solidFill>
                        </a:rPr>
                        <a:t>57</a:t>
                      </a:r>
                    </a:p>
                  </a:txBody>
                  <a:tcPr/>
                </a:tc>
                <a:tc>
                  <a:txBody>
                    <a:bodyPr/>
                    <a:lstStyle/>
                    <a:p>
                      <a:pPr algn="ctr"/>
                      <a:r>
                        <a:rPr lang="fr-FR" sz="1400" dirty="0">
                          <a:solidFill>
                            <a:srgbClr val="000000"/>
                          </a:solidFill>
                        </a:rPr>
                        <a:t>59</a:t>
                      </a:r>
                    </a:p>
                  </a:txBody>
                  <a:tcPr/>
                </a:tc>
                <a:extLst>
                  <a:ext uri="{0D108BD9-81ED-4DB2-BD59-A6C34878D82A}">
                    <a16:rowId xmlns:a16="http://schemas.microsoft.com/office/drawing/2014/main" val="10010"/>
                  </a:ext>
                </a:extLst>
              </a:tr>
              <a:tr h="304800">
                <a:tc>
                  <a:txBody>
                    <a:bodyPr/>
                    <a:lstStyle/>
                    <a:p>
                      <a:r>
                        <a:rPr lang="fr-FR" sz="1400" dirty="0" err="1"/>
                        <a:t>Better</a:t>
                      </a:r>
                      <a:r>
                        <a:rPr lang="fr-FR" sz="1400" dirty="0"/>
                        <a:t> for </a:t>
                      </a:r>
                      <a:r>
                        <a:rPr lang="fr-FR" sz="1400" dirty="0" err="1"/>
                        <a:t>environment</a:t>
                      </a:r>
                      <a:endParaRPr lang="fr-FR" sz="1400" dirty="0"/>
                    </a:p>
                  </a:txBody>
                  <a:tcPr/>
                </a:tc>
                <a:tc>
                  <a:txBody>
                    <a:bodyPr/>
                    <a:lstStyle/>
                    <a:p>
                      <a:pPr algn="ctr"/>
                      <a:r>
                        <a:rPr lang="fr-FR" sz="1400" dirty="0"/>
                        <a:t>39</a:t>
                      </a:r>
                    </a:p>
                  </a:txBody>
                  <a:tcPr/>
                </a:tc>
                <a:tc>
                  <a:txBody>
                    <a:bodyPr/>
                    <a:lstStyle/>
                    <a:p>
                      <a:pPr algn="ctr"/>
                      <a:r>
                        <a:rPr lang="fr-FR" sz="1400" dirty="0">
                          <a:solidFill>
                            <a:srgbClr val="FF0000"/>
                          </a:solidFill>
                        </a:rPr>
                        <a:t>26</a:t>
                      </a:r>
                    </a:p>
                  </a:txBody>
                  <a:tcPr/>
                </a:tc>
                <a:tc>
                  <a:txBody>
                    <a:bodyPr/>
                    <a:lstStyle/>
                    <a:p>
                      <a:pPr algn="ctr"/>
                      <a:r>
                        <a:rPr lang="fr-FR" sz="1400" dirty="0"/>
                        <a:t>33</a:t>
                      </a:r>
                    </a:p>
                  </a:txBody>
                  <a:tcPr/>
                </a:tc>
                <a:tc>
                  <a:txBody>
                    <a:bodyPr/>
                    <a:lstStyle/>
                    <a:p>
                      <a:pPr algn="ctr"/>
                      <a:r>
                        <a:rPr lang="fr-FR" sz="1400" dirty="0"/>
                        <a:t>48</a:t>
                      </a:r>
                    </a:p>
                  </a:txBody>
                  <a:tcPr/>
                </a:tc>
                <a:extLst>
                  <a:ext uri="{0D108BD9-81ED-4DB2-BD59-A6C34878D82A}">
                    <a16:rowId xmlns:a16="http://schemas.microsoft.com/office/drawing/2014/main" val="10011"/>
                  </a:ext>
                </a:extLst>
              </a:tr>
              <a:tr h="215900">
                <a:tc>
                  <a:txBody>
                    <a:bodyPr/>
                    <a:lstStyle/>
                    <a:p>
                      <a:r>
                        <a:rPr lang="fr-FR" sz="1400" dirty="0" err="1"/>
                        <a:t>Expensive</a:t>
                      </a:r>
                      <a:endParaRPr lang="fr-FR" sz="1400" dirty="0"/>
                    </a:p>
                  </a:txBody>
                  <a:tcPr/>
                </a:tc>
                <a:tc>
                  <a:txBody>
                    <a:bodyPr/>
                    <a:lstStyle/>
                    <a:p>
                      <a:pPr algn="ctr"/>
                      <a:r>
                        <a:rPr lang="fr-FR" sz="1400" dirty="0"/>
                        <a:t>27</a:t>
                      </a:r>
                    </a:p>
                  </a:txBody>
                  <a:tcPr/>
                </a:tc>
                <a:tc>
                  <a:txBody>
                    <a:bodyPr/>
                    <a:lstStyle/>
                    <a:p>
                      <a:pPr algn="ctr"/>
                      <a:r>
                        <a:rPr lang="fr-FR" sz="1400" dirty="0"/>
                        <a:t>34</a:t>
                      </a:r>
                    </a:p>
                  </a:txBody>
                  <a:tcPr/>
                </a:tc>
                <a:tc>
                  <a:txBody>
                    <a:bodyPr/>
                    <a:lstStyle/>
                    <a:p>
                      <a:pPr algn="ctr"/>
                      <a:r>
                        <a:rPr lang="fr-FR" sz="1400" dirty="0">
                          <a:solidFill>
                            <a:srgbClr val="FF0000"/>
                          </a:solidFill>
                        </a:rPr>
                        <a:t>51</a:t>
                      </a:r>
                    </a:p>
                  </a:txBody>
                  <a:tcPr/>
                </a:tc>
                <a:tc>
                  <a:txBody>
                    <a:bodyPr/>
                    <a:lstStyle/>
                    <a:p>
                      <a:pPr algn="ctr"/>
                      <a:r>
                        <a:rPr lang="fr-FR" sz="1400" dirty="0"/>
                        <a:t>18</a:t>
                      </a:r>
                    </a:p>
                  </a:txBody>
                  <a:tcPr/>
                </a:tc>
                <a:extLst>
                  <a:ext uri="{0D108BD9-81ED-4DB2-BD59-A6C34878D82A}">
                    <a16:rowId xmlns:a16="http://schemas.microsoft.com/office/drawing/2014/main" val="10012"/>
                  </a:ext>
                </a:extLst>
              </a:tr>
              <a:tr h="279400">
                <a:tc>
                  <a:txBody>
                    <a:bodyPr/>
                    <a:lstStyle/>
                    <a:p>
                      <a:r>
                        <a:rPr lang="fr-FR" sz="1400" dirty="0"/>
                        <a:t>None of the </a:t>
                      </a:r>
                      <a:r>
                        <a:rPr lang="fr-FR" sz="1400" dirty="0" err="1"/>
                        <a:t>above</a:t>
                      </a:r>
                      <a:endParaRPr lang="fr-FR" sz="1400" dirty="0"/>
                    </a:p>
                  </a:txBody>
                  <a:tcPr/>
                </a:tc>
                <a:tc>
                  <a:txBody>
                    <a:bodyPr/>
                    <a:lstStyle/>
                    <a:p>
                      <a:pPr algn="ctr"/>
                      <a:r>
                        <a:rPr lang="fr-FR" sz="1400" dirty="0"/>
                        <a:t>3</a:t>
                      </a:r>
                    </a:p>
                  </a:txBody>
                  <a:tcPr/>
                </a:tc>
                <a:tc>
                  <a:txBody>
                    <a:bodyPr/>
                    <a:lstStyle/>
                    <a:p>
                      <a:pPr algn="ctr"/>
                      <a:r>
                        <a:rPr lang="fr-FR" sz="1400" dirty="0"/>
                        <a:t>2</a:t>
                      </a:r>
                    </a:p>
                  </a:txBody>
                  <a:tcPr/>
                </a:tc>
                <a:tc>
                  <a:txBody>
                    <a:bodyPr/>
                    <a:lstStyle/>
                    <a:p>
                      <a:pPr algn="ctr"/>
                      <a:r>
                        <a:rPr lang="fr-FR" sz="1400" dirty="0"/>
                        <a:t>4</a:t>
                      </a:r>
                    </a:p>
                  </a:txBody>
                  <a:tcPr/>
                </a:tc>
                <a:tc>
                  <a:txBody>
                    <a:bodyPr/>
                    <a:lstStyle/>
                    <a:p>
                      <a:pPr algn="ctr"/>
                      <a:r>
                        <a:rPr lang="fr-FR" sz="1400" dirty="0"/>
                        <a:t>0</a:t>
                      </a:r>
                    </a:p>
                  </a:txBody>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639783417"/>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285750" indent="-285750">
          <a:buFont typeface="Arial"/>
          <a:buChar char="•"/>
          <a:defRPr dirty="0" smtClean="0">
            <a:latin typeface="Gill Sans Light"/>
            <a:cs typeface="Gill Sans Light"/>
          </a:defRPr>
        </a:defPPr>
      </a:lstStyle>
    </a:tx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3019</TotalTime>
  <Words>3104</Words>
  <Application>Microsoft Macintosh PowerPoint</Application>
  <PresentationFormat>Affichage à l'écran (4:3)</PresentationFormat>
  <Paragraphs>1020</Paragraphs>
  <Slides>34</Slides>
  <Notes>0</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34</vt:i4>
      </vt:variant>
    </vt:vector>
  </HeadingPairs>
  <TitlesOfParts>
    <vt:vector size="44" baseType="lpstr">
      <vt:lpstr>ＭＳ Ｐゴシック</vt:lpstr>
      <vt:lpstr>Arial</vt:lpstr>
      <vt:lpstr>Calibri</vt:lpstr>
      <vt:lpstr>Gill Sans</vt:lpstr>
      <vt:lpstr>Gill Sans Light</vt:lpstr>
      <vt:lpstr>Gill Sans MT</vt:lpstr>
      <vt:lpstr>Lucida Grande</vt:lpstr>
      <vt:lpstr>Wingdings</vt:lpstr>
      <vt:lpstr>Zapf Dingbats</vt:lpstr>
      <vt:lpstr>Thème Office</vt:lpstr>
      <vt:lpstr>Perception des produits bio dans le monde.  Sophie de Reynal Avril 2018</vt:lpstr>
      <vt:lpstr>Contexte</vt:lpstr>
      <vt:lpstr>Perception du bio par régions</vt:lpstr>
      <vt:lpstr>Perception du bio Europe</vt:lpstr>
      <vt:lpstr>Allemagne</vt:lpstr>
      <vt:lpstr>Perception du bio Europe de l’Est</vt:lpstr>
      <vt:lpstr>Roumanie</vt:lpstr>
      <vt:lpstr>Europe de l’Est</vt:lpstr>
      <vt:lpstr>Perception du bio Amérique du Nord</vt:lpstr>
      <vt:lpstr>Amérique du Nord</vt:lpstr>
      <vt:lpstr>Perception du bio Amérique du Sud</vt:lpstr>
      <vt:lpstr>Brésil</vt:lpstr>
      <vt:lpstr>Amérique du Sud</vt:lpstr>
      <vt:lpstr>Perception du bio Asie</vt:lpstr>
      <vt:lpstr>Chine</vt:lpstr>
      <vt:lpstr>Inde</vt:lpstr>
      <vt:lpstr>Asie</vt:lpstr>
      <vt:lpstr>Perception du bio Autre</vt:lpstr>
      <vt:lpstr>Autres</vt:lpstr>
      <vt:lpstr>Présentation PowerPoint</vt:lpstr>
      <vt:lpstr>Définitions</vt:lpstr>
      <vt:lpstr>Définitions</vt:lpstr>
      <vt:lpstr>Présentation PowerPoint</vt:lpstr>
      <vt:lpstr>Les Millennials</vt:lpstr>
      <vt:lpstr>Générations Y, Z &amp; Alpha</vt:lpstr>
      <vt:lpstr>Perception du bio par âge</vt:lpstr>
      <vt:lpstr>USA</vt:lpstr>
      <vt:lpstr>Perception Bio USA</vt:lpstr>
      <vt:lpstr>USA</vt:lpstr>
      <vt:lpstr>Australie</vt:lpstr>
      <vt:lpstr>Malaisie</vt:lpstr>
      <vt:lpstr>Perception du Bio en Indonésie</vt:lpstr>
      <vt:lpstr>Conclusion</vt:lpstr>
      <vt:lpstr>Sophie de Reynal Directrice Marketing 45, Bd Vincent Auriol 75013 Paris  Sophie@nutrimarketing.fr</vt:lpstr>
    </vt:vector>
  </TitlesOfParts>
  <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 de Microsoft Office</dc:creator>
  <cp:lastModifiedBy>Utilisateur Microsoft Office</cp:lastModifiedBy>
  <cp:revision>137</cp:revision>
  <dcterms:created xsi:type="dcterms:W3CDTF">2015-12-17T12:57:59Z</dcterms:created>
  <dcterms:modified xsi:type="dcterms:W3CDTF">2018-03-30T07:35:56Z</dcterms:modified>
</cp:coreProperties>
</file>